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64" r:id="rId2"/>
    <p:sldId id="263" r:id="rId3"/>
    <p:sldId id="269" r:id="rId4"/>
    <p:sldId id="283" r:id="rId5"/>
    <p:sldId id="257" r:id="rId6"/>
    <p:sldId id="273" r:id="rId7"/>
    <p:sldId id="274" r:id="rId8"/>
    <p:sldId id="271" r:id="rId9"/>
    <p:sldId id="265" r:id="rId10"/>
    <p:sldId id="272" r:id="rId11"/>
    <p:sldId id="282" r:id="rId12"/>
    <p:sldId id="275" r:id="rId13"/>
    <p:sldId id="276" r:id="rId14"/>
    <p:sldId id="279" r:id="rId15"/>
    <p:sldId id="277" r:id="rId16"/>
    <p:sldId id="278" r:id="rId17"/>
    <p:sldId id="280" r:id="rId18"/>
    <p:sldId id="281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2FFF-2E57-F044-8145-4AA613745110}" type="datetimeFigureOut">
              <a:rPr lang="en-US" smtClean="0"/>
              <a:t>5/17/15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919E8-D9EF-074F-8438-EB0177C2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45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42381-16FD-9D4A-8056-2121CB3C7C9E}" type="datetimeFigureOut">
              <a:rPr lang="en-US" smtClean="0"/>
              <a:t>5/15/15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FE1D7-143A-4A41-86C9-C47337137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0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罗马书</a:t>
            </a:r>
            <a:r>
              <a:rPr lang="en-US" altLang="zh-CN" dirty="0" smtClean="0"/>
              <a:t>7:</a:t>
            </a:r>
            <a:r>
              <a:rPr lang="en-US" altLang="zh-TW" dirty="0" smtClean="0"/>
              <a:t>7 </a:t>
            </a:r>
            <a:r>
              <a:rPr lang="zh-TW" altLang="en-US" dirty="0" smtClean="0"/>
              <a:t>这样，我们可说什么呢？律法是罪吗？断乎不是。只是非因律法，我就不知何为罪。非律法说“不可起贪心”，我就不知何为贪心。 </a:t>
            </a:r>
            <a:r>
              <a:rPr lang="en-US" altLang="zh-TW" dirty="0" smtClean="0"/>
              <a:t>8 </a:t>
            </a:r>
            <a:r>
              <a:rPr lang="zh-TW" altLang="en-US" dirty="0" smtClean="0"/>
              <a:t>然而罪趁着机会，就借着诫命叫诸般的贪心在我里头发动，因为没有律法罪是死的。 </a:t>
            </a:r>
            <a:r>
              <a:rPr lang="en-US" altLang="zh-TW" dirty="0" smtClean="0"/>
              <a:t>9 </a:t>
            </a:r>
            <a:r>
              <a:rPr lang="zh-TW" altLang="en-US" dirty="0" smtClean="0"/>
              <a:t>我以前没有律法是活着的，但是诫命来到，罪又活了，我就死了。 </a:t>
            </a:r>
            <a:r>
              <a:rPr lang="en-US" altLang="zh-TW" dirty="0" smtClean="0"/>
              <a:t>10 </a:t>
            </a:r>
            <a:r>
              <a:rPr lang="zh-TW" altLang="en-US" dirty="0" smtClean="0"/>
              <a:t>那本来叫人活的诫命，反倒叫我死； </a:t>
            </a:r>
            <a:r>
              <a:rPr lang="en-US" altLang="zh-TW" dirty="0" smtClean="0"/>
              <a:t>11 </a:t>
            </a:r>
            <a:r>
              <a:rPr lang="zh-TW" altLang="en-US" dirty="0" smtClean="0"/>
              <a:t>因为罪趁着机会，就借着诫命引诱我，并且杀了我。 </a:t>
            </a:r>
            <a:r>
              <a:rPr lang="en-US" altLang="zh-TW" dirty="0" smtClean="0"/>
              <a:t>12 </a:t>
            </a:r>
            <a:r>
              <a:rPr lang="zh-TW" altLang="en-US" dirty="0" smtClean="0"/>
              <a:t>这样看来，律法是圣洁的，诫命也是圣洁、公义、良善的。 </a:t>
            </a:r>
            <a:r>
              <a:rPr lang="en-US" altLang="zh-TW" dirty="0" smtClean="0"/>
              <a:t>13 </a:t>
            </a:r>
            <a:r>
              <a:rPr lang="zh-TW" altLang="en-US" dirty="0" smtClean="0"/>
              <a:t>既然如此，那良善的是叫我死吗？断乎不是。叫我死的乃是罪。但罪借着那良善的叫我死，就显出真是罪，叫罪因着诫命更显出是恶极了。 </a:t>
            </a:r>
            <a:r>
              <a:rPr lang="en-US" altLang="zh-TW" dirty="0" smtClean="0"/>
              <a:t>14 </a:t>
            </a:r>
            <a:r>
              <a:rPr lang="zh-TW" altLang="en-US" dirty="0" smtClean="0"/>
              <a:t>我们原晓得律法是属乎灵的，但我是属乎肉体的，是已经卖给罪了。 </a:t>
            </a:r>
            <a:r>
              <a:rPr lang="en-US" altLang="zh-TW" dirty="0" smtClean="0"/>
              <a:t>15 </a:t>
            </a:r>
            <a:r>
              <a:rPr lang="zh-TW" altLang="en-US" dirty="0" smtClean="0"/>
              <a:t>因为我所做的，我自己不明白；我所愿意的，我并不做；我所恨恶的，我倒去做。 </a:t>
            </a:r>
            <a:r>
              <a:rPr lang="en-US" altLang="zh-TW" dirty="0" smtClean="0"/>
              <a:t>16 </a:t>
            </a:r>
            <a:r>
              <a:rPr lang="zh-TW" altLang="en-US" dirty="0" smtClean="0"/>
              <a:t>若我所做的，是我所不愿意的，我就应承律法是善的。 </a:t>
            </a:r>
            <a:r>
              <a:rPr lang="en-US" altLang="zh-TW" dirty="0" smtClean="0"/>
              <a:t>17 </a:t>
            </a:r>
            <a:r>
              <a:rPr lang="zh-TW" altLang="en-US" dirty="0" smtClean="0"/>
              <a:t>既是这样，就不是我做的，乃是住在我里头的罪做的。 良心与情欲交战 </a:t>
            </a:r>
            <a:r>
              <a:rPr lang="en-US" altLang="zh-TW" dirty="0" smtClean="0"/>
              <a:t>18 </a:t>
            </a:r>
            <a:r>
              <a:rPr lang="zh-TW" altLang="en-US" dirty="0" smtClean="0"/>
              <a:t>我也知道，在我里头，就是我肉体之中，没有良善。因为立志为善由得我，只是行出来由不得我。 </a:t>
            </a:r>
            <a:r>
              <a:rPr lang="en-US" altLang="zh-TW" dirty="0" smtClean="0"/>
              <a:t>19 </a:t>
            </a:r>
            <a:r>
              <a:rPr lang="zh-TW" altLang="en-US" dirty="0" smtClean="0"/>
              <a:t>故此，我所愿意的善，我反不做；我所不愿意的恶，我倒去做。 </a:t>
            </a:r>
            <a:r>
              <a:rPr lang="en-US" altLang="zh-TW" dirty="0" smtClean="0"/>
              <a:t>20 </a:t>
            </a:r>
            <a:r>
              <a:rPr lang="zh-TW" altLang="en-US" dirty="0" smtClean="0"/>
              <a:t>若我去做所不愿意做的，就不是我做的，乃是住在我里头的罪做的。 </a:t>
            </a:r>
            <a:r>
              <a:rPr lang="en-US" altLang="zh-TW" dirty="0" smtClean="0"/>
              <a:t>21 </a:t>
            </a:r>
            <a:r>
              <a:rPr lang="zh-TW" altLang="en-US" dirty="0" smtClean="0"/>
              <a:t>我觉得有个律，就是我愿意为善的时候，便有恶与我同在。 </a:t>
            </a:r>
            <a:r>
              <a:rPr lang="en-US" altLang="zh-TW" dirty="0" smtClean="0"/>
              <a:t>22 </a:t>
            </a:r>
            <a:r>
              <a:rPr lang="zh-TW" altLang="en-US" dirty="0" smtClean="0"/>
              <a:t>因为按着我里面的意思</a:t>
            </a:r>
            <a:r>
              <a:rPr lang="en-US" altLang="zh-TW" dirty="0" smtClean="0"/>
              <a:t>[b]</a:t>
            </a:r>
            <a:r>
              <a:rPr lang="zh-TW" altLang="en-US" dirty="0" smtClean="0"/>
              <a:t>，我是喜欢神的律， </a:t>
            </a:r>
            <a:r>
              <a:rPr lang="en-US" altLang="zh-TW" dirty="0" smtClean="0"/>
              <a:t>23 </a:t>
            </a:r>
            <a:r>
              <a:rPr lang="zh-TW" altLang="en-US" dirty="0" smtClean="0"/>
              <a:t>但我觉得肢体中另有个律和我心中的律交战，把我掳去，叫我附从那肢体中犯罪的律。 </a:t>
            </a:r>
            <a:r>
              <a:rPr lang="en-US" altLang="zh-TW" dirty="0" smtClean="0"/>
              <a:t>24 </a:t>
            </a:r>
            <a:r>
              <a:rPr lang="zh-TW" altLang="en-US" dirty="0" smtClean="0"/>
              <a:t>我真是苦啊！谁能救我脱离这取死的身体呢？ </a:t>
            </a:r>
            <a:r>
              <a:rPr lang="en-US" altLang="zh-TW" dirty="0" smtClean="0"/>
              <a:t>25 </a:t>
            </a:r>
            <a:r>
              <a:rPr lang="zh-TW" altLang="en-US" dirty="0" smtClean="0"/>
              <a:t>感谢神！靠着我们的主耶稣基督就能脱离了。这样看来，我以内心顺服神的律，我肉体却顺服罪的律了。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FE1D7-143A-4A41-86C9-C47337137E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41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FE1D7-143A-4A41-86C9-C47337137E1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30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FD4079-F770-FA49-956A-2DD9E9880770}" type="slidenum">
              <a:rPr lang="en-US" sz="1200">
                <a:ea typeface="新細明體" charset="0"/>
                <a:cs typeface="新細明體" charset="0"/>
              </a:rPr>
              <a:pPr/>
              <a:t>18</a:t>
            </a:fld>
            <a:endParaRPr lang="en-US" sz="1200">
              <a:ea typeface="新細明體" charset="0"/>
              <a:cs typeface="新細明體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5/15/15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5/15/15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5/15/15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5/15/15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5/15/15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5/15/15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92268"/>
            <a:ext cx="9144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5400" dirty="0">
                <a:solidFill>
                  <a:schemeClr val="bg1"/>
                </a:solidFill>
              </a:rPr>
              <a:t>为什么“力不从心”？</a:t>
            </a:r>
            <a:endParaRPr lang="en-US" altLang="zh-CN" sz="5400" dirty="0">
              <a:solidFill>
                <a:schemeClr val="bg1"/>
              </a:solidFill>
            </a:endParaRPr>
          </a:p>
          <a:p>
            <a:pPr algn="ctr"/>
            <a:endParaRPr lang="en-US" altLang="zh-CN" sz="5400" dirty="0">
              <a:solidFill>
                <a:schemeClr val="bg1"/>
              </a:solidFill>
            </a:endParaRPr>
          </a:p>
          <a:p>
            <a:pPr algn="ctr"/>
            <a:r>
              <a:rPr lang="zh-CN" altLang="en-US" sz="4000" dirty="0">
                <a:solidFill>
                  <a:schemeClr val="bg1"/>
                </a:solidFill>
              </a:rPr>
              <a:t>（罗马书</a:t>
            </a:r>
            <a:r>
              <a:rPr lang="en-US" sz="4000" dirty="0">
                <a:solidFill>
                  <a:schemeClr val="bg1"/>
                </a:solidFill>
              </a:rPr>
              <a:t> 8 </a:t>
            </a:r>
            <a:r>
              <a:rPr lang="zh-CN" altLang="en-US" sz="4000" dirty="0">
                <a:solidFill>
                  <a:schemeClr val="bg1"/>
                </a:solidFill>
              </a:rPr>
              <a:t>：</a:t>
            </a:r>
            <a:r>
              <a:rPr lang="en-US" sz="4000" dirty="0">
                <a:solidFill>
                  <a:schemeClr val="bg1"/>
                </a:solidFill>
              </a:rPr>
              <a:t>3-11</a:t>
            </a:r>
            <a:r>
              <a:rPr lang="zh-CN" altLang="en-US" sz="4000" dirty="0">
                <a:solidFill>
                  <a:schemeClr val="bg1"/>
                </a:solidFill>
              </a:rPr>
              <a:t>）</a:t>
            </a:r>
            <a:r>
              <a:rPr lang="en-US" altLang="zh-CN" sz="4000" dirty="0">
                <a:solidFill>
                  <a:schemeClr val="bg1"/>
                </a:solidFill>
              </a:rPr>
              <a:t>5/17/15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0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136541"/>
            <a:ext cx="5591797" cy="5151218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律法</a:t>
            </a:r>
            <a:r>
              <a:rPr lang="en-US" sz="4000" dirty="0">
                <a:solidFill>
                  <a:srgbClr val="FFFF00"/>
                </a:solidFill>
              </a:rPr>
              <a:t>是我们训蒙的</a:t>
            </a:r>
            <a:r>
              <a:rPr lang="en-US" sz="4000" dirty="0" smtClean="0">
                <a:solidFill>
                  <a:srgbClr val="FFFF00"/>
                </a:solidFill>
              </a:rPr>
              <a:t>师傅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/>
              <a:t>1.</a:t>
            </a:r>
            <a:r>
              <a:rPr lang="zh-CN" altLang="en-US" sz="4000" dirty="0"/>
              <a:t>定义罪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2.</a:t>
            </a:r>
            <a:r>
              <a:rPr lang="zh-CN" altLang="en-US" sz="4000" dirty="0"/>
              <a:t>责备罪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3.</a:t>
            </a:r>
            <a:r>
              <a:rPr lang="zh-CN" altLang="en-US" sz="4000" dirty="0"/>
              <a:t>揭露</a:t>
            </a:r>
            <a:r>
              <a:rPr lang="zh-CN" altLang="en-US" sz="4000" dirty="0" smtClean="0"/>
              <a:t>罪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50804" y="1296136"/>
            <a:ext cx="3993196" cy="50345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FFFF00"/>
                </a:solidFill>
              </a:rPr>
              <a:t/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/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引到</a:t>
            </a:r>
            <a:r>
              <a:rPr lang="en-US" sz="4000" dirty="0">
                <a:solidFill>
                  <a:srgbClr val="FFFF00"/>
                </a:solidFill>
              </a:rPr>
              <a:t>基督那里</a:t>
            </a:r>
            <a:endParaRPr lang="en-US" sz="4000" dirty="0"/>
          </a:p>
          <a:p>
            <a:r>
              <a:rPr lang="en-US" altLang="zh-CN" sz="4000" dirty="0" smtClean="0"/>
              <a:t>4.</a:t>
            </a:r>
            <a:r>
              <a:rPr lang="zh-CN" altLang="en-US" sz="4000" dirty="0" smtClean="0"/>
              <a:t>赦免罪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8072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136541"/>
            <a:ext cx="5591797" cy="5151218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律法</a:t>
            </a:r>
            <a:r>
              <a:rPr lang="en-US" sz="4000" dirty="0">
                <a:solidFill>
                  <a:srgbClr val="FFFF00"/>
                </a:solidFill>
              </a:rPr>
              <a:t>是我们训蒙的</a:t>
            </a:r>
            <a:r>
              <a:rPr lang="en-US" sz="4000" dirty="0" smtClean="0">
                <a:solidFill>
                  <a:srgbClr val="FFFF00"/>
                </a:solidFill>
              </a:rPr>
              <a:t>师傅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/>
              <a:t>1.</a:t>
            </a:r>
            <a:r>
              <a:rPr lang="zh-CN" altLang="en-US" sz="4000" dirty="0"/>
              <a:t>定义罪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2.</a:t>
            </a:r>
            <a:r>
              <a:rPr lang="zh-CN" altLang="en-US" sz="4000" dirty="0"/>
              <a:t>责备罪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3.</a:t>
            </a:r>
            <a:r>
              <a:rPr lang="zh-CN" altLang="en-US" sz="4000" dirty="0"/>
              <a:t>揭露</a:t>
            </a:r>
            <a:r>
              <a:rPr lang="zh-CN" altLang="en-US" sz="4000" dirty="0" smtClean="0"/>
              <a:t>罪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2139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136541"/>
            <a:ext cx="5591797" cy="5151218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律法</a:t>
            </a:r>
            <a:r>
              <a:rPr lang="en-US" sz="4000" dirty="0">
                <a:solidFill>
                  <a:srgbClr val="FFFF00"/>
                </a:solidFill>
              </a:rPr>
              <a:t>是我们训蒙的</a:t>
            </a:r>
            <a:r>
              <a:rPr lang="en-US" sz="4000" dirty="0" smtClean="0">
                <a:solidFill>
                  <a:srgbClr val="FFFF00"/>
                </a:solidFill>
              </a:rPr>
              <a:t>师傅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/>
              <a:t>1.</a:t>
            </a:r>
            <a:r>
              <a:rPr lang="zh-CN" altLang="en-US" sz="4000" dirty="0"/>
              <a:t>定义罪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2.</a:t>
            </a:r>
            <a:r>
              <a:rPr lang="zh-CN" altLang="en-US" sz="4000" dirty="0"/>
              <a:t>责备罪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3.</a:t>
            </a:r>
            <a:r>
              <a:rPr lang="zh-CN" altLang="en-US" sz="4000" dirty="0"/>
              <a:t>揭露</a:t>
            </a:r>
            <a:r>
              <a:rPr lang="zh-CN" altLang="en-US" sz="4000" dirty="0" smtClean="0"/>
              <a:t>罪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320" y="889000"/>
            <a:ext cx="37592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265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89864"/>
            <a:ext cx="5591797" cy="5502081"/>
          </a:xfrm>
        </p:spPr>
        <p:txBody>
          <a:bodyPr/>
          <a:lstStyle/>
          <a:p>
            <a:r>
              <a:rPr lang="zh-CN" altLang="en-US" sz="4000" dirty="0">
                <a:solidFill>
                  <a:srgbClr val="FFFFFF"/>
                </a:solidFill>
              </a:rPr>
              <a:t>罗马书</a:t>
            </a:r>
            <a:r>
              <a:rPr lang="en-US" sz="4000" dirty="0">
                <a:solidFill>
                  <a:srgbClr val="FFFFFF"/>
                </a:solidFill>
              </a:rPr>
              <a:t> 8 </a:t>
            </a:r>
            <a:r>
              <a:rPr lang="zh-CN" altLang="en-US" sz="4000" dirty="0">
                <a:solidFill>
                  <a:srgbClr val="FFFFFF"/>
                </a:solidFill>
              </a:rPr>
              <a:t>：</a:t>
            </a:r>
            <a:r>
              <a:rPr lang="en-US" sz="4000" dirty="0">
                <a:solidFill>
                  <a:srgbClr val="FFFFFF"/>
                </a:solidFill>
              </a:rPr>
              <a:t>7 </a:t>
            </a:r>
            <a:r>
              <a:rPr lang="zh-CN" altLang="en-US" sz="4000" dirty="0">
                <a:solidFill>
                  <a:srgbClr val="FFFFFF"/>
                </a:solidFill>
              </a:rPr>
              <a:t>原来体贴肉体的就是与神为仇，因为不服神的律法，也是不能服；</a:t>
            </a:r>
            <a:r>
              <a:rPr lang="en-US" sz="4000" dirty="0">
                <a:solidFill>
                  <a:srgbClr val="FFFFFF"/>
                </a:solidFill>
              </a:rPr>
              <a:t> 8 </a:t>
            </a:r>
            <a:r>
              <a:rPr lang="zh-CN" altLang="en-US" sz="4000" dirty="0">
                <a:solidFill>
                  <a:srgbClr val="FFFFFF"/>
                </a:solidFill>
              </a:rPr>
              <a:t>而且属肉体的人不能得神的喜欢。</a:t>
            </a:r>
            <a:r>
              <a:rPr lang="en-US" sz="4000" dirty="0">
                <a:solidFill>
                  <a:srgbClr val="FFFFFF"/>
                </a:solidFill>
              </a:rPr>
              <a:t> 9 </a:t>
            </a:r>
            <a:r>
              <a:rPr lang="zh-CN" altLang="en-US" sz="4000" dirty="0">
                <a:solidFill>
                  <a:srgbClr val="FFFFFF"/>
                </a:solidFill>
              </a:rPr>
              <a:t>如果神的灵住在你们心里，</a:t>
            </a:r>
            <a:r>
              <a:rPr lang="zh-CN" altLang="en-US" sz="4000" dirty="0">
                <a:solidFill>
                  <a:srgbClr val="FFFF00"/>
                </a:solidFill>
              </a:rPr>
              <a:t>你们就不属肉体，乃属圣灵了</a:t>
            </a:r>
            <a:r>
              <a:rPr lang="zh-CN" altLang="en-US" sz="4000" dirty="0">
                <a:solidFill>
                  <a:srgbClr val="FFFFFF"/>
                </a:solidFill>
              </a:rPr>
              <a:t>。人若没有基督的灵，就不是属基督的</a:t>
            </a:r>
            <a:r>
              <a:rPr lang="zh-CN" altLang="en-US" sz="4000" dirty="0" smtClean="0">
                <a:solidFill>
                  <a:srgbClr val="FFFFFF"/>
                </a:solidFill>
              </a:rPr>
              <a:t>。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62481" y="1296136"/>
            <a:ext cx="3993196" cy="50345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FFFF00"/>
                </a:solidFill>
              </a:rPr>
              <a:t/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/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引到</a:t>
            </a:r>
            <a:r>
              <a:rPr lang="en-US" sz="4000" dirty="0">
                <a:solidFill>
                  <a:srgbClr val="FFFF00"/>
                </a:solidFill>
              </a:rPr>
              <a:t>基督那里</a:t>
            </a:r>
            <a:endParaRPr lang="en-US" sz="4000" dirty="0"/>
          </a:p>
          <a:p>
            <a:r>
              <a:rPr lang="en-US" altLang="zh-CN" sz="4000" dirty="0" smtClean="0"/>
              <a:t>4.</a:t>
            </a:r>
            <a:r>
              <a:rPr lang="zh-CN" altLang="en-US" sz="4000" dirty="0" smtClean="0"/>
              <a:t>赦免罪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91265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56865"/>
            <a:ext cx="5186083" cy="5678494"/>
          </a:xfrm>
        </p:spPr>
        <p:txBody>
          <a:bodyPr/>
          <a:lstStyle/>
          <a:p>
            <a:pPr algn="l"/>
            <a:r>
              <a:rPr lang="zh-CN" altLang="en-US" sz="4000" dirty="0" smtClean="0">
                <a:solidFill>
                  <a:srgbClr val="FFFF00"/>
                </a:solidFill>
              </a:rPr>
              <a:t>不</a:t>
            </a:r>
            <a:r>
              <a:rPr lang="zh-CN" altLang="en-US" sz="4000" dirty="0" smtClean="0">
                <a:solidFill>
                  <a:srgbClr val="FFFF00"/>
                </a:solidFill>
              </a:rPr>
              <a:t>属</a:t>
            </a:r>
            <a:r>
              <a:rPr lang="zh-CN" altLang="en-US" sz="4000" dirty="0">
                <a:solidFill>
                  <a:srgbClr val="FFFF00"/>
                </a:solidFill>
              </a:rPr>
              <a:t>肉体</a:t>
            </a:r>
            <a:r>
              <a:rPr lang="zh-CN" altLang="en-US" sz="4000" dirty="0" smtClean="0">
                <a:solidFill>
                  <a:srgbClr val="FFFF00"/>
                </a:solidFill>
              </a:rPr>
              <a:t>，</a:t>
            </a:r>
            <a:r>
              <a:rPr lang="zh-CN" altLang="en-US" sz="4000" dirty="0" smtClean="0">
                <a:solidFill>
                  <a:srgbClr val="FFFF00"/>
                </a:solidFill>
              </a:rPr>
              <a:t>不受辖制</a:t>
            </a:r>
            <a:r>
              <a:rPr lang="en-US" altLang="zh-CN" sz="4000" dirty="0" smtClean="0">
                <a:solidFill>
                  <a:srgbClr val="FFFF00"/>
                </a:solidFill>
              </a:rPr>
              <a:t/>
            </a:r>
            <a:br>
              <a:rPr lang="en-US" altLang="zh-CN" sz="4000" dirty="0" smtClean="0">
                <a:solidFill>
                  <a:srgbClr val="FFFF00"/>
                </a:solidFill>
              </a:rPr>
            </a:br>
            <a:r>
              <a:rPr lang="zh-CN" altLang="en-US" sz="4000" dirty="0"/>
              <a:t>各样</a:t>
            </a:r>
            <a:r>
              <a:rPr lang="zh-CN" altLang="en-US" sz="4000" dirty="0" smtClean="0"/>
              <a:t>情欲上瘾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4000" dirty="0" smtClean="0"/>
              <a:t>烟酒</a:t>
            </a:r>
            <a:r>
              <a:rPr lang="zh-CN" altLang="zh-CN" sz="4000" dirty="0"/>
              <a:t>，</a:t>
            </a:r>
            <a:r>
              <a:rPr lang="zh-CN" altLang="en-US" sz="4000" dirty="0" smtClean="0"/>
              <a:t>毒品</a:t>
            </a:r>
            <a:r>
              <a:rPr lang="zh-CN" altLang="zh-CN" sz="4000" dirty="0"/>
              <a:t>，</a:t>
            </a:r>
            <a:r>
              <a:rPr lang="zh-CN" altLang="en-US" sz="4000" dirty="0" smtClean="0"/>
              <a:t>游戏</a:t>
            </a:r>
            <a:r>
              <a:rPr lang="zh-CN" altLang="en-US" sz="4000" dirty="0"/>
              <a:t>，色情，金钱，权利，</a:t>
            </a:r>
            <a:r>
              <a:rPr lang="zh-CN" altLang="en-US" sz="4000" dirty="0" smtClean="0"/>
              <a:t>荒宴享乐，轻慢</a:t>
            </a:r>
            <a:r>
              <a:rPr lang="zh-CN" altLang="en-US" sz="4000" dirty="0" smtClean="0"/>
              <a:t>别人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4000" dirty="0" smtClean="0">
                <a:solidFill>
                  <a:srgbClr val="FFFF00"/>
                </a:solidFill>
              </a:rPr>
              <a:t>乃</a:t>
            </a:r>
            <a:r>
              <a:rPr lang="zh-CN" altLang="en-US" sz="4000" dirty="0" smtClean="0">
                <a:solidFill>
                  <a:srgbClr val="FFFF00"/>
                </a:solidFill>
              </a:rPr>
              <a:t>属圣灵</a:t>
            </a:r>
            <a:r>
              <a:rPr lang="en-US" altLang="zh-CN" sz="4000" dirty="0" smtClean="0">
                <a:solidFill>
                  <a:srgbClr val="FFFF00"/>
                </a:solidFill>
              </a:rPr>
              <a:t/>
            </a:r>
            <a:br>
              <a:rPr lang="en-US" altLang="zh-CN" sz="4000" dirty="0" smtClean="0">
                <a:solidFill>
                  <a:srgbClr val="FFFF00"/>
                </a:solidFill>
              </a:rPr>
            </a:br>
            <a:r>
              <a:rPr lang="zh-CN" altLang="en-US" sz="4000" dirty="0" smtClean="0"/>
              <a:t>造就</a:t>
            </a:r>
            <a:r>
              <a:rPr lang="zh-CN" altLang="en-US" sz="4000" dirty="0" smtClean="0"/>
              <a:t>别人</a:t>
            </a:r>
            <a:r>
              <a:rPr lang="zh-CN" altLang="en-US" sz="4000" dirty="0" smtClean="0"/>
              <a:t>，荣耀神</a:t>
            </a:r>
            <a:endParaRPr lang="zh-CN" altLang="en-US" sz="4000" dirty="0">
              <a:solidFill>
                <a:srgbClr val="FFFFFF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62481" y="1296136"/>
            <a:ext cx="3993196" cy="50345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FFFF00"/>
                </a:solidFill>
              </a:rPr>
              <a:t/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/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引到</a:t>
            </a:r>
            <a:r>
              <a:rPr lang="en-US" sz="4000" dirty="0">
                <a:solidFill>
                  <a:srgbClr val="FFFF00"/>
                </a:solidFill>
              </a:rPr>
              <a:t>基督那里</a:t>
            </a:r>
            <a:endParaRPr lang="en-US" sz="4000" dirty="0"/>
          </a:p>
          <a:p>
            <a:r>
              <a:rPr lang="en-US" altLang="zh-CN" sz="4000" dirty="0" smtClean="0"/>
              <a:t>4.</a:t>
            </a:r>
            <a:r>
              <a:rPr lang="zh-CN" altLang="en-US" sz="4000" dirty="0" smtClean="0"/>
              <a:t>赦免罪</a:t>
            </a:r>
            <a:endParaRPr lang="en-US" altLang="zh-CN" sz="4000" dirty="0" smtClean="0"/>
          </a:p>
          <a:p>
            <a:r>
              <a:rPr lang="zh-CN" altLang="en-US" sz="4000" dirty="0" smtClean="0"/>
              <a:t>我们就属圣灵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263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1118" y="1179507"/>
            <a:ext cx="5874033" cy="5330079"/>
          </a:xfrm>
        </p:spPr>
        <p:txBody>
          <a:bodyPr/>
          <a:lstStyle/>
          <a:p>
            <a:r>
              <a:rPr lang="zh-CN" altLang="en-US" sz="4000" dirty="0">
                <a:solidFill>
                  <a:srgbClr val="FFFFFF"/>
                </a:solidFill>
              </a:rPr>
              <a:t>罗马书</a:t>
            </a:r>
            <a:r>
              <a:rPr lang="en-US" sz="4000" dirty="0">
                <a:solidFill>
                  <a:srgbClr val="FFFFFF"/>
                </a:solidFill>
              </a:rPr>
              <a:t> 8 </a:t>
            </a:r>
            <a:r>
              <a:rPr lang="zh-CN" altLang="en-US" sz="4000" dirty="0" smtClean="0">
                <a:solidFill>
                  <a:srgbClr val="FFFFFF"/>
                </a:solidFill>
              </a:rPr>
              <a:t>：</a:t>
            </a:r>
            <a:r>
              <a:rPr lang="en-US" sz="4000" dirty="0" smtClean="0">
                <a:solidFill>
                  <a:srgbClr val="FFFFFF"/>
                </a:solidFill>
              </a:rPr>
              <a:t>10 </a:t>
            </a:r>
            <a:r>
              <a:rPr lang="zh-CN" altLang="en-US" sz="4000" dirty="0">
                <a:solidFill>
                  <a:srgbClr val="FFFFFF"/>
                </a:solidFill>
              </a:rPr>
              <a:t>基督若在你们心里，身体就因罪而死，</a:t>
            </a:r>
            <a:r>
              <a:rPr lang="zh-CN" altLang="en-US" sz="4000" dirty="0">
                <a:solidFill>
                  <a:srgbClr val="FFFF00"/>
                </a:solidFill>
              </a:rPr>
              <a:t>心灵却因义而活</a:t>
            </a:r>
            <a:r>
              <a:rPr lang="zh-CN" altLang="en-US" sz="4000" dirty="0">
                <a:solidFill>
                  <a:srgbClr val="FFFFFF"/>
                </a:solidFill>
              </a:rPr>
              <a:t>。</a:t>
            </a:r>
            <a:r>
              <a:rPr lang="en-US" sz="4000" dirty="0">
                <a:solidFill>
                  <a:srgbClr val="FFFFFF"/>
                </a:solidFill>
              </a:rPr>
              <a:t> 11 </a:t>
            </a:r>
            <a:r>
              <a:rPr lang="zh-CN" altLang="en-US" sz="4000" dirty="0">
                <a:solidFill>
                  <a:srgbClr val="FFFFFF"/>
                </a:solidFill>
              </a:rPr>
              <a:t>然而叫耶稣从死里复活者的灵若住在你们心里，那叫基督耶稣从死里复活的，也必借着住在你们心里的圣灵，使你们必死的身体</a:t>
            </a:r>
            <a:r>
              <a:rPr lang="zh-CN" altLang="en-US" sz="4000" dirty="0">
                <a:solidFill>
                  <a:srgbClr val="FFFF00"/>
                </a:solidFill>
              </a:rPr>
              <a:t>又活过来</a:t>
            </a:r>
            <a:r>
              <a:rPr lang="zh-CN" altLang="en-US" sz="4000" dirty="0">
                <a:solidFill>
                  <a:srgbClr val="FFFFFF"/>
                </a:solidFill>
              </a:rPr>
              <a:t>。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32915" y="996236"/>
            <a:ext cx="3993196" cy="50345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FFFF00"/>
                </a:solidFill>
              </a:rPr>
              <a:t/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/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引到</a:t>
            </a:r>
            <a:r>
              <a:rPr lang="en-US" sz="4000" dirty="0">
                <a:solidFill>
                  <a:srgbClr val="FFFF00"/>
                </a:solidFill>
              </a:rPr>
              <a:t>基督那里</a:t>
            </a:r>
            <a:endParaRPr lang="en-US" sz="4000" dirty="0"/>
          </a:p>
          <a:p>
            <a:r>
              <a:rPr lang="en-US" altLang="zh-CN" sz="4000" dirty="0" smtClean="0"/>
              <a:t>4.</a:t>
            </a:r>
            <a:r>
              <a:rPr lang="zh-CN" altLang="en-US" sz="4000" dirty="0" smtClean="0"/>
              <a:t>赦免罪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9309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782" y="1456865"/>
            <a:ext cx="5186083" cy="5678494"/>
          </a:xfrm>
        </p:spPr>
        <p:txBody>
          <a:bodyPr/>
          <a:lstStyle/>
          <a:p>
            <a:pPr algn="l"/>
            <a:r>
              <a:rPr lang="zh-CN" altLang="en-US" sz="4000" dirty="0" smtClean="0">
                <a:solidFill>
                  <a:srgbClr val="FFFF00"/>
                </a:solidFill>
              </a:rPr>
              <a:t>活过来</a:t>
            </a:r>
            <a:r>
              <a:rPr lang="en-US" altLang="zh-CN" sz="4000" dirty="0" smtClean="0">
                <a:solidFill>
                  <a:srgbClr val="FFFF00"/>
                </a:solidFill>
              </a:rPr>
              <a:t/>
            </a:r>
            <a:br>
              <a:rPr lang="en-US" altLang="zh-CN" sz="4000" dirty="0" smtClean="0">
                <a:solidFill>
                  <a:srgbClr val="FFFF00"/>
                </a:solidFill>
              </a:rPr>
            </a:br>
            <a:r>
              <a:rPr lang="zh-CN" altLang="en-US" sz="4000" dirty="0" smtClean="0"/>
              <a:t>注意神的作为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4000" dirty="0" smtClean="0"/>
              <a:t>感谢神的恩典</a:t>
            </a:r>
            <a:endParaRPr lang="zh-CN" altLang="en-US" sz="4000" dirty="0">
              <a:solidFill>
                <a:srgbClr val="FFFFFF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62481" y="1520079"/>
            <a:ext cx="3993196" cy="50345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FFFF00"/>
                </a:solidFill>
              </a:rPr>
              <a:t/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/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引到</a:t>
            </a:r>
            <a:r>
              <a:rPr lang="en-US" sz="4000" dirty="0">
                <a:solidFill>
                  <a:srgbClr val="FFFF00"/>
                </a:solidFill>
              </a:rPr>
              <a:t>基督那里</a:t>
            </a:r>
            <a:endParaRPr lang="en-US" sz="4000" dirty="0"/>
          </a:p>
          <a:p>
            <a:r>
              <a:rPr lang="en-US" altLang="zh-CN" sz="4000" dirty="0" smtClean="0"/>
              <a:t>4.</a:t>
            </a:r>
            <a:r>
              <a:rPr lang="zh-CN" altLang="en-US" sz="4000" dirty="0" smtClean="0"/>
              <a:t>赦免罪</a:t>
            </a:r>
            <a:endParaRPr lang="en-US" altLang="zh-CN" sz="4000" dirty="0" smtClean="0"/>
          </a:p>
          <a:p>
            <a:r>
              <a:rPr lang="zh-CN" altLang="en-US" sz="4000" dirty="0" smtClean="0"/>
              <a:t>我们就属圣灵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53243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099298"/>
            <a:ext cx="5591797" cy="5151218"/>
          </a:xfrm>
        </p:spPr>
        <p:txBody>
          <a:bodyPr/>
          <a:lstStyle/>
          <a:p>
            <a:r>
              <a:rPr lang="zh-CN" altLang="en-US" sz="4000" dirty="0" smtClean="0"/>
              <a:t>怎样才能脱离</a:t>
            </a:r>
            <a:r>
              <a:rPr lang="zh-CN" altLang="en-US" sz="4000" dirty="0" smtClean="0"/>
              <a:t>肉体“力不从心”的</a:t>
            </a:r>
            <a:r>
              <a:rPr lang="zh-CN" altLang="en-US" sz="4000" dirty="0" smtClean="0"/>
              <a:t>状况呢</a:t>
            </a:r>
            <a:r>
              <a:rPr lang="zh-CN" altLang="en-US" sz="4000" dirty="0"/>
              <a:t>？唯有效法基督的模样作随从圣灵的人，因为神透过圣灵，</a:t>
            </a:r>
            <a:r>
              <a:rPr lang="zh-CN" altLang="en-US" sz="4000" dirty="0" smtClean="0"/>
              <a:t>在基督耶稣里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44842" y="1823410"/>
            <a:ext cx="3993196" cy="50345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1.</a:t>
            </a:r>
            <a:r>
              <a:rPr lang="zh-CN" altLang="en-US" sz="4000" dirty="0" smtClean="0"/>
              <a:t>定义罪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2.</a:t>
            </a:r>
            <a:r>
              <a:rPr lang="zh-CN" altLang="en-US" sz="4000" dirty="0" smtClean="0"/>
              <a:t>责备罪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3.</a:t>
            </a:r>
            <a:r>
              <a:rPr lang="zh-CN" altLang="en-US" sz="4000" dirty="0" smtClean="0"/>
              <a:t>揭露罪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4.</a:t>
            </a:r>
            <a:r>
              <a:rPr lang="zh-CN" altLang="en-US" sz="4000" dirty="0" smtClean="0"/>
              <a:t>赦免罪</a:t>
            </a:r>
            <a:endParaRPr lang="en-US" altLang="zh-CN" sz="4000" dirty="0" smtClean="0"/>
          </a:p>
          <a:p>
            <a:r>
              <a:rPr lang="zh-CN" altLang="en-US" sz="4000" dirty="0" smtClean="0"/>
              <a:t>我们感恩</a:t>
            </a:r>
            <a:endParaRPr lang="en-US" altLang="zh-CN" sz="4000" dirty="0" smtClean="0"/>
          </a:p>
          <a:p>
            <a:r>
              <a:rPr lang="zh-CN" altLang="en-US" sz="4000" dirty="0" smtClean="0"/>
              <a:t>我们敬拜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06858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229317" y="2764571"/>
            <a:ext cx="9144000" cy="4093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algn="ctr">
              <a:defRPr/>
            </a:pPr>
            <a:r>
              <a:rPr lang="zh-CN" altLang="en-US" sz="4000" dirty="0">
                <a:solidFill>
                  <a:schemeClr val="bg1"/>
                </a:solidFill>
                <a:latin typeface="华文楷体"/>
                <a:ea typeface="华文楷体"/>
                <a:cs typeface="华文楷体"/>
              </a:rPr>
              <a:t>本周挑战</a:t>
            </a:r>
            <a:r>
              <a:rPr lang="zh-CN" altLang="en-US" sz="4000" dirty="0" smtClean="0">
                <a:solidFill>
                  <a:schemeClr val="bg1"/>
                </a:solidFill>
                <a:latin typeface="华文楷体"/>
                <a:ea typeface="华文楷体"/>
                <a:cs typeface="华文楷体"/>
              </a:rPr>
              <a:t>：</a:t>
            </a:r>
            <a:r>
              <a:rPr lang="en-US" sz="4000" dirty="0" smtClean="0">
                <a:solidFill>
                  <a:schemeClr val="bg1"/>
                </a:solidFill>
                <a:latin typeface="华文楷体"/>
                <a:ea typeface="华文楷体"/>
                <a:cs typeface="华文楷体"/>
              </a:rPr>
              <a:t>省察</a:t>
            </a:r>
            <a:r>
              <a:rPr lang="zh-CN" altLang="en-US" sz="4000" dirty="0" smtClean="0">
                <a:solidFill>
                  <a:schemeClr val="bg1"/>
                </a:solidFill>
                <a:latin typeface="华文楷体"/>
                <a:ea typeface="华文楷体"/>
                <a:cs typeface="华文楷体"/>
              </a:rPr>
              <a:t>圣灵是否在心中</a:t>
            </a:r>
            <a:endParaRPr lang="en-US" altLang="zh-CN" sz="4000" dirty="0">
              <a:solidFill>
                <a:schemeClr val="bg1"/>
              </a:solidFill>
              <a:latin typeface="华文楷体"/>
              <a:ea typeface="华文楷体"/>
              <a:cs typeface="华文楷体"/>
            </a:endParaRPr>
          </a:p>
          <a:p>
            <a:pPr marL="2114550" lvl="3" indent="-742950">
              <a:buFont typeface="Arial Black" charset="0"/>
              <a:buAutoNum type="arabicPeriod"/>
              <a:defRPr/>
            </a:pPr>
            <a:r>
              <a:rPr lang="zh-CN" altLang="en-US" sz="4000" dirty="0" smtClean="0">
                <a:solidFill>
                  <a:schemeClr val="bg1"/>
                </a:solidFill>
                <a:latin typeface="华文楷体"/>
                <a:ea typeface="华文楷体"/>
                <a:cs typeface="华文楷体"/>
              </a:rPr>
              <a:t>提前预备心来敬拜神</a:t>
            </a:r>
            <a:endParaRPr lang="en-US" altLang="zh-CN" sz="4000" dirty="0">
              <a:solidFill>
                <a:schemeClr val="bg1"/>
              </a:solidFill>
              <a:latin typeface="华文楷体"/>
              <a:ea typeface="华文楷体"/>
              <a:cs typeface="华文楷体"/>
            </a:endParaRPr>
          </a:p>
          <a:p>
            <a:pPr marL="2114550" lvl="3" indent="-742950">
              <a:buFont typeface="Arial Black" charset="0"/>
              <a:buAutoNum type="arabicPeriod"/>
              <a:defRPr/>
            </a:pPr>
            <a:r>
              <a:rPr lang="zh-CN" altLang="en-US" sz="4000" dirty="0" smtClean="0">
                <a:solidFill>
                  <a:schemeClr val="bg1"/>
                </a:solidFill>
                <a:latin typeface="华文楷体"/>
                <a:ea typeface="华文楷体"/>
                <a:cs typeface="华文楷体"/>
              </a:rPr>
              <a:t>愿意把最好奉献给神</a:t>
            </a:r>
            <a:endParaRPr lang="en-US" altLang="zh-CN" sz="4000" dirty="0" smtClean="0">
              <a:solidFill>
                <a:schemeClr val="bg1"/>
              </a:solidFill>
              <a:latin typeface="华文楷体"/>
              <a:ea typeface="华文楷体"/>
              <a:cs typeface="华文楷体"/>
            </a:endParaRPr>
          </a:p>
          <a:p>
            <a:pPr lvl="3">
              <a:defRPr/>
            </a:pPr>
            <a:endParaRPr lang="en-US" altLang="zh-TW" sz="2800" dirty="0" smtClean="0">
              <a:solidFill>
                <a:schemeClr val="bg1"/>
              </a:solidFill>
            </a:endParaRPr>
          </a:p>
          <a:p>
            <a:pPr lvl="3">
              <a:defRPr/>
            </a:pPr>
            <a:r>
              <a:rPr lang="zh-TW" altLang="en-US" sz="2800" dirty="0" smtClean="0">
                <a:solidFill>
                  <a:schemeClr val="bg1"/>
                </a:solidFill>
              </a:rPr>
              <a:t>玛拉基书 </a:t>
            </a:r>
            <a:r>
              <a:rPr lang="en-US" altLang="zh-TW" sz="2800" dirty="0">
                <a:solidFill>
                  <a:schemeClr val="bg1"/>
                </a:solidFill>
              </a:rPr>
              <a:t>1</a:t>
            </a:r>
            <a:r>
              <a:rPr lang="zh-TW" altLang="en-US" sz="2800" dirty="0">
                <a:solidFill>
                  <a:schemeClr val="bg1"/>
                </a:solidFill>
              </a:rPr>
              <a:t>：</a:t>
            </a:r>
            <a:r>
              <a:rPr lang="en-US" altLang="zh-TW" sz="2800" dirty="0">
                <a:solidFill>
                  <a:schemeClr val="bg1"/>
                </a:solidFill>
              </a:rPr>
              <a:t>8 </a:t>
            </a:r>
            <a:r>
              <a:rPr lang="zh-TW" altLang="en-US" sz="2800" dirty="0">
                <a:solidFill>
                  <a:schemeClr val="bg1"/>
                </a:solidFill>
              </a:rPr>
              <a:t>你们将瞎眼的献为祭物，这不为恶吗？将瘸腿的、有病的献上，这不为恶吗？你献给你的省长，他岂喜悦你，岂能看你的情面吗？这是万军之耶和华说的</a:t>
            </a:r>
            <a:r>
              <a:rPr lang="zh-TW" altLang="en-US" sz="2800" dirty="0" smtClean="0">
                <a:solidFill>
                  <a:schemeClr val="bg1"/>
                </a:solidFill>
              </a:rPr>
              <a:t>。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9888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6174"/>
            <a:ext cx="9144000" cy="4211825"/>
          </a:xfrm>
        </p:spPr>
        <p:txBody>
          <a:bodyPr/>
          <a:lstStyle/>
          <a:p>
            <a:pPr algn="l"/>
            <a:r>
              <a:rPr lang="zh-CN" altLang="en-US" dirty="0"/>
              <a:t>因信称义（第一到四章）</a:t>
            </a:r>
            <a:r>
              <a:rPr lang="zh-CN" altLang="en-US" dirty="0" smtClean="0"/>
              <a:t>；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义人</a:t>
            </a:r>
            <a:r>
              <a:rPr lang="zh-CN" altLang="en-US" dirty="0"/>
              <a:t>得生（第五到八章） </a:t>
            </a:r>
            <a:r>
              <a:rPr lang="zh-CN" altLang="en-US" dirty="0" smtClean="0"/>
              <a:t>；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以</a:t>
            </a:r>
            <a:r>
              <a:rPr lang="zh-CN" altLang="en-US" dirty="0"/>
              <a:t>色列在神称义的计划中</a:t>
            </a:r>
            <a:r>
              <a:rPr lang="zh-CN" altLang="en-US" dirty="0" smtClean="0"/>
              <a:t>（</a:t>
            </a:r>
            <a:r>
              <a:rPr lang="en-US" dirty="0" smtClean="0"/>
              <a:t>9</a:t>
            </a:r>
            <a:r>
              <a:rPr lang="zh-CN" altLang="en-US" dirty="0"/>
              <a:t>－</a:t>
            </a:r>
            <a:r>
              <a:rPr lang="en-US" dirty="0" smtClean="0"/>
              <a:t>11</a:t>
            </a:r>
            <a:r>
              <a:rPr lang="zh-CN" altLang="en-US" dirty="0" smtClean="0"/>
              <a:t>）</a:t>
            </a:r>
            <a:r>
              <a:rPr lang="zh-CN" altLang="en-US" dirty="0"/>
              <a:t>；义人生活指南（第</a:t>
            </a:r>
            <a:r>
              <a:rPr lang="en-US" dirty="0"/>
              <a:t>12</a:t>
            </a:r>
            <a:r>
              <a:rPr lang="zh-CN" altLang="en-US" dirty="0"/>
              <a:t>到</a:t>
            </a:r>
            <a:r>
              <a:rPr lang="en-US" dirty="0"/>
              <a:t>16</a:t>
            </a:r>
            <a:r>
              <a:rPr lang="zh-CN" altLang="en-US" dirty="0"/>
              <a:t>章）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98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417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solidFill>
                  <a:srgbClr val="FFFFFF"/>
                </a:solidFill>
              </a:rPr>
              <a:t>罗马书</a:t>
            </a:r>
            <a:r>
              <a:rPr lang="en-US" sz="4000" dirty="0">
                <a:solidFill>
                  <a:srgbClr val="FFFFFF"/>
                </a:solidFill>
              </a:rPr>
              <a:t> 8 </a:t>
            </a:r>
            <a:r>
              <a:rPr lang="zh-CN" altLang="en-US" sz="4000" dirty="0">
                <a:solidFill>
                  <a:srgbClr val="FFFFFF"/>
                </a:solidFill>
              </a:rPr>
              <a:t>：</a:t>
            </a:r>
            <a:r>
              <a:rPr lang="en-US" sz="4000" dirty="0">
                <a:solidFill>
                  <a:srgbClr val="FFFFFF"/>
                </a:solidFill>
              </a:rPr>
              <a:t>1</a:t>
            </a:r>
            <a:r>
              <a:rPr lang="zh-CN" altLang="en-US" sz="4000" dirty="0">
                <a:solidFill>
                  <a:srgbClr val="FFFFFF"/>
                </a:solidFill>
              </a:rPr>
              <a:t>如今，那些</a:t>
            </a:r>
            <a:r>
              <a:rPr lang="zh-CN" altLang="en-US" sz="4000" dirty="0">
                <a:solidFill>
                  <a:srgbClr val="FFFF00"/>
                </a:solidFill>
              </a:rPr>
              <a:t>在基督耶稣里</a:t>
            </a:r>
            <a:r>
              <a:rPr lang="zh-CN" altLang="en-US" sz="4000" dirty="0">
                <a:solidFill>
                  <a:srgbClr val="FFFFFF"/>
                </a:solidFill>
              </a:rPr>
              <a:t>的就不定罪了。</a:t>
            </a:r>
            <a:r>
              <a:rPr lang="en-US" sz="4000" dirty="0">
                <a:solidFill>
                  <a:srgbClr val="FFFFFF"/>
                </a:solidFill>
              </a:rPr>
              <a:t> 2 </a:t>
            </a:r>
            <a:r>
              <a:rPr lang="zh-CN" altLang="en-US" sz="4000" dirty="0">
                <a:solidFill>
                  <a:srgbClr val="FFFFFF"/>
                </a:solidFill>
              </a:rPr>
              <a:t>因为赐生命圣灵的律在基督耶稣里释放了我，使我脱离罪和死的律了。</a:t>
            </a:r>
            <a:r>
              <a:rPr lang="en-US" sz="4000" dirty="0">
                <a:solidFill>
                  <a:srgbClr val="FFFFFF"/>
                </a:solidFill>
              </a:rPr>
              <a:t> 3 </a:t>
            </a:r>
            <a:r>
              <a:rPr lang="zh-CN" altLang="en-US" sz="4000" dirty="0">
                <a:solidFill>
                  <a:srgbClr val="FFFFFF"/>
                </a:solidFill>
              </a:rPr>
              <a:t>律法既</a:t>
            </a:r>
            <a:r>
              <a:rPr lang="zh-CN" altLang="en-US" sz="4000" dirty="0">
                <a:solidFill>
                  <a:srgbClr val="FF0000"/>
                </a:solidFill>
              </a:rPr>
              <a:t>因肉体软弱，有所不能行的</a:t>
            </a:r>
            <a:r>
              <a:rPr lang="zh-CN" altLang="en-US" sz="4000" dirty="0">
                <a:solidFill>
                  <a:srgbClr val="FFFFFF"/>
                </a:solidFill>
              </a:rPr>
              <a:t>，神就差遣自己的儿子成为罪身的形状，做了赎罪祭，在肉体中定了罪案，</a:t>
            </a:r>
            <a:r>
              <a:rPr lang="en-US" sz="4000" dirty="0">
                <a:solidFill>
                  <a:srgbClr val="FFFFFF"/>
                </a:solidFill>
              </a:rPr>
              <a:t> 4 </a:t>
            </a:r>
            <a:r>
              <a:rPr lang="zh-CN" altLang="en-US" sz="4000" dirty="0">
                <a:solidFill>
                  <a:srgbClr val="FFFFFF"/>
                </a:solidFill>
              </a:rPr>
              <a:t>使律法的义成就在我们这</a:t>
            </a:r>
            <a:r>
              <a:rPr lang="zh-CN" altLang="en-US" sz="4000" dirty="0">
                <a:solidFill>
                  <a:srgbClr val="FFFF00"/>
                </a:solidFill>
              </a:rPr>
              <a:t>不随从肉体、只随从圣灵</a:t>
            </a:r>
            <a:r>
              <a:rPr lang="zh-CN" altLang="en-US" sz="4000" dirty="0">
                <a:solidFill>
                  <a:srgbClr val="FFFFFF"/>
                </a:solidFill>
              </a:rPr>
              <a:t>的人身上。 </a:t>
            </a:r>
            <a:r>
              <a:rPr lang="en-US" sz="4000" dirty="0" smtClean="0">
                <a:solidFill>
                  <a:srgbClr val="FFFFFF"/>
                </a:solidFill>
              </a:rPr>
              <a:t>5 </a:t>
            </a:r>
            <a:r>
              <a:rPr lang="zh-CN" altLang="en-US" sz="4000" dirty="0">
                <a:solidFill>
                  <a:srgbClr val="FFFFFF"/>
                </a:solidFill>
              </a:rPr>
              <a:t>因为随从肉体的人，体贴肉体的事；随从圣灵的人，体贴圣灵的事。</a:t>
            </a:r>
            <a:r>
              <a:rPr lang="en-US" sz="4000" dirty="0">
                <a:solidFill>
                  <a:srgbClr val="FFFFFF"/>
                </a:solidFill>
              </a:rPr>
              <a:t> 6 </a:t>
            </a:r>
            <a:r>
              <a:rPr lang="zh-CN" altLang="en-US" sz="4000" dirty="0">
                <a:solidFill>
                  <a:srgbClr val="FFFFFF"/>
                </a:solidFill>
              </a:rPr>
              <a:t>体贴肉体的就是死，体贴圣灵的乃是生命、平安</a:t>
            </a:r>
            <a:r>
              <a:rPr lang="zh-CN" altLang="en-US" sz="4000" dirty="0" smtClean="0">
                <a:solidFill>
                  <a:srgbClr val="FFFFFF"/>
                </a:solidFill>
              </a:rPr>
              <a:t>。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817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675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solidFill>
                  <a:srgbClr val="FFFFFF"/>
                </a:solidFill>
              </a:rPr>
              <a:t>罗马书</a:t>
            </a:r>
            <a:r>
              <a:rPr lang="en-US" sz="4000" dirty="0">
                <a:solidFill>
                  <a:srgbClr val="FFFFFF"/>
                </a:solidFill>
              </a:rPr>
              <a:t> 8 </a:t>
            </a:r>
            <a:r>
              <a:rPr lang="zh-CN" altLang="en-US" sz="4000" dirty="0" smtClean="0">
                <a:solidFill>
                  <a:srgbClr val="FFFFFF"/>
                </a:solidFill>
              </a:rPr>
              <a:t>：</a:t>
            </a:r>
            <a:r>
              <a:rPr lang="en-US" sz="4000" dirty="0" smtClean="0">
                <a:solidFill>
                  <a:srgbClr val="FFFFFF"/>
                </a:solidFill>
              </a:rPr>
              <a:t>7 </a:t>
            </a:r>
            <a:r>
              <a:rPr lang="zh-CN" altLang="en-US" sz="4000" dirty="0">
                <a:solidFill>
                  <a:srgbClr val="FFFFFF"/>
                </a:solidFill>
              </a:rPr>
              <a:t>原来体贴肉体的就是与神为仇，因为不服神的律法，也是不能服；</a:t>
            </a:r>
            <a:r>
              <a:rPr lang="en-US" sz="4000" dirty="0">
                <a:solidFill>
                  <a:srgbClr val="FFFFFF"/>
                </a:solidFill>
              </a:rPr>
              <a:t> 8 </a:t>
            </a:r>
            <a:r>
              <a:rPr lang="zh-CN" altLang="en-US" sz="4000" dirty="0">
                <a:solidFill>
                  <a:srgbClr val="FFFFFF"/>
                </a:solidFill>
              </a:rPr>
              <a:t>而且属肉体的人不能得神的喜欢。</a:t>
            </a:r>
            <a:r>
              <a:rPr lang="en-US" sz="4000" dirty="0">
                <a:solidFill>
                  <a:srgbClr val="FFFFFF"/>
                </a:solidFill>
              </a:rPr>
              <a:t> 9 </a:t>
            </a:r>
            <a:r>
              <a:rPr lang="zh-CN" altLang="en-US" sz="4000" dirty="0">
                <a:solidFill>
                  <a:srgbClr val="FFFFFF"/>
                </a:solidFill>
              </a:rPr>
              <a:t>如果神的灵住在你们心里，你们就不属肉体，乃属圣灵了。人若没有基督的灵，就不是属基督的。</a:t>
            </a:r>
            <a:r>
              <a:rPr lang="en-US" sz="4000" dirty="0">
                <a:solidFill>
                  <a:srgbClr val="FFFFFF"/>
                </a:solidFill>
              </a:rPr>
              <a:t> 10 </a:t>
            </a:r>
            <a:r>
              <a:rPr lang="zh-CN" altLang="en-US" sz="4000" dirty="0">
                <a:solidFill>
                  <a:srgbClr val="FFFFFF"/>
                </a:solidFill>
              </a:rPr>
              <a:t>基督若在你们心里，身体就因罪而死，心灵却因义而活。</a:t>
            </a:r>
            <a:r>
              <a:rPr lang="en-US" sz="4000" dirty="0">
                <a:solidFill>
                  <a:srgbClr val="FFFFFF"/>
                </a:solidFill>
              </a:rPr>
              <a:t> 11 </a:t>
            </a:r>
            <a:r>
              <a:rPr lang="zh-CN" altLang="en-US" sz="4000" dirty="0">
                <a:solidFill>
                  <a:srgbClr val="FFFFFF"/>
                </a:solidFill>
              </a:rPr>
              <a:t>然而叫耶稣从死里复活者的灵若住在你们心里，那叫基督耶稣从死里复活的，也必借着住在你们心里的圣灵，使你们必死的身体又活过来。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5715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2979" y="529235"/>
            <a:ext cx="4981021" cy="4075107"/>
          </a:xfrm>
        </p:spPr>
        <p:txBody>
          <a:bodyPr/>
          <a:lstStyle/>
          <a:p>
            <a:r>
              <a:rPr lang="en-US" sz="3200" dirty="0"/>
              <a:t>1.</a:t>
            </a:r>
            <a:r>
              <a:rPr lang="zh-CN" altLang="en-US" sz="3200" dirty="0"/>
              <a:t>从过去的定罪中得自由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Free from </a:t>
            </a:r>
            <a:r>
              <a:rPr lang="en-US" sz="3200" dirty="0"/>
              <a:t>condemnation</a:t>
            </a:r>
            <a:br>
              <a:rPr lang="en-US" sz="3200" dirty="0"/>
            </a:br>
            <a:r>
              <a:rPr lang="en-US" sz="3200" dirty="0"/>
              <a:t>2.</a:t>
            </a:r>
            <a:r>
              <a:rPr lang="zh-CN" altLang="en-US" sz="3200" dirty="0"/>
              <a:t>从肉体的缠累中得</a:t>
            </a:r>
            <a:r>
              <a:rPr lang="zh-CN" altLang="en-US" sz="3200" dirty="0" smtClean="0"/>
              <a:t>自由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Free </a:t>
            </a:r>
            <a:r>
              <a:rPr lang="en-US" sz="3200" dirty="0"/>
              <a:t>from the flesh</a:t>
            </a:r>
            <a:br>
              <a:rPr lang="en-US" sz="3200" dirty="0"/>
            </a:br>
            <a:r>
              <a:rPr lang="en-US" sz="3200" dirty="0"/>
              <a:t>3.</a:t>
            </a:r>
            <a:r>
              <a:rPr lang="zh-CN" altLang="en-US" sz="3200" dirty="0"/>
              <a:t>从罪和死的律中得自由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Free from the law of sin and death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3933979"/>
            <a:ext cx="9144000" cy="29240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重获自由的我们，应该献上自己为神所用。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With the newly found freedom in our life, we should freely offer ourselves as a living sacrifice to please God who set us free.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1303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099298"/>
            <a:ext cx="5591797" cy="5151218"/>
          </a:xfrm>
        </p:spPr>
        <p:txBody>
          <a:bodyPr/>
          <a:lstStyle/>
          <a:p>
            <a:r>
              <a:rPr lang="zh-CN" altLang="en-US" sz="4000" dirty="0" smtClean="0"/>
              <a:t>怎样才能脱离</a:t>
            </a:r>
            <a:r>
              <a:rPr lang="zh-CN" altLang="en-US" sz="4000" dirty="0" smtClean="0"/>
              <a:t>肉体“力不从心”的</a:t>
            </a:r>
            <a:r>
              <a:rPr lang="zh-CN" altLang="en-US" sz="4000" dirty="0" smtClean="0"/>
              <a:t>状况呢</a:t>
            </a:r>
            <a:r>
              <a:rPr lang="zh-CN" altLang="en-US" sz="4000" dirty="0"/>
              <a:t>？唯有效法基督的模样作随从圣灵的人，因为神透过圣灵，</a:t>
            </a:r>
            <a:r>
              <a:rPr lang="zh-CN" altLang="en-US" sz="4000" dirty="0" smtClean="0"/>
              <a:t>在基督耶稣里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44842" y="1340728"/>
            <a:ext cx="3993196" cy="50345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1.</a:t>
            </a:r>
            <a:r>
              <a:rPr lang="zh-CN" altLang="en-US" sz="4000" dirty="0" smtClean="0"/>
              <a:t>定义罪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2.</a:t>
            </a:r>
            <a:r>
              <a:rPr lang="zh-CN" altLang="en-US" sz="4000" dirty="0" smtClean="0"/>
              <a:t>责备罪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3.</a:t>
            </a:r>
            <a:r>
              <a:rPr lang="zh-CN" altLang="en-US" sz="4000" dirty="0" smtClean="0"/>
              <a:t>揭露罪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4.</a:t>
            </a:r>
            <a:r>
              <a:rPr lang="zh-CN" altLang="en-US" sz="4000" dirty="0" smtClean="0"/>
              <a:t>赦免罪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6204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51828" y="1274839"/>
            <a:ext cx="46921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>
                <a:solidFill>
                  <a:srgbClr val="FFFFFF"/>
                </a:solidFill>
              </a:rPr>
              <a:t>1.</a:t>
            </a:r>
            <a:r>
              <a:rPr lang="zh-CN" altLang="en-US" sz="4000" dirty="0" smtClean="0">
                <a:solidFill>
                  <a:srgbClr val="FFFFFF"/>
                </a:solidFill>
              </a:rPr>
              <a:t>摩西</a:t>
            </a:r>
            <a:r>
              <a:rPr lang="zh-CN" altLang="en-US" sz="4000" dirty="0" smtClean="0">
                <a:solidFill>
                  <a:srgbClr val="FFFFFF"/>
                </a:solidFill>
              </a:rPr>
              <a:t>律法</a:t>
            </a:r>
            <a:r>
              <a:rPr lang="zh-CN" altLang="en-US" sz="4000" dirty="0" smtClean="0">
                <a:solidFill>
                  <a:srgbClr val="FFFFFF"/>
                </a:solidFill>
              </a:rPr>
              <a:t>（</a:t>
            </a:r>
            <a:r>
              <a:rPr lang="en-US" altLang="zh-CN" sz="4000" dirty="0" smtClean="0">
                <a:solidFill>
                  <a:srgbClr val="FFFFFF"/>
                </a:solidFill>
              </a:rPr>
              <a:t>8:4</a:t>
            </a:r>
            <a:r>
              <a:rPr lang="zh-CN" altLang="en-US" sz="4000" dirty="0" smtClean="0">
                <a:solidFill>
                  <a:srgbClr val="FFFFFF"/>
                </a:solidFill>
              </a:rPr>
              <a:t>，马太</a:t>
            </a:r>
            <a:r>
              <a:rPr lang="en-US" altLang="zh-CN" sz="4000" dirty="0" smtClean="0">
                <a:solidFill>
                  <a:srgbClr val="FFFFFF"/>
                </a:solidFill>
              </a:rPr>
              <a:t>5:17</a:t>
            </a:r>
            <a:r>
              <a:rPr lang="zh-CN" altLang="en-US" sz="4000" dirty="0" smtClean="0">
                <a:solidFill>
                  <a:srgbClr val="FFFFFF"/>
                </a:solidFill>
              </a:rPr>
              <a:t>；或泛指神一切的律法）</a:t>
            </a:r>
            <a:endParaRPr lang="en-US" altLang="zh-CN" sz="4000" dirty="0" smtClean="0">
              <a:solidFill>
                <a:srgbClr val="FFFFFF"/>
              </a:solidFill>
            </a:endParaRPr>
          </a:p>
          <a:p>
            <a:r>
              <a:rPr lang="en-US" altLang="zh-CN" sz="4000" dirty="0">
                <a:solidFill>
                  <a:srgbClr val="FFFFFF"/>
                </a:solidFill>
              </a:rPr>
              <a:t>	</a:t>
            </a:r>
            <a:r>
              <a:rPr lang="zh-CN" altLang="en-US" sz="4000" dirty="0" smtClean="0">
                <a:solidFill>
                  <a:srgbClr val="FFFFFF"/>
                </a:solidFill>
              </a:rPr>
              <a:t>神的带领</a:t>
            </a:r>
            <a:endParaRPr lang="en-US" altLang="zh-CN" sz="4000" dirty="0" smtClean="0">
              <a:solidFill>
                <a:srgbClr val="FFFFFF"/>
              </a:solidFill>
            </a:endParaRPr>
          </a:p>
          <a:p>
            <a:r>
              <a:rPr lang="zh-CN" altLang="zh-CN" sz="4000" dirty="0" smtClean="0">
                <a:solidFill>
                  <a:srgbClr val="FFFFFF"/>
                </a:solidFill>
              </a:rPr>
              <a:t>2</a:t>
            </a:r>
            <a:r>
              <a:rPr lang="en-US" altLang="zh-CN" sz="4000" dirty="0" smtClean="0">
                <a:solidFill>
                  <a:srgbClr val="FFFFFF"/>
                </a:solidFill>
              </a:rPr>
              <a:t>.</a:t>
            </a:r>
            <a:r>
              <a:rPr lang="zh-CN" altLang="en-US" sz="4000" dirty="0">
                <a:solidFill>
                  <a:srgbClr val="FFFFFF"/>
                </a:solidFill>
              </a:rPr>
              <a:t>罪和死的</a:t>
            </a:r>
            <a:r>
              <a:rPr lang="zh-CN" altLang="en-US" sz="4000" dirty="0" smtClean="0">
                <a:solidFill>
                  <a:srgbClr val="FFFFFF"/>
                </a:solidFill>
              </a:rPr>
              <a:t>律</a:t>
            </a:r>
            <a:r>
              <a:rPr lang="zh-CN" altLang="en-US" sz="4000" dirty="0" smtClean="0">
                <a:solidFill>
                  <a:srgbClr val="FFFFFF"/>
                </a:solidFill>
              </a:rPr>
              <a:t>（</a:t>
            </a:r>
            <a:r>
              <a:rPr lang="en-US" altLang="zh-CN" sz="4000" dirty="0" smtClean="0">
                <a:solidFill>
                  <a:srgbClr val="FFFFFF"/>
                </a:solidFill>
              </a:rPr>
              <a:t>8:2</a:t>
            </a:r>
            <a:r>
              <a:rPr lang="zh-CN" altLang="en-US" sz="4000" dirty="0" smtClean="0">
                <a:solidFill>
                  <a:srgbClr val="FFFFFF"/>
                </a:solidFill>
              </a:rPr>
              <a:t>）</a:t>
            </a:r>
            <a:endParaRPr lang="en-US" altLang="zh-CN" sz="4000" dirty="0" smtClean="0">
              <a:solidFill>
                <a:srgbClr val="FFFFFF"/>
              </a:solidFill>
            </a:endParaRPr>
          </a:p>
          <a:p>
            <a:r>
              <a:rPr lang="en-US" altLang="zh-CN" sz="4000" dirty="0">
                <a:solidFill>
                  <a:srgbClr val="FFFFFF"/>
                </a:solidFill>
              </a:rPr>
              <a:t>	</a:t>
            </a:r>
            <a:r>
              <a:rPr lang="zh-CN" altLang="en-US" sz="4000" dirty="0" smtClean="0">
                <a:solidFill>
                  <a:srgbClr val="FFFFFF"/>
                </a:solidFill>
              </a:rPr>
              <a:t>神的公义审判</a:t>
            </a:r>
            <a:endParaRPr lang="en-US" altLang="zh-CN" sz="4000" dirty="0" smtClean="0">
              <a:solidFill>
                <a:srgbClr val="FFFFFF"/>
              </a:solidFill>
            </a:endParaRPr>
          </a:p>
          <a:p>
            <a:r>
              <a:rPr lang="zh-CN" altLang="zh-CN" sz="4000" dirty="0" smtClean="0">
                <a:solidFill>
                  <a:srgbClr val="FFFFFF"/>
                </a:solidFill>
              </a:rPr>
              <a:t>3</a:t>
            </a:r>
            <a:r>
              <a:rPr lang="en-US" altLang="zh-CN" sz="4000" dirty="0" smtClean="0">
                <a:solidFill>
                  <a:srgbClr val="FFFFFF"/>
                </a:solidFill>
              </a:rPr>
              <a:t>.</a:t>
            </a:r>
            <a:r>
              <a:rPr lang="zh-CN" altLang="en-US" sz="4000" dirty="0" smtClean="0">
                <a:solidFill>
                  <a:srgbClr val="FFFFFF"/>
                </a:solidFill>
              </a:rPr>
              <a:t>肉体缠累的律（</a:t>
            </a:r>
            <a:r>
              <a:rPr lang="en-US" altLang="zh-CN" sz="4000" dirty="0" smtClean="0">
                <a:solidFill>
                  <a:srgbClr val="FFFFFF"/>
                </a:solidFill>
              </a:rPr>
              <a:t>7:21</a:t>
            </a:r>
            <a:r>
              <a:rPr lang="zh-CN" altLang="en-US" sz="4000" dirty="0" smtClean="0">
                <a:solidFill>
                  <a:srgbClr val="FFFFFF"/>
                </a:solidFill>
              </a:rPr>
              <a:t>）</a:t>
            </a:r>
            <a:endParaRPr lang="en-US" altLang="zh-CN" sz="4000" dirty="0" smtClean="0">
              <a:solidFill>
                <a:srgbClr val="FFFFFF"/>
              </a:solidFill>
            </a:endParaRPr>
          </a:p>
          <a:p>
            <a:r>
              <a:rPr lang="en-US" sz="4000" dirty="0">
                <a:solidFill>
                  <a:srgbClr val="FFFFFF"/>
                </a:solidFill>
              </a:rPr>
              <a:t>	</a:t>
            </a:r>
            <a:r>
              <a:rPr lang="zh-CN" altLang="en-US" sz="4000" dirty="0" smtClean="0">
                <a:solidFill>
                  <a:srgbClr val="FFFFFF"/>
                </a:solidFill>
              </a:rPr>
              <a:t>对圣灵的盼望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344623"/>
            <a:ext cx="40571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solidFill>
                  <a:schemeClr val="bg1"/>
                </a:solidFill>
              </a:rPr>
              <a:t>那良</a:t>
            </a:r>
            <a:r>
              <a:rPr lang="zh-TW" altLang="en-US" sz="4000" dirty="0" smtClean="0">
                <a:solidFill>
                  <a:schemeClr val="bg1"/>
                </a:solidFill>
              </a:rPr>
              <a:t>善的</a:t>
            </a:r>
            <a:r>
              <a:rPr lang="zh-CN" altLang="en-US" sz="4000" dirty="0" smtClean="0">
                <a:solidFill>
                  <a:schemeClr val="bg1"/>
                </a:solidFill>
              </a:rPr>
              <a:t>律法</a:t>
            </a:r>
            <a:r>
              <a:rPr lang="zh-TW" altLang="en-US" sz="4000" dirty="0" smtClean="0">
                <a:solidFill>
                  <a:schemeClr val="bg1"/>
                </a:solidFill>
              </a:rPr>
              <a:t>是叫我死吗</a:t>
            </a:r>
            <a:r>
              <a:rPr lang="zh-TW" altLang="en-US" sz="4000" dirty="0">
                <a:solidFill>
                  <a:schemeClr val="bg1"/>
                </a:solidFill>
              </a:rPr>
              <a:t>？断乎不是。叫我死的乃是</a:t>
            </a:r>
            <a:r>
              <a:rPr lang="zh-TW" altLang="en-US" sz="4000" dirty="0" smtClean="0">
                <a:solidFill>
                  <a:schemeClr val="bg1"/>
                </a:solidFill>
              </a:rPr>
              <a:t>罪</a:t>
            </a:r>
            <a:r>
              <a:rPr lang="zh-CN" altLang="en-US" sz="4000" dirty="0" smtClean="0">
                <a:solidFill>
                  <a:schemeClr val="bg1"/>
                </a:solidFill>
              </a:rPr>
              <a:t>？（</a:t>
            </a:r>
            <a:r>
              <a:rPr lang="en-US" altLang="zh-CN" sz="4000" dirty="0" smtClean="0">
                <a:solidFill>
                  <a:schemeClr val="bg1"/>
                </a:solidFill>
              </a:rPr>
              <a:t>7:13</a:t>
            </a:r>
            <a:r>
              <a:rPr lang="zh-CN" altLang="en-US" sz="4000" dirty="0" smtClean="0">
                <a:solidFill>
                  <a:schemeClr val="bg1"/>
                </a:solidFill>
              </a:rPr>
              <a:t>）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31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0928" y="246977"/>
            <a:ext cx="429307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solidFill>
                  <a:srgbClr val="FFFFFF"/>
                </a:solidFill>
              </a:rPr>
              <a:t>罗马书</a:t>
            </a:r>
            <a:r>
              <a:rPr lang="en-US" sz="4000" dirty="0">
                <a:solidFill>
                  <a:srgbClr val="FFFFFF"/>
                </a:solidFill>
              </a:rPr>
              <a:t> 8 </a:t>
            </a:r>
            <a:r>
              <a:rPr lang="zh-CN" altLang="en-US" sz="4000" dirty="0" smtClean="0">
                <a:solidFill>
                  <a:srgbClr val="FFFFFF"/>
                </a:solidFill>
              </a:rPr>
              <a:t>：</a:t>
            </a:r>
            <a:r>
              <a:rPr lang="en-US" sz="4000" dirty="0" smtClean="0">
                <a:solidFill>
                  <a:srgbClr val="FFFFFF"/>
                </a:solidFill>
              </a:rPr>
              <a:t>3 </a:t>
            </a:r>
            <a:r>
              <a:rPr lang="zh-CN" altLang="en-US" sz="4000" dirty="0">
                <a:solidFill>
                  <a:srgbClr val="FFFFFF"/>
                </a:solidFill>
              </a:rPr>
              <a:t>律法既</a:t>
            </a:r>
            <a:r>
              <a:rPr lang="zh-CN" altLang="en-US" sz="4000" dirty="0">
                <a:solidFill>
                  <a:srgbClr val="FF0000"/>
                </a:solidFill>
              </a:rPr>
              <a:t>因肉体软弱，有所不能行的</a:t>
            </a:r>
            <a:r>
              <a:rPr lang="zh-CN" altLang="en-US" sz="4000" dirty="0">
                <a:solidFill>
                  <a:srgbClr val="FFFFFF"/>
                </a:solidFill>
              </a:rPr>
              <a:t>，神就差遣自己的儿子成为罪身的形状，做了赎罪祭，在肉体中定了罪</a:t>
            </a:r>
            <a:r>
              <a:rPr lang="zh-CN" altLang="en-US" sz="4000" dirty="0" smtClean="0">
                <a:solidFill>
                  <a:srgbClr val="FFFFFF"/>
                </a:solidFill>
              </a:rPr>
              <a:t>案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614787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solidFill>
                  <a:srgbClr val="FFFFFF"/>
                </a:solidFill>
              </a:rPr>
              <a:t>罗马书</a:t>
            </a:r>
            <a:r>
              <a:rPr lang="en-US" sz="4000" dirty="0">
                <a:solidFill>
                  <a:srgbClr val="FFFFFF"/>
                </a:solidFill>
              </a:rPr>
              <a:t> 8 </a:t>
            </a:r>
            <a:r>
              <a:rPr lang="zh-CN" altLang="en-US" sz="4000" dirty="0" smtClean="0">
                <a:solidFill>
                  <a:srgbClr val="FFFFFF"/>
                </a:solidFill>
              </a:rPr>
              <a:t>：</a:t>
            </a:r>
            <a:r>
              <a:rPr lang="en-US" sz="4000" dirty="0" smtClean="0">
                <a:solidFill>
                  <a:srgbClr val="FFFFFF"/>
                </a:solidFill>
              </a:rPr>
              <a:t>4 </a:t>
            </a:r>
            <a:r>
              <a:rPr lang="zh-CN" altLang="en-US" sz="4000" dirty="0">
                <a:solidFill>
                  <a:srgbClr val="FFFFFF"/>
                </a:solidFill>
              </a:rPr>
              <a:t>使律法的义成就在我们这</a:t>
            </a:r>
            <a:r>
              <a:rPr lang="zh-CN" altLang="en-US" sz="4000" dirty="0">
                <a:solidFill>
                  <a:srgbClr val="FFFF00"/>
                </a:solidFill>
              </a:rPr>
              <a:t>不随从肉体、只随从圣灵</a:t>
            </a:r>
            <a:r>
              <a:rPr lang="zh-CN" altLang="en-US" sz="4000" dirty="0">
                <a:solidFill>
                  <a:srgbClr val="FFFFFF"/>
                </a:solidFill>
              </a:rPr>
              <a:t>的人身上</a:t>
            </a:r>
            <a:r>
              <a:rPr lang="zh-CN" altLang="en-US" sz="4000" dirty="0" smtClean="0">
                <a:solidFill>
                  <a:srgbClr val="FFFFFF"/>
                </a:solidFill>
              </a:rPr>
              <a:t>。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85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262583"/>
            <a:ext cx="9144001" cy="4758702"/>
          </a:xfrm>
        </p:spPr>
        <p:txBody>
          <a:bodyPr/>
          <a:lstStyle/>
          <a:p>
            <a:pPr algn="l"/>
            <a:r>
              <a:rPr lang="en-US" sz="3800" dirty="0"/>
              <a:t>加拉太书 3</a:t>
            </a:r>
            <a:r>
              <a:rPr lang="zh-CN" altLang="en-US" sz="3800" dirty="0"/>
              <a:t>：</a:t>
            </a:r>
            <a:r>
              <a:rPr lang="en-US" sz="3800" baseline="30000" dirty="0"/>
              <a:t>23 </a:t>
            </a:r>
            <a:r>
              <a:rPr lang="en-US" sz="3800" dirty="0"/>
              <a:t>但这因信得救的理还未来以先，我们被看守在律法之下，直圈到那将来的真道显明出来。 </a:t>
            </a:r>
            <a:r>
              <a:rPr lang="en-US" sz="3800" baseline="30000" dirty="0"/>
              <a:t>24 </a:t>
            </a:r>
            <a:r>
              <a:rPr lang="en-US" sz="3800" dirty="0"/>
              <a:t>这样，</a:t>
            </a:r>
            <a:r>
              <a:rPr lang="en-US" sz="3800" dirty="0">
                <a:solidFill>
                  <a:srgbClr val="FFFF00"/>
                </a:solidFill>
              </a:rPr>
              <a:t>律法是我们训蒙的师傅，引我们到基督那里，使我们因信称义</a:t>
            </a:r>
            <a:r>
              <a:rPr lang="en-US" sz="3800" dirty="0"/>
              <a:t>。 </a:t>
            </a:r>
            <a:r>
              <a:rPr lang="en-US" sz="3800" baseline="30000" dirty="0"/>
              <a:t>25 </a:t>
            </a:r>
            <a:r>
              <a:rPr lang="en-US" sz="3800" dirty="0"/>
              <a:t>但这因信得救的理既然来到，我们从此就不在师傅的手下了。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408072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7446" y="2021051"/>
            <a:ext cx="8229600" cy="1143000"/>
          </a:xfrm>
        </p:spPr>
        <p:txBody>
          <a:bodyPr/>
          <a:lstStyle/>
          <a:p>
            <a:r>
              <a:rPr lang="zh-CN" altLang="en-US" dirty="0"/>
              <a:t>毕业典礼</a:t>
            </a:r>
            <a:r>
              <a:rPr lang="en-US" dirty="0"/>
              <a:t/>
            </a:r>
            <a:br>
              <a:rPr lang="en-US" dirty="0"/>
            </a:br>
            <a:r>
              <a:rPr lang="en-US" altLang="zh-CN" dirty="0" smtClean="0"/>
              <a:t>Commencement</a:t>
            </a:r>
            <a:br>
              <a:rPr lang="en-US" altLang="zh-CN" dirty="0" smtClean="0"/>
            </a:br>
            <a:endParaRPr lang="en-US" dirty="0"/>
          </a:p>
        </p:txBody>
      </p:sp>
      <p:pic>
        <p:nvPicPr>
          <p:cNvPr id="3" name="Picture 2" title="Commen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701" y="3757559"/>
            <a:ext cx="3704645" cy="206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098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2577</TotalTime>
  <Words>772</Words>
  <Application>Microsoft Macintosh PowerPoint</Application>
  <PresentationFormat>On-screen Show (4:3)</PresentationFormat>
  <Paragraphs>53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Genesis</vt:lpstr>
      <vt:lpstr>PowerPoint Presentation</vt:lpstr>
      <vt:lpstr>PowerPoint Presentation</vt:lpstr>
      <vt:lpstr>PowerPoint Presentation</vt:lpstr>
      <vt:lpstr>1.从过去的定罪中得自由 Free from condemnation 2.从肉体的缠累中得自由 Free from the flesh 3.从罪和死的律中得自由 Free from the law of sin and death </vt:lpstr>
      <vt:lpstr>怎样才能脱离肉体“力不从心”的状况呢？唯有效法基督的模样作随从圣灵的人，因为神透过圣灵，在基督耶稣里</vt:lpstr>
      <vt:lpstr>PowerPoint Presentation</vt:lpstr>
      <vt:lpstr>PowerPoint Presentation</vt:lpstr>
      <vt:lpstr>加拉太书 3：23 但这因信得救的理还未来以先，我们被看守在律法之下，直圈到那将来的真道显明出来。 24 这样，律法是我们训蒙的师傅，引我们到基督那里，使我们因信称义。 25 但这因信得救的理既然来到，我们从此就不在师傅的手下了。</vt:lpstr>
      <vt:lpstr>毕业典礼 Commencement </vt:lpstr>
      <vt:lpstr> 律法是我们训蒙的师傅 1.定义罪 2.责备罪 3.揭露罪 </vt:lpstr>
      <vt:lpstr> 律法是我们训蒙的师傅 1.定义罪 2.责备罪 3.揭露罪 </vt:lpstr>
      <vt:lpstr> 律法是我们训蒙的师傅 1.定义罪 2.责备罪 3.揭露罪 </vt:lpstr>
      <vt:lpstr>罗马书 8 ：7 原来体贴肉体的就是与神为仇，因为不服神的律法，也是不能服； 8 而且属肉体的人不能得神的喜欢。 9 如果神的灵住在你们心里，你们就不属肉体，乃属圣灵了。人若没有基督的灵，就不是属基督的。</vt:lpstr>
      <vt:lpstr>不属肉体，不受辖制 各样情欲上瘾 烟酒，毒品，游戏，色情，金钱，权利，荒宴享乐，轻慢别人  乃属圣灵 造就别人，荣耀神</vt:lpstr>
      <vt:lpstr>罗马书 8 ：10 基督若在你们心里，身体就因罪而死，心灵却因义而活。 11 然而叫耶稣从死里复活者的灵若住在你们心里，那叫基督耶稣从死里复活的，也必借着住在你们心里的圣灵，使你们必死的身体又活过来。</vt:lpstr>
      <vt:lpstr>活过来 注意神的作为 感谢神的恩典</vt:lpstr>
      <vt:lpstr>怎样才能脱离肉体“力不从心”的状况呢？唯有效法基督的模样作随从圣灵的人，因为神透过圣灵，在基督耶稣里</vt:lpstr>
      <vt:lpstr>PowerPoint Presentation</vt:lpstr>
      <vt:lpstr>因信称义（第一到四章）； 义人得生（第五到八章） ； 以色列在神称义的计划中（9－11）；义人生活指南（第12到16章）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Kunming Su</dc:creator>
  <cp:lastModifiedBy>Kunming Su</cp:lastModifiedBy>
  <cp:revision>30</cp:revision>
  <cp:lastPrinted>2015-05-17T13:50:57Z</cp:lastPrinted>
  <dcterms:created xsi:type="dcterms:W3CDTF">2015-05-15T18:58:55Z</dcterms:created>
  <dcterms:modified xsi:type="dcterms:W3CDTF">2015-05-17T13:56:09Z</dcterms:modified>
</cp:coreProperties>
</file>