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964" r:id="rId2"/>
    <p:sldId id="1166" r:id="rId3"/>
    <p:sldId id="1163" r:id="rId4"/>
    <p:sldId id="1161" r:id="rId5"/>
    <p:sldId id="1167" r:id="rId6"/>
    <p:sldId id="1175" r:id="rId7"/>
    <p:sldId id="1168" r:id="rId8"/>
    <p:sldId id="1164" r:id="rId9"/>
    <p:sldId id="1165" r:id="rId10"/>
    <p:sldId id="1093" r:id="rId11"/>
    <p:sldId id="1172" r:id="rId12"/>
    <p:sldId id="1159" r:id="rId13"/>
    <p:sldId id="1176" r:id="rId14"/>
    <p:sldId id="1160" r:id="rId15"/>
    <p:sldId id="1173" r:id="rId16"/>
    <p:sldId id="1170" r:id="rId17"/>
    <p:sldId id="1174" r:id="rId18"/>
    <p:sldId id="1171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1818" autoAdjust="0"/>
  </p:normalViewPr>
  <p:slideViewPr>
    <p:cSldViewPr>
      <p:cViewPr>
        <p:scale>
          <a:sx n="90" d="100"/>
          <a:sy n="90" d="100"/>
        </p:scale>
        <p:origin x="-1552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弟兄们，这样看来，我们并不是欠肉体的债，去顺从肉体活着。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你们若顺从肉体活着，必要死；若靠着圣灵治死身体的恶行，必要活着。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因为凡被神的灵引导的，都是神的儿子。 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你们所受的不是奴仆的心，仍旧害怕；所受的乃是儿子的心，因此我们呼叫：“阿爸！父！” 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圣灵与我们的心同证我们是神的儿女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既是儿女，便是后嗣，就是神的后嗣，和基督同做后嗣。如果我们和他一同受苦，也必和他一同得荣耀。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由灵而生，被灵引导，与灵同工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16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有了我的命令又遵守的，这人就是爱我的。爱我的必蒙我父爱他，我也要爱他，并且要向他显现。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犹大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（不是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加略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犹大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）问耶稣说：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主啊，为什么要向我们显现，不向世人显现呢？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耶稣回答说：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人若爱我，就必遵守我的道，我父也必爱他，并且我们要到他那里去，与他同住。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不爱我的人就不遵守我的道；你们所听见的道不是我的，乃是差我来之父的道。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我还与你们同住的时候，已将这些话对你们说了。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26 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但保惠师，就是父因我的名所要差来的圣灵，他要将一切的事指教你们，并且要叫你们想起我对你们所说的一切话。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27 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我留下平安给你们，我将我的平安赐给你们。我所赐的不像世人所赐的，你们心里不要忧愁，也不要胆怯。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28 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你们听见我对你们说了，我去，还要到你们这里来。你们若爱我，因我到父那里去，就必喜乐，因为父是比我大的。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现在事情还没有成就，我预先告诉你们，叫你们到事情成就的时候，就可以信。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以后我不再和你们多说话，因为这世界的王将到；他在我里面是毫无所有，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但要叫世人知道我爱父，并且父怎样吩咐我，我就怎样行。起来，我们走吧！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18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弟兄们，这样看来，我们并不是欠肉体的债，去顺从肉体活着。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你们若顺从肉体活着，必要死；若靠着圣灵治死身体的恶行，必要活着。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因为凡被神的灵引导的，都是神的儿子。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你们所受的不是奴仆的心，仍旧害怕；所受的乃是儿子的心，因此我们呼叫：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阿爸！父！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 16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圣灵与我们的心同证我们是神的儿女。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17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既是儿女，便是后嗣，就是神的后嗣，和基督同做后嗣。如果我们和他一同受苦，也必和他一同得荣耀。</a:t>
            </a:r>
            <a:r>
              <a:rPr lang="en-US" dirty="0" smtClean="0">
                <a:effectLst/>
              </a:rPr>
              <a:t> </a:t>
            </a:r>
            <a:r>
              <a:rPr lang="zh-TW" altLang="en-US" dirty="0" smtClean="0">
                <a:effectLst/>
              </a:rPr>
              <a:t>从“广平兄”谈起：传统礼仪应进入学校教育 </a:t>
            </a:r>
            <a:r>
              <a:rPr lang="en-US" altLang="zh-TW" dirty="0" smtClean="0">
                <a:effectLst/>
              </a:rPr>
              <a:t>2009-05-08 </a:t>
            </a:r>
            <a:r>
              <a:rPr lang="zh-TW" altLang="en-US" dirty="0" smtClean="0">
                <a:effectLst/>
              </a:rPr>
              <a:t>陈卫平 新浪博客 点击</a:t>
            </a:r>
            <a:r>
              <a:rPr lang="en-US" altLang="zh-TW" dirty="0" smtClean="0">
                <a:effectLst/>
              </a:rPr>
              <a:t>: 2470 </a:t>
            </a:r>
            <a:r>
              <a:rPr lang="zh-TW" altLang="en-US" dirty="0" smtClean="0">
                <a:effectLst/>
              </a:rPr>
              <a:t>这是鲁迅与许广平最初交往时的趣事：</a:t>
            </a:r>
            <a:r>
              <a:rPr lang="en-US" altLang="zh-TW" dirty="0" smtClean="0">
                <a:effectLst/>
              </a:rPr>
              <a:t>1925</a:t>
            </a:r>
            <a:r>
              <a:rPr lang="zh-TW" altLang="en-US" dirty="0" smtClean="0">
                <a:effectLst/>
              </a:rPr>
              <a:t>年在北京女子师范大学授课的鲁迅收到该校学生许广平的信，鲁迅在回信中称“广平兄”，许广平疑惑不解，去信中问道：“先生之意何居？弟子真是无从知道。不曰‘同学’，不曰‘弟’而曰‘兄’，莫非也就是游戏么？”其实鲁迅并没有与其开称兄道弟的玩笑，“兄”在传统书信礼仪中，和“同学”、“弟”一样，也是老师对学生辈的普通称呼。许广平之所以不知晓这一点，是因为辛亥革命尤其是“五四”以后，传统礼仪不再是通行的准则，传统的礼仪教育在学校里被弃置了。今天能够懂得在人际交往中使用传统礼仪的称谓和举止的人，更是寥寥无几了。由此而闹的笑话经常发生。如介绍自己的妻子为“我的夫人”，学生给老师的信封上写着某某老师“敬启”；殊不知称自己的配偶为夫人，是自大失礼的；信封上写“敬启”是要收信的老师恭敬地展阅此信，根本颠倒了师生的礼数。</a:t>
            </a:r>
            <a:r>
              <a:rPr lang="en-US" altLang="zh-TW" dirty="0" err="1" smtClean="0">
                <a:effectLst/>
              </a:rPr>
              <a:t>news.guoxue.com</a:t>
            </a:r>
            <a:r>
              <a:rPr lang="en-US" altLang="zh-TW" dirty="0" smtClean="0">
                <a:effectLst/>
              </a:rPr>
              <a:t>/</a:t>
            </a:r>
            <a:r>
              <a:rPr lang="en-US" altLang="zh-TW" dirty="0" err="1" smtClean="0">
                <a:effectLst/>
              </a:rPr>
              <a:t>article.php?articleid</a:t>
            </a:r>
            <a:r>
              <a:rPr lang="en-US" altLang="zh-TW" dirty="0" smtClean="0">
                <a:effectLst/>
              </a:rPr>
              <a:t>=20943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1.</a:t>
            </a:r>
            <a:r>
              <a:rPr lang="zh-CN" altLang="en-US" sz="1200" dirty="0" smtClean="0"/>
              <a:t>从过去的定罪中得自由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Free from condemnation</a:t>
            </a:r>
            <a:br>
              <a:rPr lang="en-US" sz="1200" dirty="0" smtClean="0"/>
            </a:br>
            <a:r>
              <a:rPr lang="en-US" sz="1200" dirty="0" smtClean="0"/>
              <a:t>2.</a:t>
            </a:r>
            <a:r>
              <a:rPr lang="zh-CN" altLang="en-US" sz="1200" dirty="0" smtClean="0"/>
              <a:t>从肉体的缠累中得自由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Free from the flesh</a:t>
            </a:r>
            <a:br>
              <a:rPr lang="en-US" sz="1200" dirty="0" smtClean="0"/>
            </a:br>
            <a:r>
              <a:rPr lang="en-US" sz="1200" dirty="0" smtClean="0"/>
              <a:t>3.</a:t>
            </a:r>
            <a:r>
              <a:rPr lang="zh-CN" altLang="en-US" sz="1200" dirty="0" smtClean="0"/>
              <a:t>从罪和死的律中得自由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Free from the law of sin and death</a:t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弟兄们，这样看来，我们并不是欠肉体的债，去顺从肉体活着。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你们若顺从肉体活着，必要死；若靠着圣灵治死身体的恶行，必要活着。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因为凡被神的灵引导的，都是神的儿子。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你们所受的不是奴仆的心，仍旧害怕；所受的乃是儿子的心，因此我们呼叫：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阿爸！父！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 16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圣灵与我们的心同证我们是神的儿女。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17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既是儿女，便是后嗣，就是神的后嗣，和基督同做后嗣。如果我们和他一同受苦，也必和他一同得荣耀。</a:t>
            </a:r>
            <a:r>
              <a:rPr lang="en-US" dirty="0" smtClean="0">
                <a:effectLst/>
              </a:rPr>
              <a:t> </a:t>
            </a:r>
            <a:r>
              <a:rPr lang="zh-TW" altLang="en-US" dirty="0" smtClean="0">
                <a:effectLst/>
              </a:rPr>
              <a:t>从“广平兄”谈起：传统礼仪应进入学校教育 </a:t>
            </a:r>
            <a:r>
              <a:rPr lang="en-US" altLang="zh-TW" dirty="0" smtClean="0">
                <a:effectLst/>
              </a:rPr>
              <a:t>2009-05-08 </a:t>
            </a:r>
            <a:r>
              <a:rPr lang="zh-TW" altLang="en-US" dirty="0" smtClean="0">
                <a:effectLst/>
              </a:rPr>
              <a:t>陈卫平 新浪博客 点击</a:t>
            </a:r>
            <a:r>
              <a:rPr lang="en-US" altLang="zh-TW" dirty="0" smtClean="0">
                <a:effectLst/>
              </a:rPr>
              <a:t>: 2470 </a:t>
            </a:r>
            <a:r>
              <a:rPr lang="zh-TW" altLang="en-US" dirty="0" smtClean="0">
                <a:effectLst/>
              </a:rPr>
              <a:t>这是鲁迅与许广平最初交往时的趣事：</a:t>
            </a:r>
            <a:r>
              <a:rPr lang="en-US" altLang="zh-TW" dirty="0" smtClean="0">
                <a:effectLst/>
              </a:rPr>
              <a:t>1925</a:t>
            </a:r>
            <a:r>
              <a:rPr lang="zh-TW" altLang="en-US" dirty="0" smtClean="0">
                <a:effectLst/>
              </a:rPr>
              <a:t>年在北京女子师范大学授课的鲁迅收到该校学生许广平的信，鲁迅在回信中称“广平兄”，许广平疑惑不解，去信中问道：“先生之意何居？弟子真是无从知道。不曰‘同学’，不曰‘弟’而曰‘兄’，莫非也就是游戏么？”其实鲁迅并没有与其开称兄道弟的玩笑，“兄”在传统书信礼仪中，和“同学”、“弟”一样，也是老师对学生辈的普通称呼。许广平之所以不知晓这一点，是因为辛亥革命尤其是“五四”以后，传统礼仪不再是通行的准则，传统的礼仪教育在学校里被弃置了。今天能够懂得在人际交往中使用传统礼仪的称谓和举止的人，更是寥寥无几了。由此而闹的笑话经常发生。如介绍自己的妻子为“我的夫人”，学生给老师的信封上写着某某老师“敬启”；殊不知称自己的配偶为夫人，是自大失礼的；信封上写“敬启”是要收信的老师恭敬地展阅此信，根本颠倒了师生的礼数。</a:t>
            </a:r>
            <a:r>
              <a:rPr lang="en-US" altLang="zh-TW" dirty="0" err="1" smtClean="0">
                <a:effectLst/>
              </a:rPr>
              <a:t>news.guoxue.com</a:t>
            </a:r>
            <a:r>
              <a:rPr lang="en-US" altLang="zh-TW" dirty="0" smtClean="0">
                <a:effectLst/>
              </a:rPr>
              <a:t>/</a:t>
            </a:r>
            <a:r>
              <a:rPr lang="en-US" altLang="zh-TW" dirty="0" err="1" smtClean="0">
                <a:effectLst/>
              </a:rPr>
              <a:t>article.php?articleid</a:t>
            </a:r>
            <a:r>
              <a:rPr lang="en-US" altLang="zh-TW" dirty="0" smtClean="0">
                <a:effectLst/>
              </a:rPr>
              <a:t>=20943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爱神者万事得益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况且，我们的软弱有圣灵帮助。我们本不晓得当怎样祷告，只是圣灵亲自用说不出来的叹息替我们祷告。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鉴察人心的，晓得圣灵的意思，因为圣灵照着神的旨意替圣徒祈求。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我们晓得万事都互相效力，叫爱神的人得益处，就是按他旨意被召的人。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因为他预先所知道的人，就预先定下效法他儿子的模样，使他儿子在许多弟兄中做长子；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预先所定下的人又召他们来，所召来的人又称他们为义，所称为义的人又叫他们得荣耀。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由灵而生，被灵引导，与灵同工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有了我的命令又遵守的，这人就是爱我的。爱我的必蒙我父爱他，我也要爱他，并且要向他显现。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犹大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（不是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加略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犹大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）问耶稣说：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主啊，为什么要向我们显现，不向世人显现呢？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耶稣回答说：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人若爱我，就必遵守我的道，我父也必爱他，并且我们要到他那里去，与他同住。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不爱我的人就不遵守我的道；你们所听见的道不是我的，乃是差我来之父的道。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我还与你们同住的时候，已将这些话对你们说了。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26 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但保惠师，就是父因我的名所要差来的圣灵，他要将一切的事指教你们，并且要叫你们想起我对你们所说的一切话。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27 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我留下平安给你们，我将我的平安赐给你们。我所赐的不像世人所赐的，你们心里不要忧愁，也不要胆怯。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28 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你们听见我对你们说了，我去，还要到你们这里来。你们若爱我，因我到父那里去，就必喜乐，因为父是比我大的。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现在事情还没有成就，我预先告诉你们，叫你们到事情成就的时候，就可以信。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以后我不再和你们多说话，因为这世界的王将到；他在我里面是毫无所有，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但要叫世人知道我爱父，并且父怎样吩咐我，我就怎样行。起来，我们走吧！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好比建房子，</a:t>
            </a:r>
            <a:endParaRPr lang="en-US" altLang="zh-CN" dirty="0" smtClean="0"/>
          </a:p>
          <a:p>
            <a:r>
              <a:rPr lang="zh-CN" altLang="en-US" dirty="0" smtClean="0"/>
              <a:t>福音是神的大能 </a:t>
            </a:r>
            <a:r>
              <a:rPr lang="en-US" altLang="zh-CN" dirty="0" smtClean="0"/>
              <a:t>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2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但要这世界知道我爱父，</a:t>
            </a:r>
            <a:r>
              <a:rPr lang="zh-CN" altLang="en-US" smtClean="0"/>
              <a:t>遵守他的诫命。起来，我们走吧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4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37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304800" y="12763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5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 </a:t>
            </a:r>
            <a:r>
              <a:rPr lang="en-US" sz="7200" dirty="0" smtClean="0">
                <a:ea typeface="宋体" pitchFamily="2" charset="-122"/>
              </a:rPr>
              <a:t>“</a:t>
            </a:r>
            <a:r>
              <a:rPr lang="zh-CN" altLang="en-US" sz="7200" dirty="0" smtClean="0">
                <a:ea typeface="宋体" pitchFamily="2" charset="-122"/>
              </a:rPr>
              <a:t>有其父必有其子</a:t>
            </a:r>
            <a:r>
              <a:rPr lang="en-US" sz="7200" dirty="0" smtClean="0">
                <a:ea typeface="宋体" pitchFamily="2" charset="-122"/>
              </a:rPr>
              <a:t>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 smtClean="0">
                <a:ea typeface="宋体" pitchFamily="2" charset="-122"/>
              </a:rPr>
              <a:t>（</a:t>
            </a:r>
            <a:r>
              <a:rPr lang="zh-CN" altLang="en-US" sz="3600" dirty="0" smtClean="0">
                <a:ea typeface="宋体" pitchFamily="2" charset="-122"/>
              </a:rPr>
              <a:t>罗马书</a:t>
            </a:r>
            <a:r>
              <a:rPr lang="en-US" altLang="zh-CN" sz="3600" dirty="0" smtClean="0">
                <a:ea typeface="宋体" pitchFamily="2" charset="-122"/>
              </a:rPr>
              <a:t>8</a:t>
            </a:r>
            <a:r>
              <a:rPr lang="en-US" sz="3600" dirty="0" smtClean="0">
                <a:ea typeface="宋体" pitchFamily="2" charset="-122"/>
              </a:rPr>
              <a:t>:</a:t>
            </a:r>
            <a:r>
              <a:rPr lang="en-US" altLang="zh-CN" sz="3600" dirty="0">
                <a:ea typeface="宋体" pitchFamily="2" charset="-122"/>
              </a:rPr>
              <a:t>1</a:t>
            </a:r>
            <a:r>
              <a:rPr lang="en-US" sz="3600" dirty="0" smtClean="0">
                <a:ea typeface="宋体" pitchFamily="2" charset="-122"/>
              </a:rPr>
              <a:t>2-1</a:t>
            </a:r>
            <a:r>
              <a:rPr lang="en-US" altLang="zh-CN" sz="3600" dirty="0" smtClean="0">
                <a:ea typeface="宋体" pitchFamily="2" charset="-122"/>
              </a:rPr>
              <a:t>7</a:t>
            </a:r>
            <a:r>
              <a:rPr lang="en-US" sz="3600" dirty="0" smtClean="0">
                <a:ea typeface="宋体" pitchFamily="2" charset="-122"/>
              </a:rPr>
              <a:t>）</a:t>
            </a:r>
            <a:endParaRPr lang="en-US" sz="36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〇一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五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五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三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十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一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3431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由灵而生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被灵引导</a:t>
            </a:r>
            <a:endParaRPr lang="en-US" altLang="zh-TW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59055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dirty="0" smtClean="0"/>
              <a:t>神的儿女</a:t>
            </a:r>
            <a:endParaRPr lang="en-US" altLang="zh-CN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7336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526_0808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086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222" y="2495550"/>
            <a:ext cx="9135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因信称义（第一到</a:t>
            </a:r>
            <a:r>
              <a:rPr lang="zh-CN" altLang="en-US" sz="3200" dirty="0" smtClean="0"/>
              <a:t>四章；</a:t>
            </a:r>
            <a:r>
              <a:rPr lang="zh-CN" altLang="en-US" sz="3200" dirty="0" smtClean="0"/>
              <a:t>基础／原因</a:t>
            </a:r>
            <a:r>
              <a:rPr lang="zh-CN" altLang="en-US" sz="3200" dirty="0" smtClean="0"/>
              <a:t>）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义人得生（第五到</a:t>
            </a:r>
            <a:r>
              <a:rPr lang="zh-CN" altLang="en-US" sz="3200" dirty="0" smtClean="0"/>
              <a:t>八章</a:t>
            </a:r>
            <a:r>
              <a:rPr lang="zh-CN" altLang="en-US" sz="3200" dirty="0" smtClean="0"/>
              <a:t>；愿景／意象／目的／蓝图</a:t>
            </a:r>
            <a:r>
              <a:rPr lang="zh-CN" altLang="en-US" sz="3200" dirty="0" smtClean="0"/>
              <a:t>）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以色列在神称义的计划中（</a:t>
            </a:r>
            <a:r>
              <a:rPr lang="en-US" sz="3200" dirty="0"/>
              <a:t>9</a:t>
            </a:r>
            <a:r>
              <a:rPr lang="zh-CN" altLang="en-US" sz="3200" dirty="0"/>
              <a:t>－</a:t>
            </a:r>
            <a:r>
              <a:rPr lang="en-US" sz="3200" dirty="0"/>
              <a:t>11</a:t>
            </a:r>
            <a:r>
              <a:rPr lang="zh-CN" altLang="en-US" sz="3200" dirty="0"/>
              <a:t>）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zh-CN" altLang="en-US" sz="3200" dirty="0" smtClean="0"/>
              <a:t>义人</a:t>
            </a:r>
            <a:r>
              <a:rPr lang="zh-CN" altLang="en-US" sz="3200" dirty="0"/>
              <a:t>生活指南（第</a:t>
            </a:r>
            <a:r>
              <a:rPr lang="en-US" sz="3200" dirty="0"/>
              <a:t>12</a:t>
            </a:r>
            <a:r>
              <a:rPr lang="zh-CN" altLang="en-US" sz="3200" dirty="0"/>
              <a:t>到</a:t>
            </a:r>
            <a:r>
              <a:rPr lang="en-US" sz="3200" dirty="0" smtClean="0"/>
              <a:t>16</a:t>
            </a:r>
            <a:r>
              <a:rPr lang="zh-CN" altLang="en-US" sz="3200" dirty="0" smtClean="0"/>
              <a:t>章</a:t>
            </a:r>
            <a:r>
              <a:rPr lang="zh-CN" altLang="en-US" sz="3200" dirty="0" smtClean="0"/>
              <a:t>；策略／步骤</a:t>
            </a:r>
            <a:r>
              <a:rPr lang="zh-CN" altLang="en-US" sz="3200" dirty="0" smtClean="0"/>
              <a:t>）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8575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罗马书匙节</a:t>
            </a:r>
            <a:r>
              <a:rPr lang="en-US" altLang="zh-CN" sz="4000" dirty="0" smtClean="0"/>
              <a:t>1:16-17</a:t>
            </a:r>
          </a:p>
          <a:p>
            <a:pPr marL="685800" indent="-685800">
              <a:buFont typeface="Arial"/>
              <a:buChar char="•"/>
            </a:pPr>
            <a:r>
              <a:rPr lang="zh-CN" altLang="en-US" sz="4000" dirty="0" smtClean="0"/>
              <a:t>福音</a:t>
            </a:r>
            <a:endParaRPr lang="en-US" altLang="zh-CN" sz="4000" dirty="0" smtClean="0"/>
          </a:p>
          <a:p>
            <a:pPr marL="685800" indent="-685800">
              <a:buFont typeface="Arial"/>
              <a:buChar char="•"/>
            </a:pPr>
            <a:r>
              <a:rPr lang="zh-CN" altLang="en-US" sz="4000" dirty="0" smtClean="0"/>
              <a:t>义人必因信得生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303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Old City aerial from east, tb q010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 r="21666"/>
          <a:stretch>
            <a:fillRect/>
          </a:stretch>
        </p:blipFill>
        <p:spPr bwMode="auto">
          <a:xfrm>
            <a:off x="0" y="0"/>
            <a:ext cx="9144000" cy="517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1684339" y="4312444"/>
            <a:ext cx="1531188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/>
              <a:t>Mount of Olives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5410201" y="4152900"/>
            <a:ext cx="1531188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Mount of Olives</a:t>
            </a: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6359526" y="3499247"/>
            <a:ext cx="1262322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Garden of</a:t>
            </a:r>
          </a:p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Gethsemane</a:t>
            </a:r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 flipH="1">
            <a:off x="6096000" y="3657600"/>
            <a:ext cx="38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3581400" y="3257550"/>
            <a:ext cx="154144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Valley of Kidron</a:t>
            </a:r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381000" y="3429000"/>
            <a:ext cx="154144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Valley of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Kidron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5422900" y="2083594"/>
            <a:ext cx="1082523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Site of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temple</a:t>
            </a:r>
          </a:p>
        </p:txBody>
      </p:sp>
      <p:sp>
        <p:nvSpPr>
          <p:cNvPr id="396298" name="Line 10"/>
          <p:cNvSpPr>
            <a:spLocks noChangeShapeType="1"/>
          </p:cNvSpPr>
          <p:nvPr/>
        </p:nvSpPr>
        <p:spPr bwMode="auto">
          <a:xfrm>
            <a:off x="4953000" y="2228850"/>
            <a:ext cx="68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4403725" y="427435"/>
            <a:ext cx="35412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33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</a:p>
        </p:txBody>
      </p:sp>
      <p:sp>
        <p:nvSpPr>
          <p:cNvPr id="396300" name="Text Box 12"/>
          <p:cNvSpPr txBox="1">
            <a:spLocks noChangeArrowheads="1"/>
          </p:cNvSpPr>
          <p:nvPr/>
        </p:nvSpPr>
        <p:spPr bwMode="auto">
          <a:xfrm>
            <a:off x="582614" y="4514850"/>
            <a:ext cx="471506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they had sung a hymn (the Hillel), Jesus led them</a:t>
            </a:r>
          </a:p>
          <a:p>
            <a:pPr>
              <a:defRPr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the Garden of Gethsemane for prayer (and His arrest).</a:t>
            </a:r>
          </a:p>
        </p:txBody>
      </p:sp>
      <p:sp>
        <p:nvSpPr>
          <p:cNvPr id="396301" name="Text Box 13"/>
          <p:cNvSpPr txBox="1">
            <a:spLocks noChangeArrowheads="1"/>
          </p:cNvSpPr>
          <p:nvPr/>
        </p:nvSpPr>
        <p:spPr bwMode="auto">
          <a:xfrm>
            <a:off x="2179638" y="1012032"/>
            <a:ext cx="1881056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Residential area of</a:t>
            </a:r>
          </a:p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1st Cent. Jerusalem</a:t>
            </a:r>
          </a:p>
        </p:txBody>
      </p:sp>
      <p:sp>
        <p:nvSpPr>
          <p:cNvPr id="396302" name="Freeform 14"/>
          <p:cNvSpPr>
            <a:spLocks/>
          </p:cNvSpPr>
          <p:nvPr/>
        </p:nvSpPr>
        <p:spPr bwMode="auto">
          <a:xfrm>
            <a:off x="100013" y="1200150"/>
            <a:ext cx="1433512" cy="400050"/>
          </a:xfrm>
          <a:custGeom>
            <a:avLst/>
            <a:gdLst>
              <a:gd name="T0" fmla="*/ 857 w 857"/>
              <a:gd name="T1" fmla="*/ 0 h 327"/>
              <a:gd name="T2" fmla="*/ 665 w 857"/>
              <a:gd name="T3" fmla="*/ 24 h 327"/>
              <a:gd name="T4" fmla="*/ 233 w 857"/>
              <a:gd name="T5" fmla="*/ 96 h 327"/>
              <a:gd name="T6" fmla="*/ 41 w 857"/>
              <a:gd name="T7" fmla="*/ 216 h 327"/>
              <a:gd name="T8" fmla="*/ 0 w 857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327">
                <a:moveTo>
                  <a:pt x="857" y="0"/>
                </a:moveTo>
                <a:cubicBezTo>
                  <a:pt x="825" y="4"/>
                  <a:pt x="769" y="8"/>
                  <a:pt x="665" y="24"/>
                </a:cubicBezTo>
                <a:cubicBezTo>
                  <a:pt x="561" y="40"/>
                  <a:pt x="337" y="64"/>
                  <a:pt x="233" y="96"/>
                </a:cubicBezTo>
                <a:cubicBezTo>
                  <a:pt x="129" y="128"/>
                  <a:pt x="80" y="178"/>
                  <a:pt x="41" y="216"/>
                </a:cubicBezTo>
                <a:cubicBezTo>
                  <a:pt x="2" y="254"/>
                  <a:pt x="9" y="304"/>
                  <a:pt x="0" y="327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396303" name="Freeform 15"/>
          <p:cNvSpPr>
            <a:spLocks/>
          </p:cNvSpPr>
          <p:nvPr/>
        </p:nvSpPr>
        <p:spPr bwMode="auto">
          <a:xfrm>
            <a:off x="65088" y="1585913"/>
            <a:ext cx="2635250" cy="1821656"/>
          </a:xfrm>
          <a:custGeom>
            <a:avLst/>
            <a:gdLst>
              <a:gd name="T0" fmla="*/ 31 w 1660"/>
              <a:gd name="T1" fmla="*/ 0 h 1530"/>
              <a:gd name="T2" fmla="*/ 55 w 1660"/>
              <a:gd name="T3" fmla="*/ 108 h 1530"/>
              <a:gd name="T4" fmla="*/ 361 w 1660"/>
              <a:gd name="T5" fmla="*/ 323 h 1530"/>
              <a:gd name="T6" fmla="*/ 617 w 1660"/>
              <a:gd name="T7" fmla="*/ 561 h 1530"/>
              <a:gd name="T8" fmla="*/ 663 w 1660"/>
              <a:gd name="T9" fmla="*/ 835 h 1530"/>
              <a:gd name="T10" fmla="*/ 626 w 1660"/>
              <a:gd name="T11" fmla="*/ 1045 h 1530"/>
              <a:gd name="T12" fmla="*/ 690 w 1660"/>
              <a:gd name="T13" fmla="*/ 1155 h 1530"/>
              <a:gd name="T14" fmla="*/ 846 w 1660"/>
              <a:gd name="T15" fmla="*/ 1228 h 1530"/>
              <a:gd name="T16" fmla="*/ 1129 w 1660"/>
              <a:gd name="T17" fmla="*/ 1338 h 1530"/>
              <a:gd name="T18" fmla="*/ 1285 w 1660"/>
              <a:gd name="T19" fmla="*/ 1374 h 1530"/>
              <a:gd name="T20" fmla="*/ 1367 w 1660"/>
              <a:gd name="T21" fmla="*/ 1420 h 1530"/>
              <a:gd name="T22" fmla="*/ 1431 w 1660"/>
              <a:gd name="T23" fmla="*/ 1447 h 1530"/>
              <a:gd name="T24" fmla="*/ 1541 w 1660"/>
              <a:gd name="T25" fmla="*/ 1493 h 1530"/>
              <a:gd name="T26" fmla="*/ 1660 w 1660"/>
              <a:gd name="T27" fmla="*/ 153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0" h="1530">
                <a:moveTo>
                  <a:pt x="31" y="0"/>
                </a:moveTo>
                <a:cubicBezTo>
                  <a:pt x="37" y="18"/>
                  <a:pt x="0" y="54"/>
                  <a:pt x="55" y="108"/>
                </a:cubicBezTo>
                <a:cubicBezTo>
                  <a:pt x="110" y="162"/>
                  <a:pt x="267" y="247"/>
                  <a:pt x="361" y="323"/>
                </a:cubicBezTo>
                <a:cubicBezTo>
                  <a:pt x="455" y="399"/>
                  <a:pt x="567" y="476"/>
                  <a:pt x="617" y="561"/>
                </a:cubicBezTo>
                <a:cubicBezTo>
                  <a:pt x="667" y="646"/>
                  <a:pt x="661" y="754"/>
                  <a:pt x="663" y="835"/>
                </a:cubicBezTo>
                <a:cubicBezTo>
                  <a:pt x="665" y="916"/>
                  <a:pt x="622" y="992"/>
                  <a:pt x="626" y="1045"/>
                </a:cubicBezTo>
                <a:cubicBezTo>
                  <a:pt x="630" y="1098"/>
                  <a:pt x="653" y="1124"/>
                  <a:pt x="690" y="1155"/>
                </a:cubicBezTo>
                <a:cubicBezTo>
                  <a:pt x="727" y="1186"/>
                  <a:pt x="773" y="1198"/>
                  <a:pt x="846" y="1228"/>
                </a:cubicBezTo>
                <a:cubicBezTo>
                  <a:pt x="919" y="1258"/>
                  <a:pt x="1056" y="1314"/>
                  <a:pt x="1129" y="1338"/>
                </a:cubicBezTo>
                <a:cubicBezTo>
                  <a:pt x="1202" y="1362"/>
                  <a:pt x="1245" y="1360"/>
                  <a:pt x="1285" y="1374"/>
                </a:cubicBezTo>
                <a:cubicBezTo>
                  <a:pt x="1325" y="1388"/>
                  <a:pt x="1343" y="1408"/>
                  <a:pt x="1367" y="1420"/>
                </a:cubicBezTo>
                <a:cubicBezTo>
                  <a:pt x="1391" y="1432"/>
                  <a:pt x="1402" y="1435"/>
                  <a:pt x="1431" y="1447"/>
                </a:cubicBezTo>
                <a:cubicBezTo>
                  <a:pt x="1460" y="1459"/>
                  <a:pt x="1503" y="1479"/>
                  <a:pt x="1541" y="1493"/>
                </a:cubicBezTo>
                <a:cubicBezTo>
                  <a:pt x="1579" y="1507"/>
                  <a:pt x="1635" y="1522"/>
                  <a:pt x="1660" y="15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396304" name="Freeform 16"/>
          <p:cNvSpPr>
            <a:spLocks/>
          </p:cNvSpPr>
          <p:nvPr/>
        </p:nvSpPr>
        <p:spPr bwMode="auto">
          <a:xfrm>
            <a:off x="2655888" y="3396854"/>
            <a:ext cx="3338512" cy="292894"/>
          </a:xfrm>
          <a:custGeom>
            <a:avLst/>
            <a:gdLst>
              <a:gd name="T0" fmla="*/ 0 w 2103"/>
              <a:gd name="T1" fmla="*/ 0 h 246"/>
              <a:gd name="T2" fmla="*/ 284 w 2103"/>
              <a:gd name="T3" fmla="*/ 109 h 246"/>
              <a:gd name="T4" fmla="*/ 638 w 2103"/>
              <a:gd name="T5" fmla="*/ 162 h 246"/>
              <a:gd name="T6" fmla="*/ 869 w 2103"/>
              <a:gd name="T7" fmla="*/ 182 h 246"/>
              <a:gd name="T8" fmla="*/ 1033 w 2103"/>
              <a:gd name="T9" fmla="*/ 182 h 246"/>
              <a:gd name="T10" fmla="*/ 1198 w 2103"/>
              <a:gd name="T11" fmla="*/ 164 h 246"/>
              <a:gd name="T12" fmla="*/ 1326 w 2103"/>
              <a:gd name="T13" fmla="*/ 128 h 246"/>
              <a:gd name="T14" fmla="*/ 1463 w 2103"/>
              <a:gd name="T15" fmla="*/ 109 h 246"/>
              <a:gd name="T16" fmla="*/ 1609 w 2103"/>
              <a:gd name="T17" fmla="*/ 91 h 246"/>
              <a:gd name="T18" fmla="*/ 1756 w 2103"/>
              <a:gd name="T19" fmla="*/ 82 h 246"/>
              <a:gd name="T20" fmla="*/ 1884 w 2103"/>
              <a:gd name="T21" fmla="*/ 100 h 246"/>
              <a:gd name="T22" fmla="*/ 2103 w 2103"/>
              <a:gd name="T2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3" h="246">
                <a:moveTo>
                  <a:pt x="0" y="0"/>
                </a:moveTo>
                <a:cubicBezTo>
                  <a:pt x="47" y="17"/>
                  <a:pt x="178" y="82"/>
                  <a:pt x="284" y="109"/>
                </a:cubicBezTo>
                <a:cubicBezTo>
                  <a:pt x="390" y="136"/>
                  <a:pt x="541" y="150"/>
                  <a:pt x="638" y="162"/>
                </a:cubicBezTo>
                <a:cubicBezTo>
                  <a:pt x="735" y="174"/>
                  <a:pt x="803" y="179"/>
                  <a:pt x="869" y="182"/>
                </a:cubicBezTo>
                <a:cubicBezTo>
                  <a:pt x="935" y="185"/>
                  <a:pt x="978" y="185"/>
                  <a:pt x="1033" y="182"/>
                </a:cubicBezTo>
                <a:cubicBezTo>
                  <a:pt x="1088" y="179"/>
                  <a:pt x="1149" y="173"/>
                  <a:pt x="1198" y="164"/>
                </a:cubicBezTo>
                <a:cubicBezTo>
                  <a:pt x="1247" y="155"/>
                  <a:pt x="1282" y="137"/>
                  <a:pt x="1326" y="128"/>
                </a:cubicBezTo>
                <a:cubicBezTo>
                  <a:pt x="1370" y="119"/>
                  <a:pt x="1416" y="115"/>
                  <a:pt x="1463" y="109"/>
                </a:cubicBezTo>
                <a:cubicBezTo>
                  <a:pt x="1510" y="103"/>
                  <a:pt x="1560" y="95"/>
                  <a:pt x="1609" y="91"/>
                </a:cubicBezTo>
                <a:cubicBezTo>
                  <a:pt x="1658" y="87"/>
                  <a:pt x="1710" y="81"/>
                  <a:pt x="1756" y="82"/>
                </a:cubicBezTo>
                <a:cubicBezTo>
                  <a:pt x="1802" y="83"/>
                  <a:pt x="1826" y="73"/>
                  <a:pt x="1884" y="100"/>
                </a:cubicBezTo>
                <a:cubicBezTo>
                  <a:pt x="1942" y="127"/>
                  <a:pt x="2057" y="216"/>
                  <a:pt x="2103" y="246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396305" name="Text Box 17"/>
          <p:cNvSpPr txBox="1">
            <a:spLocks noChangeArrowheads="1"/>
          </p:cNvSpPr>
          <p:nvPr/>
        </p:nvSpPr>
        <p:spPr bwMode="auto">
          <a:xfrm>
            <a:off x="1431925" y="1037035"/>
            <a:ext cx="710451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202955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2441222" y="126742"/>
            <a:ext cx="6705600" cy="50167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33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/>
              <a:t>CRC</a:t>
            </a:r>
            <a:r>
              <a:rPr lang="zh-CN" altLang="en-US" sz="4000" dirty="0" smtClean="0"/>
              <a:t>夏令会主题</a:t>
            </a:r>
            <a:endParaRPr lang="en-US" altLang="zh-CN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 smtClean="0"/>
              <a:t>基督是我们</a:t>
            </a:r>
            <a:r>
              <a:rPr lang="zh-TW" altLang="en-US" sz="4000" dirty="0"/>
              <a:t>的生命和见证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基督</a:t>
            </a:r>
            <a:r>
              <a:rPr lang="en-US" sz="4000" dirty="0"/>
              <a:t>是我们的榜样和连接</a:t>
            </a:r>
          </a:p>
          <a:p>
            <a:pPr marL="742950" indent="-742950">
              <a:buFont typeface="+mj-lt"/>
              <a:buAutoNum type="arabicPeriod"/>
            </a:pPr>
            <a:endParaRPr lang="en-US" altLang="zh-TW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 smtClean="0"/>
              <a:t>基督是我们</a:t>
            </a:r>
            <a:r>
              <a:rPr lang="zh-TW" altLang="en-US" sz="4000" dirty="0"/>
              <a:t>的至宝和标杆</a:t>
            </a:r>
          </a:p>
          <a:p>
            <a:pPr marL="742950" indent="-742950">
              <a:buFont typeface="+mj-lt"/>
              <a:buAutoNum type="arabicPeriod"/>
            </a:pPr>
            <a:endParaRPr lang="en-US" altLang="zh-TW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 smtClean="0"/>
              <a:t>基督是我们</a:t>
            </a:r>
            <a:r>
              <a:rPr lang="zh-TW" altLang="en-US" sz="4000" dirty="0"/>
              <a:t>的满足和能力</a:t>
            </a:r>
          </a:p>
        </p:txBody>
      </p:sp>
    </p:spTree>
    <p:extLst>
      <p:ext uri="{BB962C8B-B14F-4D97-AF65-F5344CB8AC3E}">
        <p14:creationId xmlns:p14="http://schemas.microsoft.com/office/powerpoint/2010/main" val="2047231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173355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由灵而生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被灵引导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与灵</a:t>
            </a:r>
            <a:r>
              <a:rPr lang="zh-TW" altLang="en-US" sz="4400" dirty="0"/>
              <a:t>同工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9055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dirty="0" smtClean="0"/>
              <a:t>神的儿女</a:t>
            </a:r>
            <a:endParaRPr lang="en-US" altLang="zh-CN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7042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71600" y="1480959"/>
            <a:ext cx="10515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上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周挑战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省察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圣灵是否在心中</a:t>
            </a:r>
            <a:endParaRPr lang="en-US" altLang="zh-CN" sz="4000" dirty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marL="2114550" lvl="3" indent="-742950">
              <a:buFont typeface="Arial Black" charset="0"/>
              <a:buAutoNum type="arabicPeriod"/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提前预备心来敬拜神</a:t>
            </a:r>
            <a:endParaRPr lang="en-US" altLang="zh-CN" sz="4000" dirty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marL="2114550" lvl="3" indent="-742950">
              <a:buFont typeface="Arial Black" charset="0"/>
              <a:buAutoNum type="arabicPeriod"/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愿意把最好奉献给神</a:t>
            </a:r>
            <a:endParaRPr lang="en-US" altLang="zh-CN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</a:endParaRPr>
          </a:p>
          <a:p>
            <a:pPr lvl="3">
              <a:defRPr/>
            </a:pPr>
            <a:r>
              <a:rPr lang="zh-TW" altLang="en-US" sz="2800" dirty="0" smtClean="0">
                <a:solidFill>
                  <a:srgbClr val="FFFFFF"/>
                </a:solidFill>
              </a:rPr>
              <a:t>玛拉基书 </a:t>
            </a:r>
            <a:r>
              <a:rPr lang="en-US" altLang="zh-TW" sz="2800" dirty="0">
                <a:solidFill>
                  <a:srgbClr val="FFFFFF"/>
                </a:solidFill>
              </a:rPr>
              <a:t>1</a:t>
            </a:r>
            <a:r>
              <a:rPr lang="zh-TW" altLang="en-US" sz="2800" dirty="0">
                <a:solidFill>
                  <a:srgbClr val="FFFFFF"/>
                </a:solidFill>
              </a:rPr>
              <a:t>：</a:t>
            </a:r>
            <a:r>
              <a:rPr lang="en-US" altLang="zh-TW" sz="2800" dirty="0">
                <a:solidFill>
                  <a:srgbClr val="FFFFFF"/>
                </a:solidFill>
              </a:rPr>
              <a:t>8 </a:t>
            </a:r>
            <a:r>
              <a:rPr lang="zh-TW" altLang="en-US" sz="2800" dirty="0">
                <a:solidFill>
                  <a:srgbClr val="FFFFFF"/>
                </a:solidFill>
              </a:rPr>
              <a:t>你们将瞎眼的献为祭物，这不为恶吗？将瘸腿的、有病的献上，这不为恶吗？你献给你的省长，他岂喜悦你，岂能看你的情面吗？这是万军之耶和华说的</a:t>
            </a:r>
            <a:r>
              <a:rPr lang="zh-TW" altLang="en-US" sz="2800" dirty="0" smtClean="0">
                <a:solidFill>
                  <a:srgbClr val="FFFFFF"/>
                </a:solidFill>
              </a:rPr>
              <a:t>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35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526_0808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80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1600" y="1276350"/>
            <a:ext cx="7543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本周挑战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marL="2114550" lvl="3" indent="-742950">
              <a:buFont typeface="Arial Black" charset="0"/>
              <a:buAutoNum type="arabicPeriod"/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“阿爸”时间</a:t>
            </a:r>
            <a:endParaRPr lang="en-US" altLang="zh-CN" sz="4000" dirty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marL="2114550" lvl="3" indent="-742950">
              <a:buFont typeface="Arial Black" charset="0"/>
              <a:buAutoNum type="arabicPeriod"/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“阿爸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主导</a:t>
            </a:r>
            <a:endParaRPr lang="en-US" altLang="zh-CN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</a:rPr>
              <a:t>书</a:t>
            </a:r>
            <a:r>
              <a:rPr lang="en-US" altLang="zh-TW" sz="2800" dirty="0" smtClean="0">
                <a:solidFill>
                  <a:srgbClr val="FFFFFF"/>
                </a:solidFill>
              </a:rPr>
              <a:t>8</a:t>
            </a:r>
            <a:r>
              <a:rPr lang="zh-CN" altLang="en-US" sz="2800" dirty="0" smtClean="0">
                <a:solidFill>
                  <a:srgbClr val="FFFFFF"/>
                </a:solidFill>
              </a:rPr>
              <a:t>：</a:t>
            </a:r>
            <a:r>
              <a:rPr lang="en-US" altLang="zh-TW" sz="2800" dirty="0" smtClean="0"/>
              <a:t>15 </a:t>
            </a:r>
            <a:r>
              <a:rPr lang="zh-TW" altLang="en-US" sz="2800" dirty="0"/>
              <a:t>你们所受的不是奴仆的心，仍旧害怕；所受的乃是儿子的心，因此我们呼叫：“阿爸！父！”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251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5550"/>
            <a:ext cx="2438400" cy="1600200"/>
          </a:xfrm>
        </p:spPr>
        <p:txBody>
          <a:bodyPr/>
          <a:lstStyle/>
          <a:p>
            <a:r>
              <a:rPr lang="en-US" altLang="zh-CN" dirty="0" smtClean="0"/>
              <a:t>CRC</a:t>
            </a:r>
            <a:br>
              <a:rPr lang="en-US" altLang="zh-CN" dirty="0" smtClean="0"/>
            </a:br>
            <a:r>
              <a:rPr lang="zh-CN" altLang="en-US" dirty="0" smtClean="0"/>
              <a:t>夏令会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895350"/>
            <a:ext cx="62611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8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6350"/>
            <a:ext cx="91440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罗马书</a:t>
            </a:r>
            <a:r>
              <a:rPr lang="en-US" altLang="zh-CN" sz="2800" dirty="0" smtClean="0"/>
              <a:t>8:</a:t>
            </a:r>
            <a:r>
              <a:rPr lang="en-US" sz="2800" dirty="0" smtClean="0"/>
              <a:t>12 </a:t>
            </a:r>
            <a:r>
              <a:rPr lang="zh-CN" altLang="en-US" sz="2800" dirty="0"/>
              <a:t>弟兄们，这样看来，我们并不是欠肉体的债，去顺从肉体活着。</a:t>
            </a:r>
            <a:r>
              <a:rPr lang="en-US" sz="2800" dirty="0"/>
              <a:t> 13 </a:t>
            </a:r>
            <a:r>
              <a:rPr lang="zh-CN" altLang="en-US" sz="2800" dirty="0"/>
              <a:t>你们若顺从肉体活着，必要死；若靠着圣灵治死身体的恶行，必要活着。</a:t>
            </a:r>
            <a:r>
              <a:rPr lang="en-US" sz="2800" dirty="0"/>
              <a:t> 14 </a:t>
            </a:r>
            <a:r>
              <a:rPr lang="zh-CN" altLang="en-US" sz="2800" dirty="0"/>
              <a:t>因为凡被神的灵引导的，都是神的儿子。</a:t>
            </a:r>
            <a:r>
              <a:rPr lang="en-US" sz="2800" dirty="0"/>
              <a:t> 15 </a:t>
            </a:r>
            <a:r>
              <a:rPr lang="zh-CN" altLang="en-US" sz="2800" dirty="0"/>
              <a:t>你们所受的不是奴仆的心，仍旧害怕；所受的乃是儿子的心，因此我们呼叫：</a:t>
            </a:r>
            <a:r>
              <a:rPr lang="en-US" sz="2800" dirty="0"/>
              <a:t>“</a:t>
            </a:r>
            <a:r>
              <a:rPr lang="zh-CN" altLang="en-US" sz="2800" dirty="0"/>
              <a:t>阿爸！父！</a:t>
            </a:r>
            <a:r>
              <a:rPr lang="en-US" sz="2800" dirty="0"/>
              <a:t>” 16 </a:t>
            </a:r>
            <a:r>
              <a:rPr lang="zh-CN" altLang="en-US" sz="2800" dirty="0"/>
              <a:t>圣灵与我们的心同证我们是神的儿女。</a:t>
            </a:r>
            <a:r>
              <a:rPr lang="en-US" sz="2800" dirty="0"/>
              <a:t> 17 </a:t>
            </a:r>
            <a:r>
              <a:rPr lang="zh-CN" altLang="en-US" sz="2800" dirty="0"/>
              <a:t>既是儿女，便是后嗣，就是神的后嗣，和基督同做后嗣。如果我们和他一同受苦，也必和他一同得荣耀。</a:t>
            </a:r>
            <a:r>
              <a:rPr lang="en-US" sz="2800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34354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65400" y="1962150"/>
            <a:ext cx="6578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</a:rPr>
              <a:t>1.</a:t>
            </a:r>
            <a:r>
              <a:rPr lang="zh-CN" altLang="en-US" sz="3200" dirty="0">
                <a:solidFill>
                  <a:srgbClr val="FFFFFF"/>
                </a:solidFill>
              </a:rPr>
              <a:t>从过去的定罪中得自由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Free from condemnation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2.</a:t>
            </a:r>
            <a:r>
              <a:rPr lang="zh-CN" altLang="en-US" sz="3200" dirty="0">
                <a:solidFill>
                  <a:srgbClr val="FFFFFF"/>
                </a:solidFill>
              </a:rPr>
              <a:t>从肉体的缠累中得自由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Free from the flesh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3.</a:t>
            </a:r>
            <a:r>
              <a:rPr lang="zh-CN" altLang="en-US" sz="3200" dirty="0">
                <a:solidFill>
                  <a:srgbClr val="FFFFFF"/>
                </a:solidFill>
              </a:rPr>
              <a:t>从罪和死的律中得自由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Free from the law of sin and death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74473"/>
            <a:ext cx="5591797" cy="3863414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FFFF"/>
                </a:solidFill>
              </a:rPr>
              <a:t>怎样才能脱离肉体“力不从心”的状况呢</a:t>
            </a:r>
            <a:r>
              <a:rPr lang="zh-CN" altLang="en-US" sz="4000" dirty="0">
                <a:solidFill>
                  <a:srgbClr val="FFFFFF"/>
                </a:solidFill>
              </a:rPr>
              <a:t>？唯有效法基督的模样作随从圣灵的人，因为神透过圣灵，</a:t>
            </a:r>
            <a:r>
              <a:rPr lang="zh-CN" altLang="en-US" sz="4000" dirty="0" smtClean="0">
                <a:solidFill>
                  <a:srgbClr val="FFFFFF"/>
                </a:solidFill>
              </a:rPr>
              <a:t>在基督耶稣里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4842" y="1005546"/>
            <a:ext cx="3993196" cy="3775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FF"/>
                </a:solidFill>
              </a:rPr>
              <a:t>1.</a:t>
            </a:r>
            <a:r>
              <a:rPr lang="zh-CN" altLang="en-US" sz="4000" dirty="0" smtClean="0">
                <a:solidFill>
                  <a:srgbClr val="FFFFFF"/>
                </a:solidFill>
              </a:rPr>
              <a:t>定义罪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2.</a:t>
            </a:r>
            <a:r>
              <a:rPr lang="zh-CN" altLang="en-US" sz="4000" dirty="0" smtClean="0">
                <a:solidFill>
                  <a:srgbClr val="FFFFFF"/>
                </a:solidFill>
              </a:rPr>
              <a:t>责备罪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3.</a:t>
            </a:r>
            <a:r>
              <a:rPr lang="zh-CN" altLang="en-US" sz="4000" dirty="0" smtClean="0">
                <a:solidFill>
                  <a:srgbClr val="FFFFFF"/>
                </a:solidFill>
              </a:rPr>
              <a:t>揭露罪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4.</a:t>
            </a:r>
            <a:r>
              <a:rPr lang="zh-CN" altLang="en-US" sz="4000" dirty="0" smtClean="0">
                <a:solidFill>
                  <a:srgbClr val="FFFFFF"/>
                </a:solidFill>
              </a:rPr>
              <a:t>赦免罪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6350"/>
            <a:ext cx="91440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罗马书</a:t>
            </a:r>
            <a:r>
              <a:rPr lang="en-US" altLang="zh-CN" sz="2800" dirty="0" smtClean="0"/>
              <a:t>8:</a:t>
            </a:r>
            <a:r>
              <a:rPr lang="en-US" sz="2800" dirty="0" smtClean="0"/>
              <a:t>12 </a:t>
            </a:r>
            <a:r>
              <a:rPr lang="zh-CN" altLang="en-US" sz="2800" dirty="0"/>
              <a:t>弟兄们，这样看来，我们并不是欠肉体的债，去顺从肉体活着。</a:t>
            </a:r>
            <a:r>
              <a:rPr lang="en-US" sz="2800" dirty="0"/>
              <a:t> 13 </a:t>
            </a:r>
            <a:r>
              <a:rPr lang="zh-CN" altLang="en-US" sz="2800" dirty="0"/>
              <a:t>你们若顺从肉体活着，必要死；若靠着圣灵治死身体的恶行，必要</a:t>
            </a:r>
            <a:r>
              <a:rPr lang="zh-CN" altLang="en-US" sz="2800" dirty="0">
                <a:solidFill>
                  <a:srgbClr val="FFFF00"/>
                </a:solidFill>
              </a:rPr>
              <a:t>活着</a:t>
            </a:r>
            <a:r>
              <a:rPr lang="zh-CN" altLang="en-US" sz="2800" dirty="0"/>
              <a:t>。</a:t>
            </a:r>
            <a:r>
              <a:rPr lang="en-US" sz="2800" dirty="0"/>
              <a:t> 14 </a:t>
            </a:r>
            <a:r>
              <a:rPr lang="zh-CN" altLang="en-US" sz="2800" dirty="0"/>
              <a:t>因为凡被神的灵</a:t>
            </a:r>
            <a:r>
              <a:rPr lang="zh-CN" altLang="en-US" sz="2800" dirty="0">
                <a:solidFill>
                  <a:srgbClr val="FFFF00"/>
                </a:solidFill>
              </a:rPr>
              <a:t>引导</a:t>
            </a:r>
            <a:r>
              <a:rPr lang="zh-CN" altLang="en-US" sz="2800" dirty="0"/>
              <a:t>的，都是神的儿子。</a:t>
            </a:r>
            <a:r>
              <a:rPr lang="en-US" sz="2800" dirty="0"/>
              <a:t> 15 </a:t>
            </a:r>
            <a:r>
              <a:rPr lang="zh-CN" altLang="en-US" sz="2800" dirty="0"/>
              <a:t>你们所受的不是奴仆的心，仍旧害怕；所受的乃是儿子的心，因此我们呼叫：</a:t>
            </a:r>
            <a:r>
              <a:rPr lang="en-US" sz="2800" dirty="0"/>
              <a:t>“</a:t>
            </a:r>
            <a:r>
              <a:rPr lang="zh-CN" altLang="en-US" sz="2800" dirty="0"/>
              <a:t>阿爸！父！</a:t>
            </a:r>
            <a:r>
              <a:rPr lang="en-US" sz="2800" dirty="0"/>
              <a:t>” 16 </a:t>
            </a:r>
            <a:r>
              <a:rPr lang="zh-CN" altLang="en-US" sz="2800" dirty="0"/>
              <a:t>圣灵与我们的心</a:t>
            </a:r>
            <a:r>
              <a:rPr lang="zh-CN" altLang="en-US" sz="2800" dirty="0">
                <a:solidFill>
                  <a:schemeClr val="accent1"/>
                </a:solidFill>
              </a:rPr>
              <a:t>同</a:t>
            </a:r>
            <a:r>
              <a:rPr lang="zh-CN" altLang="en-US" sz="2800" dirty="0"/>
              <a:t>证我们是神的儿女。</a:t>
            </a:r>
            <a:r>
              <a:rPr lang="en-US" sz="2800" dirty="0"/>
              <a:t> 17 </a:t>
            </a:r>
            <a:r>
              <a:rPr lang="zh-CN" altLang="en-US" sz="2800" dirty="0"/>
              <a:t>既是儿女，便是后嗣，就是神的后嗣，和基督</a:t>
            </a:r>
            <a:r>
              <a:rPr lang="zh-CN" altLang="en-US" sz="2800" dirty="0">
                <a:solidFill>
                  <a:srgbClr val="3399FF"/>
                </a:solidFill>
              </a:rPr>
              <a:t>同</a:t>
            </a:r>
            <a:r>
              <a:rPr lang="zh-CN" altLang="en-US" sz="2800" dirty="0"/>
              <a:t>做后嗣。如果我们和他一</a:t>
            </a:r>
            <a:r>
              <a:rPr lang="zh-CN" altLang="en-US" sz="2800" dirty="0">
                <a:solidFill>
                  <a:srgbClr val="3399FF"/>
                </a:solidFill>
              </a:rPr>
              <a:t>同</a:t>
            </a:r>
            <a:r>
              <a:rPr lang="zh-CN" altLang="en-US" sz="2800" dirty="0"/>
              <a:t>受苦，也必和他一</a:t>
            </a:r>
            <a:r>
              <a:rPr lang="zh-CN" altLang="en-US" sz="2800" dirty="0">
                <a:solidFill>
                  <a:srgbClr val="3399FF"/>
                </a:solidFill>
              </a:rPr>
              <a:t>同</a:t>
            </a:r>
            <a:r>
              <a:rPr lang="zh-CN" altLang="en-US" sz="2800" dirty="0"/>
              <a:t>得荣耀。</a:t>
            </a:r>
            <a:r>
              <a:rPr lang="en-US" sz="2800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69247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173355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由灵而生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被灵引导</a:t>
            </a:r>
            <a:endParaRPr lang="en-US" altLang="zh-TW" sz="44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/>
              <a:t>与灵</a:t>
            </a:r>
            <a:r>
              <a:rPr lang="zh-TW" altLang="en-US" sz="4400" dirty="0"/>
              <a:t>同工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9055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dirty="0" smtClean="0"/>
              <a:t>神的儿女</a:t>
            </a:r>
            <a:endParaRPr lang="en-US" altLang="zh-CN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8201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09" t="16447" r="15039" b="23196"/>
          <a:stretch/>
        </p:blipFill>
        <p:spPr>
          <a:xfrm>
            <a:off x="4238712" y="0"/>
            <a:ext cx="41849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7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971550"/>
            <a:ext cx="4648200" cy="34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58970</TotalTime>
  <Words>1195</Words>
  <Application>Microsoft Macintosh PowerPoint</Application>
  <PresentationFormat>On-screen Show (16:9)</PresentationFormat>
  <Paragraphs>86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PowerPoint Presentation</vt:lpstr>
      <vt:lpstr>CRC 夏令会</vt:lpstr>
      <vt:lpstr>PowerPoint Presentation</vt:lpstr>
      <vt:lpstr>PowerPoint Presentation</vt:lpstr>
      <vt:lpstr>怎样才能脱离肉体“力不从心”的状况呢？唯有效法基督的模样作随从圣灵的人，因为神透过圣灵，在基督耶稣里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933</cp:revision>
  <cp:lastPrinted>2014-12-13T22:51:31Z</cp:lastPrinted>
  <dcterms:created xsi:type="dcterms:W3CDTF">2005-05-27T01:23:00Z</dcterms:created>
  <dcterms:modified xsi:type="dcterms:W3CDTF">2015-05-31T10:50:10Z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