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1"/>
  </p:notesMasterIdLst>
  <p:handoutMasterIdLst>
    <p:handoutMasterId r:id="rId22"/>
  </p:handoutMasterIdLst>
  <p:sldIdLst>
    <p:sldId id="964" r:id="rId2"/>
    <p:sldId id="1177" r:id="rId3"/>
    <p:sldId id="1181" r:id="rId4"/>
    <p:sldId id="1191" r:id="rId5"/>
    <p:sldId id="1192" r:id="rId6"/>
    <p:sldId id="1193" r:id="rId7"/>
    <p:sldId id="1183" r:id="rId8"/>
    <p:sldId id="1184" r:id="rId9"/>
    <p:sldId id="1190" r:id="rId10"/>
    <p:sldId id="1196" r:id="rId11"/>
    <p:sldId id="1187" r:id="rId12"/>
    <p:sldId id="1195" r:id="rId13"/>
    <p:sldId id="1197" r:id="rId14"/>
    <p:sldId id="1189" r:id="rId15"/>
    <p:sldId id="1188" r:id="rId16"/>
    <p:sldId id="1194" r:id="rId17"/>
    <p:sldId id="1168" r:id="rId18"/>
    <p:sldId id="1171" r:id="rId19"/>
    <p:sldId id="1182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77273" autoAdjust="0"/>
  </p:normalViewPr>
  <p:slideViewPr>
    <p:cSldViewPr>
      <p:cViewPr>
        <p:scale>
          <a:sx n="85" d="100"/>
          <a:sy n="85" d="100"/>
        </p:scale>
        <p:origin x="-1880" y="-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弟兄们，这样看来，我们并不是欠肉体的债，去顺从肉体活着。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你们若顺从肉体活着，必要死；若靠着圣灵治死身体的恶行，必要活着。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因为凡被神的灵引导的，都是神的儿子。 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你们所受的不是奴仆的心，仍旧害怕；所受的乃是儿子的心，因此我们呼叫：“阿爸！父！” 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圣灵与我们的心同证我们是神的儿女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既是儿女，便是后嗣，就是神的后嗣，和基督同做后嗣。如果我们和他一同受苦，也必和他一同得荣耀。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1.</a:t>
            </a:r>
            <a:r>
              <a:rPr lang="zh-CN" altLang="en-US" sz="1200" dirty="0" smtClean="0"/>
              <a:t>从过去的定罪中得自由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Free from condemnation</a:t>
            </a:r>
            <a:br>
              <a:rPr lang="en-US" sz="1200" dirty="0" smtClean="0"/>
            </a:br>
            <a:r>
              <a:rPr lang="en-US" sz="1200" dirty="0" smtClean="0"/>
              <a:t>2.</a:t>
            </a:r>
            <a:r>
              <a:rPr lang="zh-CN" altLang="en-US" sz="1200" dirty="0" smtClean="0"/>
              <a:t>从肉体的缠累中得自由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Free from the flesh</a:t>
            </a:r>
            <a:br>
              <a:rPr lang="en-US" sz="1200" dirty="0" smtClean="0"/>
            </a:br>
            <a:r>
              <a:rPr lang="en-US" sz="1200" dirty="0" smtClean="0"/>
              <a:t>3.</a:t>
            </a:r>
            <a:r>
              <a:rPr lang="zh-CN" altLang="en-US" sz="1200" dirty="0" smtClean="0"/>
              <a:t>从罪和死的律中得自由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Free from the law of sin and death</a:t>
            </a:r>
            <a:br>
              <a:rPr lang="en-US" sz="12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4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哎，哎呀，喔喔，嗯，哈哈，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哎，还是力不从心，很想做好却没做好；哎呀，很想不做却又做错了；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喔喔，嗯，原来我们还有盼望啊！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哈哈，说不出的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罗马书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7:19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故此，我所愿意的善，我反不做；我所不愿意的恶，我倒去做。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若我去做所不愿意做的，就不是我做的，乃是住在我里头的罪做的。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我觉得有个律，就是我愿意为善的时候，便有恶与我同在。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因为按着我里面的意思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，我是喜欢神的律，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但我觉得肢体中另有个律和我心中的律交战，把我掳去，叫我附从那肢体中犯罪的律。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我真是苦啊！谁能救我脱离这取死的身体呢？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感谢神！靠着我们的主耶稣基督就能脱离了。这样看来，我以内心顺服神的律，我肉体却顺服罪的律了。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91BF6-0E93-384B-B229-4D7F25F56C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91BF6-0E93-384B-B229-4D7F25F56C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哎，哎呀，喔喔，嗯，哈哈，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哎，还是力不从心，很想做好却没做好；哎呀，很想不做却又做错了；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喔喔，嗯，原来我们还有盼望啊！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哈哈，说不出的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91BF6-0E93-384B-B229-4D7F25F56C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哎，哎呀，喔喔，嗯，哈哈，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哎，还是力不从心，很想做好却没做好；哎呀，很想不做却又做错了；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喔喔，嗯，原来我们还有盼望啊！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哈哈，说不出的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罗马书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7:19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故此，我所愿意的善，我反不做；我所不愿意的恶，我倒去做。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若我去做所不愿意做的，就不是我做的，乃是住在我里头的罪做的。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我觉得有个律，就是我愿意为善的时候，便有恶与我同在。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因为按着我里面的意思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，我是喜欢神的律，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但我觉得肢体中另有个律和我心中的律交战，把我掳去，叫我附从那肢体中犯罪的律。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我真是苦啊！谁能救我脱离这取死的身体呢？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感谢神！靠着我们的主耶稣基督就能脱离了。这样看来，我以内心顺服神的律，我肉体却顺服罪的律了。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91BF6-0E93-384B-B229-4D7F25F56C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过渡：圣灵怎样增益我们所不能呢？想象他是伯乐，我们是千里马，他以叹息为祷告（力量的来源），他以万事为我们的健身房（互相效力：力量的延伸），他以得胜有余为我们的目标（力量的指向）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 </a:t>
            </a:r>
          </a:p>
          <a:p>
            <a:pPr>
              <a:defRPr/>
            </a:pPr>
            <a:r>
              <a:rPr lang="zh-CN" altLang="en-US" dirty="0" smtClean="0"/>
              <a:t>以叹息为祷告</a:t>
            </a:r>
            <a:endParaRPr lang="en-US" dirty="0" smtClean="0"/>
          </a:p>
          <a:p>
            <a:pPr lvl="1">
              <a:defRPr/>
            </a:pPr>
            <a:r>
              <a:rPr lang="zh-CN" altLang="en-US" dirty="0" smtClean="0"/>
              <a:t>受造之物</a:t>
            </a:r>
            <a:endParaRPr lang="en-US" dirty="0" smtClean="0"/>
          </a:p>
          <a:p>
            <a:pPr lvl="1">
              <a:defRPr/>
            </a:pPr>
            <a:r>
              <a:rPr lang="zh-CN" altLang="en-US" dirty="0" smtClean="0"/>
              <a:t>我们</a:t>
            </a:r>
            <a:endParaRPr lang="en-US" dirty="0" smtClean="0"/>
          </a:p>
          <a:p>
            <a:pPr lvl="1">
              <a:defRPr/>
            </a:pPr>
            <a:r>
              <a:rPr lang="zh-CN" altLang="en-US" dirty="0" smtClean="0"/>
              <a:t>圣灵</a:t>
            </a:r>
            <a:endParaRPr lang="en-US" dirty="0" smtClean="0"/>
          </a:p>
          <a:p>
            <a:pPr>
              <a:defRPr/>
            </a:pPr>
            <a:r>
              <a:rPr lang="zh-CN" altLang="en-US" dirty="0" smtClean="0"/>
              <a:t>祷告，赦罪，同证，鉴察，效法</a:t>
            </a:r>
            <a:endParaRPr lang="en-US" dirty="0" smtClean="0"/>
          </a:p>
          <a:p>
            <a:pPr lvl="1">
              <a:defRPr/>
            </a:pPr>
            <a:r>
              <a:rPr lang="zh-CN" altLang="en-US" dirty="0" smtClean="0"/>
              <a:t>姐妹马可福音有感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Michigan</a:t>
            </a:r>
            <a:r>
              <a:rPr lang="zh-CN" altLang="en-US" dirty="0" smtClean="0"/>
              <a:t>州立大学所研究的榆树</a:t>
            </a:r>
            <a:endParaRPr lang="en-US" dirty="0" smtClean="0"/>
          </a:p>
          <a:p>
            <a:pPr lvl="1">
              <a:defRPr/>
            </a:pPr>
            <a:r>
              <a:rPr lang="zh-CN" altLang="en-US" dirty="0" smtClean="0"/>
              <a:t>为红灯感谢，停下来找路找准了再走</a:t>
            </a:r>
            <a:endParaRPr lang="en-US" dirty="0" smtClean="0"/>
          </a:p>
          <a:p>
            <a:pPr>
              <a:defRPr/>
            </a:pPr>
            <a:r>
              <a:rPr lang="zh-CN" altLang="en-US" dirty="0" smtClean="0"/>
              <a:t>患难迫害中得胜有余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ABD88D-4B87-EA45-83EF-1B7DBC47B4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爱神者万事得益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况且，我们的软弱有圣灵帮助。我们本不晓得当怎样祷告，只是圣灵亲自用说不出来的叹息替我们祷告。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鉴察人心的，晓得圣灵的意思，因为圣灵照着神的旨意替圣徒祈求。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我们晓得万事都互相效力，叫爱神的人得益处，就是按他旨意被召的人。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因为他预先所知道的人，就预先定下效法他儿子的模样，使他儿子在许多弟兄中做长子；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预先所定下的人又召他们来，所召来的人又称他们为义，所称为义的人又叫他们得荣耀。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18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baseline="30000" dirty="0" smtClean="0">
                <a:solidFill>
                  <a:srgbClr val="FFFFFF"/>
                </a:solidFill>
              </a:rPr>
              <a:t>26 </a:t>
            </a:r>
            <a:r>
              <a:rPr lang="en-US" sz="1200" dirty="0" smtClean="0">
                <a:solidFill>
                  <a:srgbClr val="FFFFFF"/>
                </a:solidFill>
              </a:rPr>
              <a:t>况且，我们的软弱有圣灵帮助。我们本不晓得当怎样祷告，只是圣灵亲自用说不出来的</a:t>
            </a:r>
            <a:r>
              <a:rPr lang="en-US" sz="1200" dirty="0" smtClean="0">
                <a:solidFill>
                  <a:srgbClr val="FFFF00"/>
                </a:solidFill>
              </a:rPr>
              <a:t>叹息</a:t>
            </a:r>
            <a:r>
              <a:rPr lang="en-US" sz="1200" dirty="0" smtClean="0">
                <a:solidFill>
                  <a:srgbClr val="FFFFFF"/>
                </a:solidFill>
              </a:rPr>
              <a:t>替我们祷告。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19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我想，现在的苦楚若比起将来要显于我们的荣耀，就不足介意了。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19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受造之物切望等候神的众子显出来。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20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因为受造之物服在虚空之下，不是自己愿意，乃是因那叫他如此的；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21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但受造之物仍然指望脱离败坏的辖制，得享神儿女自由的荣耀。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我们知道，一切受造之物一同叹息、劳苦，直到如今。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不但如此，就是我们这有圣灵初结果子的，也是自己心里叹息，等候得着儿子的名分，乃是我们的身体得赎。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我们得救是在乎盼望。只是所见的盼望不是盼望。谁还盼望他所见的呢？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但我们若盼望那所不见的，就必忍耐等候。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东方之星客轮不到一分钟沉没 </a:t>
            </a:r>
            <a:r>
              <a:rPr lang="en-US" altLang="zh-TW" dirty="0" smtClean="0"/>
              <a:t>2015-06-02 </a:t>
            </a:r>
            <a:r>
              <a:rPr lang="zh-TW" altLang="en-US" dirty="0" smtClean="0"/>
              <a:t>来源：俄罗斯卫星网 “东方之星”游轮于北京时间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日晚上</a:t>
            </a:r>
            <a:r>
              <a:rPr lang="en-US" altLang="zh-TW" dirty="0" smtClean="0"/>
              <a:t>21</a:t>
            </a:r>
            <a:r>
              <a:rPr lang="zh-TW" altLang="en-US" dirty="0" smtClean="0"/>
              <a:t>时</a:t>
            </a:r>
            <a:r>
              <a:rPr lang="en-US" altLang="zh-TW" dirty="0" smtClean="0"/>
              <a:t>28</a:t>
            </a:r>
            <a:r>
              <a:rPr lang="zh-TW" altLang="en-US" dirty="0" smtClean="0"/>
              <a:t>分在湖北省境内的长江水域翻沉，至今仍有</a:t>
            </a:r>
            <a:r>
              <a:rPr lang="en-US" altLang="zh-TW" dirty="0" smtClean="0"/>
              <a:t>400</a:t>
            </a:r>
            <a:r>
              <a:rPr lang="zh-TW" altLang="en-US" dirty="0" smtClean="0"/>
              <a:t>余人生死不明。该游轮从南京出发驶往重庆。 中国长江湖北段失事的“东方之星”客轮幸存者称，客轮在不到一分钟之内沉没。 点击图片看原样大小图片 “东方之星”客轮沉没 报道称，据一名幸存者透露，事故发生当天晚上天气条件恶化，能见度大大降低。因暴雨客舱进水，游船侧翻</a:t>
            </a:r>
            <a:r>
              <a:rPr lang="en-US" altLang="zh-TW" dirty="0" smtClean="0"/>
              <a:t>45</a:t>
            </a:r>
            <a:r>
              <a:rPr lang="zh-TW" altLang="en-US" dirty="0" smtClean="0"/>
              <a:t>度。之后倾斜愈加严重，客轮沉没。客轮在</a:t>
            </a:r>
            <a:r>
              <a:rPr lang="en-US" altLang="zh-TW" dirty="0" smtClean="0"/>
              <a:t>30-60</a:t>
            </a:r>
            <a:r>
              <a:rPr lang="zh-TW" altLang="en-US" dirty="0" smtClean="0"/>
              <a:t>秒内沉没。大部分人都没能来及穿戴救生用具。 中国官方资料显示，相关部门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</a:t>
            </a:r>
            <a:r>
              <a:rPr lang="en-US" altLang="zh-TW" dirty="0" smtClean="0"/>
              <a:t>22</a:t>
            </a:r>
            <a:r>
              <a:rPr lang="zh-TW" altLang="en-US" dirty="0" smtClean="0"/>
              <a:t>时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分收到“东方之星”沉没信号。信号由距离事发现场不远的另一个船只的水手发出。他看到顺水流漂着两个人，其中一人身着救生衣，另一人身着救生圈。 据称，船上有</a:t>
            </a:r>
            <a:r>
              <a:rPr lang="en-US" altLang="zh-TW" dirty="0" smtClean="0"/>
              <a:t>406</a:t>
            </a:r>
            <a:r>
              <a:rPr lang="zh-TW" altLang="en-US" dirty="0" smtClean="0"/>
              <a:t>名乘客，均为中国公民，此外还有</a:t>
            </a:r>
            <a:r>
              <a:rPr lang="en-US" altLang="zh-TW" dirty="0" smtClean="0"/>
              <a:t>47</a:t>
            </a:r>
            <a:r>
              <a:rPr lang="zh-TW" altLang="en-US" dirty="0" smtClean="0"/>
              <a:t>名船员以及</a:t>
            </a:r>
            <a:r>
              <a:rPr lang="en-US" altLang="zh-TW" dirty="0" smtClean="0"/>
              <a:t>5</a:t>
            </a:r>
            <a:r>
              <a:rPr lang="zh-TW" altLang="en-US" dirty="0" smtClean="0"/>
              <a:t>名旅行社工作人员。船长以及轮机长称船只出事前遇到了龙卷风。船长以及轮机长已经被扣押，并将对其进行询问。沉船位置的河流深度为</a:t>
            </a:r>
            <a:r>
              <a:rPr lang="en-US" altLang="zh-TW" dirty="0" smtClean="0"/>
              <a:t>15</a:t>
            </a:r>
            <a:r>
              <a:rPr lang="zh-TW" altLang="en-US" dirty="0" smtClean="0"/>
              <a:t>米。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91BF6-0E93-384B-B229-4D7F25F56C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哎，哎呀，喔喔，嗯，哈哈，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哎，还是力不从心，很想做好却没做好；哎呀，很想不做却又做错了；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喔喔，嗯，原来我们还有盼望啊！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哈哈，说不出的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91BF6-0E93-384B-B229-4D7F25F56C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哎，哎呀，喔喔，嗯，哈哈，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哎，还是力不从心，很想做好却没做好；哎呀，很想不做却又做错了；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喔喔，嗯，原来我们还有盼望啊！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哈哈，说不出的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罗马书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7:19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故此，我所愿意的善，我反不做；我所不愿意的恶，我倒去做。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若我去做所不愿意做的，就不是我做的，乃是住在我里头的罪做的。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我觉得有个律，就是我愿意为善的时候，便有恶与我同在。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因为按着我里面的意思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，我是喜欢神的律，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但我觉得肢体中另有个律和我心中的律交战，把我掳去，叫我附从那肢体中犯罪的律。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我真是苦啊！谁能救我脱离这取死的身体呢？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感谢神！靠着我们的主耶稣基督就能脱离了。这样看来，我以内心顺服神的律，我肉体却顺服罪的律了。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91BF6-0E93-384B-B229-4D7F25F56C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我想，现在的苦楚若比起将来要显于我们的荣耀，就不足介意了。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19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受造之物切望等候神的众子显出来。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20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因为受造之物服在虚空之下，不是自己愿意，乃是因那叫他如此的；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21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但受造之物仍然指望脱离败坏的辖制，得享神儿女自由的荣耀。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我们知道，一切受造之物一同叹息、劳苦，直到如今。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不但如此，就是我们这有圣灵初结果子的，也是自己心里叹息，等候得着儿子的名分，乃是我们的身体得赎。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我们得救是在乎盼望。只是所见的盼望不是盼望。谁还盼望他所见的呢？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但我们若盼望那所不见的，就必忍耐等候。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我想，现在的苦楚若比起将来要显于我们的荣耀，就不足介意了。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19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受造之物切望等候神的众子显出来。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20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因为受造之物服在虚空之下，不是自己愿意，乃是因那叫他如此的；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21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但受造之物仍然指望脱离败坏的辖制，得享神儿女自由的荣耀。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我们知道，一切受造之物一同叹息、劳苦，直到如今。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不但如此，就是我们这有圣灵初结果子的，也是自己心里叹息，等候得着儿子的名分，乃是我们的身体得赎。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我们得救是在乎盼望。只是所见的盼望不是盼望。谁还盼望他所见的呢？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但我们若盼望那所不见的，就必忍耐等候。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创世记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出埃及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2:23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过了多年，埃及王死了。以色列人因做苦工，就叹息哀求，他们的哀声达于神。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：虚空／盼望：目的－将来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：辖制／自由：力量－现在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：得赎／得救：基础－过去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我想，现在的苦楚若比起将来要显于我们的荣耀，就不足介意了。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19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受造之物切望等候神的众子显出来。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20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因为受造之物服在虚空之下，不是自己愿意，乃是因那叫他如此的；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21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但受造之物仍然指望脱离败坏的辖制，得享神儿女自由的荣耀。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我们知道，一切受造之物一同叹息、劳苦，直到如今。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不但如此，就是我们这有圣灵初结果子的，也是自己心里叹息，等候得着儿子的名分，乃是我们的身体得赎。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我们得救是在乎盼望。只是所见的盼望不是盼望。谁还盼望他所见的呢？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但我们若盼望那所不见的，就必忍耐等候。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创世记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出埃及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2:23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过了多年，埃及王死了。以色列人因做苦工，就叹息哀求，他们的哀声达于神。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：虚空／盼望：目的－将来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：辖制／自由：力量－现在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：得赎／得救：基础－过去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37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304800" y="12763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5400" dirty="0"/>
              <a:t>好像叹息的蹉跎</a:t>
            </a:r>
            <a:r>
              <a:rPr lang="zh-CN" altLang="en-US" sz="5400" dirty="0" smtClean="0"/>
              <a:t>年岁</a:t>
            </a:r>
            <a:endParaRPr lang="en-US" sz="7200" dirty="0" smtClean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 smtClean="0">
                <a:ea typeface="宋体" pitchFamily="2" charset="-122"/>
              </a:rPr>
              <a:t>（</a:t>
            </a:r>
            <a:r>
              <a:rPr lang="zh-CN" altLang="en-US" sz="3600" dirty="0" smtClean="0">
                <a:ea typeface="宋体" pitchFamily="2" charset="-122"/>
              </a:rPr>
              <a:t>罗马书</a:t>
            </a:r>
            <a:r>
              <a:rPr lang="en-US" altLang="zh-CN" sz="3600" dirty="0" smtClean="0">
                <a:ea typeface="宋体" pitchFamily="2" charset="-122"/>
              </a:rPr>
              <a:t>8</a:t>
            </a:r>
            <a:r>
              <a:rPr lang="en-US" sz="3600" dirty="0" smtClean="0">
                <a:ea typeface="宋体" pitchFamily="2" charset="-122"/>
              </a:rPr>
              <a:t>:</a:t>
            </a:r>
            <a:r>
              <a:rPr lang="en-US" altLang="zh-CN" sz="3600" dirty="0" smtClean="0">
                <a:ea typeface="宋体" pitchFamily="2" charset="-122"/>
              </a:rPr>
              <a:t>1</a:t>
            </a:r>
            <a:r>
              <a:rPr lang="en-US" altLang="zh-CN" sz="3600" dirty="0">
                <a:ea typeface="宋体" pitchFamily="2" charset="-122"/>
              </a:rPr>
              <a:t>8</a:t>
            </a:r>
            <a:r>
              <a:rPr lang="en-US" sz="3600" dirty="0" smtClean="0">
                <a:ea typeface="宋体" pitchFamily="2" charset="-122"/>
              </a:rPr>
              <a:t>-</a:t>
            </a:r>
            <a:r>
              <a:rPr lang="en-US" altLang="zh-CN" sz="3600" dirty="0" smtClean="0">
                <a:ea typeface="宋体" pitchFamily="2" charset="-122"/>
              </a:rPr>
              <a:t>30</a:t>
            </a:r>
            <a:r>
              <a:rPr lang="en-US" sz="3600" dirty="0" smtClean="0">
                <a:ea typeface="宋体" pitchFamily="2" charset="-122"/>
              </a:rPr>
              <a:t>）</a:t>
            </a:r>
            <a:endParaRPr lang="en-US" sz="3600" dirty="0" smtClean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dirty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主</a:t>
            </a:r>
            <a:r>
              <a:rPr lang="zh-TW" alt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後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二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〇一五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年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六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月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七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日</a:t>
            </a:r>
            <a:r>
              <a:rPr lang="zh-TW" altLang="en-US" sz="2800" b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endParaRPr lang="zh-TW" altLang="en-US" sz="2800" b="0" dirty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65400" y="1962150"/>
            <a:ext cx="6578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</a:rPr>
              <a:t>1.</a:t>
            </a:r>
            <a:r>
              <a:rPr lang="zh-CN" altLang="en-US" sz="3200" dirty="0">
                <a:solidFill>
                  <a:srgbClr val="FFFFFF"/>
                </a:solidFill>
              </a:rPr>
              <a:t>从过去的定罪中得自由</a:t>
            </a: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Free from condemnation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2.</a:t>
            </a:r>
            <a:r>
              <a:rPr lang="zh-CN" altLang="en-US" sz="3200" dirty="0">
                <a:solidFill>
                  <a:srgbClr val="FFFFFF"/>
                </a:solidFill>
              </a:rPr>
              <a:t>从肉体的缠累中得自由</a:t>
            </a: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Free from the flesh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3.</a:t>
            </a:r>
            <a:r>
              <a:rPr lang="zh-CN" altLang="en-US" sz="3200" dirty="0">
                <a:solidFill>
                  <a:srgbClr val="FFFFFF"/>
                </a:solidFill>
              </a:rPr>
              <a:t>从罪和死的律中得自由</a:t>
            </a: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Free from the law of sin and death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6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714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叹息＃</a:t>
            </a:r>
            <a:r>
              <a:rPr lang="zh-CN" altLang="zh-CN" dirty="0">
                <a:solidFill>
                  <a:srgbClr val="FFFFFF"/>
                </a:solidFill>
              </a:rPr>
              <a:t>2</a:t>
            </a:r>
            <a:endParaRPr lang="en-US" altLang="zh-CN" dirty="0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5275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en-US" sz="3200" dirty="0" smtClean="0"/>
              <a:t>喔喔</a:t>
            </a:r>
            <a:r>
              <a:rPr lang="zh-TW" altLang="en-US" sz="3200" dirty="0"/>
              <a:t>，嗯，原来我们还有盼望啊！ </a:t>
            </a: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/>
              <a:t>盼望在主耶稣基督里</a:t>
            </a:r>
            <a:endParaRPr lang="zh-TW" altLang="en-US" sz="3200" dirty="0"/>
          </a:p>
        </p:txBody>
      </p:sp>
      <p:pic>
        <p:nvPicPr>
          <p:cNvPr id="6" name="Picture 4" descr="doublerainb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47750"/>
            <a:ext cx="3657600" cy="18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5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550"/>
            <a:ext cx="3810000" cy="28575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1714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叹息＃</a:t>
            </a:r>
            <a:r>
              <a:rPr lang="zh-CN" altLang="zh-CN" dirty="0">
                <a:solidFill>
                  <a:srgbClr val="FFFFFF"/>
                </a:solidFill>
              </a:rPr>
              <a:t>2</a:t>
            </a:r>
            <a:endParaRPr lang="en-US" altLang="zh-CN" dirty="0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382" y="1733550"/>
            <a:ext cx="5211618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0"/>
            <a:ext cx="75639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3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714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dirty="0" smtClean="0">
                <a:solidFill>
                  <a:srgbClr val="FFFFFF"/>
                </a:solidFill>
              </a:rPr>
              <a:t>叹息＃</a:t>
            </a:r>
            <a:r>
              <a:rPr lang="zh-CN" altLang="zh-CN" sz="4000" dirty="0">
                <a:solidFill>
                  <a:srgbClr val="FFFFFF"/>
                </a:solidFill>
              </a:rPr>
              <a:t>2</a:t>
            </a:r>
            <a:endParaRPr lang="en-US" altLang="zh-CN" sz="4000" dirty="0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9075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创世记</a:t>
            </a:r>
            <a:r>
              <a:rPr lang="en-US" altLang="zh-TW" sz="4000" dirty="0"/>
              <a:t>3:</a:t>
            </a:r>
            <a:r>
              <a:rPr lang="en-US" altLang="zh-TW" sz="4000" dirty="0" smtClean="0"/>
              <a:t>15</a:t>
            </a:r>
            <a:r>
              <a:rPr lang="zh-CN" altLang="en-US" sz="4000" dirty="0"/>
              <a:t>——</a:t>
            </a:r>
            <a:r>
              <a:rPr lang="en-US" altLang="zh-CN" sz="4000" dirty="0" smtClean="0"/>
              <a:t>————</a:t>
            </a:r>
            <a:r>
              <a:rPr lang="en-US" altLang="zh-TW" sz="4000" dirty="0" smtClean="0"/>
              <a:t> </a:t>
            </a:r>
            <a:r>
              <a:rPr lang="zh-TW" altLang="en-US" sz="4000" dirty="0"/>
              <a:t>我又要叫你和女人彼此为仇，你的后裔和女人的后裔也彼此为仇，女人的后裔要伤你的头，你要伤他的脚跟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429276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33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罗马书八：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26-30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44" y="1047750"/>
            <a:ext cx="8685212" cy="3818334"/>
          </a:xfrm>
        </p:spPr>
        <p:txBody>
          <a:bodyPr/>
          <a:lstStyle/>
          <a:p>
            <a:pPr eaLnBrk="1">
              <a:defRPr/>
            </a:pPr>
            <a:r>
              <a:rPr lang="en-US" sz="2800" baseline="30000" dirty="0">
                <a:solidFill>
                  <a:srgbClr val="FFFFFF"/>
                </a:solidFill>
              </a:rPr>
              <a:t>26 </a:t>
            </a:r>
            <a:r>
              <a:rPr lang="en-US" sz="2800" dirty="0">
                <a:solidFill>
                  <a:srgbClr val="FFFFFF"/>
                </a:solidFill>
              </a:rPr>
              <a:t>况且，我们的软弱有圣灵帮助。我们本不晓得当怎样祷告，只是圣灵亲自用说不出来的</a:t>
            </a:r>
            <a:r>
              <a:rPr lang="en-US" sz="2800" dirty="0">
                <a:solidFill>
                  <a:srgbClr val="FFFF00"/>
                </a:solidFill>
              </a:rPr>
              <a:t>叹息</a:t>
            </a:r>
            <a:r>
              <a:rPr lang="en-US" sz="2800" dirty="0">
                <a:solidFill>
                  <a:srgbClr val="FFFFFF"/>
                </a:solidFill>
              </a:rPr>
              <a:t>替我们祷告。 </a:t>
            </a:r>
            <a:r>
              <a:rPr lang="en-US" sz="2800" baseline="30000" dirty="0">
                <a:solidFill>
                  <a:srgbClr val="FFFFFF"/>
                </a:solidFill>
              </a:rPr>
              <a:t>27 </a:t>
            </a:r>
            <a:r>
              <a:rPr lang="en-US" sz="2800" dirty="0">
                <a:solidFill>
                  <a:srgbClr val="FFFFFF"/>
                </a:solidFill>
              </a:rPr>
              <a:t>鉴察人心的，晓得圣灵的意思，因为圣灵照着神的旨意替圣徒祈求。 </a:t>
            </a:r>
            <a:r>
              <a:rPr lang="en-US" sz="2800" baseline="30000" dirty="0">
                <a:solidFill>
                  <a:srgbClr val="FFFFFF"/>
                </a:solidFill>
              </a:rPr>
              <a:t>28 </a:t>
            </a:r>
            <a:r>
              <a:rPr lang="en-US" sz="2800" dirty="0">
                <a:solidFill>
                  <a:srgbClr val="FFFFFF"/>
                </a:solidFill>
              </a:rPr>
              <a:t>我们晓得万事都互相效力，叫爱神的人得益处，就是按他旨意被召的人。 </a:t>
            </a:r>
            <a:r>
              <a:rPr lang="en-US" sz="2800" baseline="30000" dirty="0">
                <a:solidFill>
                  <a:srgbClr val="FFFFFF"/>
                </a:solidFill>
              </a:rPr>
              <a:t>29 </a:t>
            </a:r>
            <a:r>
              <a:rPr lang="en-US" sz="2800" dirty="0">
                <a:solidFill>
                  <a:srgbClr val="FFFFFF"/>
                </a:solidFill>
              </a:rPr>
              <a:t>因为他预先所知道的人，就预先定下效法他儿子的模样，使他儿子在许多弟兄中做长子； </a:t>
            </a:r>
            <a:r>
              <a:rPr lang="en-US" sz="2800" baseline="30000" dirty="0">
                <a:solidFill>
                  <a:srgbClr val="FFFFFF"/>
                </a:solidFill>
              </a:rPr>
              <a:t>30 </a:t>
            </a:r>
            <a:r>
              <a:rPr lang="en-US" sz="2800" dirty="0">
                <a:solidFill>
                  <a:srgbClr val="FFFFFF"/>
                </a:solidFill>
              </a:rPr>
              <a:t>预先所定下的人又召他们来，所召来的人又称他们为义，所称为义的人又叫他们得荣耀</a:t>
            </a:r>
            <a:r>
              <a:rPr lang="en-US" sz="2800" dirty="0" smtClean="0">
                <a:solidFill>
                  <a:srgbClr val="FFFFFF"/>
                </a:solidFill>
              </a:rPr>
              <a:t>。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995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5905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叹息＃</a:t>
            </a:r>
            <a:r>
              <a:rPr lang="zh-CN" altLang="zh-CN" dirty="0" smtClean="0">
                <a:solidFill>
                  <a:srgbClr val="FFFFFF"/>
                </a:solidFill>
              </a:rPr>
              <a:t>3</a:t>
            </a:r>
            <a:endParaRPr lang="en-US" altLang="zh-CN" dirty="0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0995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/>
              <a:t>？？？</a:t>
            </a:r>
            <a:endParaRPr lang="zh-TW" altLang="en-US" sz="3200" dirty="0"/>
          </a:p>
        </p:txBody>
      </p:sp>
      <p:pic>
        <p:nvPicPr>
          <p:cNvPr id="6" name="Picture 5" descr="HSdov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6" b="35803"/>
          <a:stretch/>
        </p:blipFill>
        <p:spPr>
          <a:xfrm>
            <a:off x="3810000" y="1581150"/>
            <a:ext cx="1981200" cy="18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714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叹息</a:t>
            </a:r>
            <a:r>
              <a:rPr lang="zh-CN" altLang="en-US" dirty="0" smtClean="0">
                <a:solidFill>
                  <a:srgbClr val="FFFFFF"/>
                </a:solidFill>
              </a:rPr>
              <a:t>？</a:t>
            </a:r>
            <a:endParaRPr lang="en-US" altLang="zh-CN" dirty="0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6" name="Picture 4" descr="doublerainb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57350"/>
            <a:ext cx="4408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86101"/>
            <a:ext cx="2948433" cy="13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Sdov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6" b="35803"/>
          <a:stretch/>
        </p:blipFill>
        <p:spPr>
          <a:xfrm>
            <a:off x="2590800" y="1047750"/>
            <a:ext cx="2590800" cy="23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190750"/>
            <a:ext cx="449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由灵而生</a:t>
            </a:r>
            <a:endParaRPr lang="en-US" altLang="zh-TW" sz="4400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被灵引导</a:t>
            </a:r>
            <a:endParaRPr lang="en-US" altLang="zh-TW" sz="4400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与灵</a:t>
            </a:r>
            <a:r>
              <a:rPr lang="zh-TW" altLang="en-US" sz="4400" dirty="0"/>
              <a:t>同工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9055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zh-CN" altLang="en-US" dirty="0" smtClean="0"/>
              <a:t>神的儿女</a:t>
            </a:r>
            <a:endParaRPr lang="en-US" altLang="zh-CN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2" name="Picture 1" descr="mmexport14336423883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47862"/>
            <a:ext cx="449580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01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1600" y="1276350"/>
            <a:ext cx="7543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4000" dirty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上周挑战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：</a:t>
            </a:r>
            <a:endParaRPr lang="en-US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marL="2114550" lvl="3" indent="-742950">
              <a:buFont typeface="Arial Black" charset="0"/>
              <a:buAutoNum type="arabicPeriod"/>
              <a:defRPr/>
            </a:pP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“阿爸”时间</a:t>
            </a:r>
            <a:endParaRPr lang="en-US" altLang="zh-CN" sz="4000" dirty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marL="2114550" lvl="3" indent="-742950">
              <a:buFont typeface="Arial Black" charset="0"/>
              <a:buAutoNum type="arabicPeriod"/>
              <a:defRPr/>
            </a:pPr>
            <a:r>
              <a:rPr lang="zh-CN" altLang="en-US" sz="4000" dirty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“阿爸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”主导</a:t>
            </a:r>
            <a:endParaRPr lang="en-US" altLang="zh-CN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lvl="3">
              <a:defRPr/>
            </a:pPr>
            <a:endParaRPr lang="en-US" altLang="zh-TW" sz="2800" dirty="0" smtClean="0">
              <a:solidFill>
                <a:srgbClr val="FFFFFF"/>
              </a:solidFill>
            </a:endParaRPr>
          </a:p>
          <a:p>
            <a:pPr lvl="3">
              <a:defRPr/>
            </a:pPr>
            <a:r>
              <a:rPr lang="zh-CN" altLang="en-US" sz="2800" dirty="0" smtClean="0">
                <a:solidFill>
                  <a:srgbClr val="FFFFFF"/>
                </a:solidFill>
              </a:rPr>
              <a:t>罗马</a:t>
            </a:r>
            <a:r>
              <a:rPr lang="zh-TW" altLang="en-US" sz="2800" dirty="0" smtClean="0">
                <a:solidFill>
                  <a:srgbClr val="FFFFFF"/>
                </a:solidFill>
              </a:rPr>
              <a:t>书</a:t>
            </a:r>
            <a:r>
              <a:rPr lang="en-US" altLang="zh-TW" sz="2800" dirty="0" smtClean="0">
                <a:solidFill>
                  <a:srgbClr val="FFFFFF"/>
                </a:solidFill>
              </a:rPr>
              <a:t>8</a:t>
            </a:r>
            <a:r>
              <a:rPr lang="zh-CN" altLang="en-US" sz="2800" dirty="0" smtClean="0">
                <a:solidFill>
                  <a:srgbClr val="FFFFFF"/>
                </a:solidFill>
              </a:rPr>
              <a:t>：</a:t>
            </a:r>
            <a:r>
              <a:rPr lang="en-US" altLang="zh-TW" sz="2800" dirty="0" smtClean="0"/>
              <a:t>15 </a:t>
            </a:r>
            <a:r>
              <a:rPr lang="zh-TW" altLang="en-US" sz="2800" dirty="0"/>
              <a:t>你们所受的不是奴仆的心，仍旧害怕；所受的乃是儿子的心，因此我们呼叫：“阿爸！父！”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251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0600" y="619184"/>
            <a:ext cx="80010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本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周挑战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：</a:t>
            </a:r>
            <a:endParaRPr lang="en-US" altLang="zh-CN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lvl="1" algn="ctr">
              <a:defRPr/>
            </a:pPr>
            <a:endParaRPr lang="en-US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lvl="3">
              <a:defRPr/>
            </a:pPr>
            <a:r>
              <a:rPr lang="zh-TW" altLang="en-US" sz="4000" dirty="0">
                <a:solidFill>
                  <a:srgbClr val="FFFFFF"/>
                </a:solidFill>
              </a:rPr>
              <a:t>在圣灵里祷告</a:t>
            </a:r>
            <a:endParaRPr lang="en-US" sz="4000" dirty="0">
              <a:solidFill>
                <a:srgbClr val="FFFFFF"/>
              </a:solidFill>
            </a:endParaRPr>
          </a:p>
          <a:p>
            <a:pPr lvl="3">
              <a:defRPr/>
            </a:pPr>
            <a:endParaRPr lang="en-US" altLang="zh-TW" sz="2800" dirty="0" smtClean="0">
              <a:solidFill>
                <a:srgbClr val="FFFFFF"/>
              </a:solidFill>
            </a:endParaRPr>
          </a:p>
          <a:p>
            <a:pPr lvl="3">
              <a:defRPr/>
            </a:pPr>
            <a:r>
              <a:rPr lang="zh-CN" altLang="en-US" sz="2800" dirty="0" smtClean="0">
                <a:solidFill>
                  <a:srgbClr val="FFFFFF"/>
                </a:solidFill>
              </a:rPr>
              <a:t>罗马</a:t>
            </a:r>
            <a:r>
              <a:rPr lang="zh-TW" altLang="en-US" sz="2800" dirty="0" smtClean="0">
                <a:solidFill>
                  <a:srgbClr val="FFFFFF"/>
                </a:solidFill>
              </a:rPr>
              <a:t>书</a:t>
            </a:r>
            <a:r>
              <a:rPr lang="en-US" altLang="zh-TW" sz="2800" dirty="0" smtClean="0">
                <a:solidFill>
                  <a:srgbClr val="FFFFFF"/>
                </a:solidFill>
              </a:rPr>
              <a:t>8</a:t>
            </a:r>
            <a:r>
              <a:rPr lang="zh-CN" altLang="en-US" sz="2800" dirty="0" smtClean="0">
                <a:solidFill>
                  <a:srgbClr val="FFFFFF"/>
                </a:solidFill>
              </a:rPr>
              <a:t>：</a:t>
            </a:r>
            <a:r>
              <a:rPr lang="en-US" sz="2800" baseline="30000" dirty="0">
                <a:solidFill>
                  <a:srgbClr val="FFFFFF"/>
                </a:solidFill>
              </a:rPr>
              <a:t>26 </a:t>
            </a:r>
            <a:r>
              <a:rPr lang="en-US" sz="2800" dirty="0">
                <a:solidFill>
                  <a:srgbClr val="FFFFFF"/>
                </a:solidFill>
              </a:rPr>
              <a:t>况且，我们的软弱有圣灵帮助。我们本不晓得当怎样祷告，只是圣灵亲自用说不出来的</a:t>
            </a:r>
            <a:r>
              <a:rPr lang="en-US" sz="2800" dirty="0">
                <a:solidFill>
                  <a:srgbClr val="FFFF00"/>
                </a:solidFill>
              </a:rPr>
              <a:t>叹息</a:t>
            </a:r>
            <a:r>
              <a:rPr lang="en-US" sz="2800" dirty="0">
                <a:solidFill>
                  <a:srgbClr val="FFFFFF"/>
                </a:solidFill>
              </a:rPr>
              <a:t>替我们祷告</a:t>
            </a:r>
            <a:r>
              <a:rPr lang="en-US" sz="2800" dirty="0" smtClean="0">
                <a:solidFill>
                  <a:srgbClr val="FFFFFF"/>
                </a:solidFill>
              </a:rPr>
              <a:t>。</a:t>
            </a:r>
          </a:p>
          <a:p>
            <a:pPr lvl="3">
              <a:defRPr/>
            </a:pPr>
            <a:r>
              <a:rPr lang="zh-TW" altLang="en-US" sz="2800" dirty="0">
                <a:solidFill>
                  <a:srgbClr val="FFFFFF"/>
                </a:solidFill>
              </a:rPr>
              <a:t>犹大书 </a:t>
            </a:r>
            <a:r>
              <a:rPr lang="en-US" altLang="zh-TW" sz="2800" dirty="0">
                <a:solidFill>
                  <a:srgbClr val="FFFFFF"/>
                </a:solidFill>
              </a:rPr>
              <a:t>1:20 </a:t>
            </a:r>
            <a:r>
              <a:rPr lang="zh-TW" altLang="en-US" sz="2800" dirty="0">
                <a:solidFill>
                  <a:srgbClr val="FFFFFF"/>
                </a:solidFill>
              </a:rPr>
              <a:t>亲爱的弟兄啊，你们却要在至圣的真道上造就自己，在圣灵里祷告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678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38" y="-952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zh-CN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-25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819150"/>
            <a:ext cx="9448800" cy="4495800"/>
          </a:xfrm>
        </p:spPr>
        <p:txBody>
          <a:bodyPr/>
          <a:lstStyle/>
          <a:p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18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我想，现在的苦楚若比起将来要显于我们的荣耀，就不足介意了。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19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受造之物切望等候神的众子显出来。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20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因为受造之物服在虚空之下，不是自己愿意，乃是因那叫他如此的；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21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但受造之物仍然指望脱离败坏的辖制，得享神儿女自由的荣耀。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22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我们知道，一切受造之物一同</a:t>
            </a:r>
            <a:r>
              <a:rPr lang="zh-CN" altLang="en-US" sz="2800" kern="1200" dirty="0"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、劳苦，直到如今。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23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不但如此，就是我们这有圣灵初结果子的，也是自己心里</a:t>
            </a:r>
            <a:r>
              <a:rPr lang="zh-CN" altLang="en-US" sz="2800" kern="1200" dirty="0"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，等候得着儿子的名分，乃是我们的身体得赎。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24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我们得救是在乎盼望。只是所见的盼望不是盼望。谁还盼望他所见的呢？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25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但我们若盼望那所不见的，就必忍耐等候。 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1466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33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罗马书八：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26-30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44" y="1047750"/>
            <a:ext cx="8685212" cy="3818334"/>
          </a:xfrm>
        </p:spPr>
        <p:txBody>
          <a:bodyPr/>
          <a:lstStyle/>
          <a:p>
            <a:pPr eaLnBrk="1">
              <a:defRPr/>
            </a:pPr>
            <a:r>
              <a:rPr lang="en-US" sz="2800" baseline="30000" dirty="0">
                <a:solidFill>
                  <a:srgbClr val="FFFFFF"/>
                </a:solidFill>
              </a:rPr>
              <a:t>26 </a:t>
            </a:r>
            <a:r>
              <a:rPr lang="en-US" sz="2800" dirty="0">
                <a:solidFill>
                  <a:srgbClr val="FFFFFF"/>
                </a:solidFill>
              </a:rPr>
              <a:t>况且，我们的软弱有圣灵帮助。我们本不晓得当怎样祷告，只是圣灵亲自用说不出来的</a:t>
            </a:r>
            <a:r>
              <a:rPr lang="en-US" sz="2800" dirty="0">
                <a:solidFill>
                  <a:srgbClr val="FFFF00"/>
                </a:solidFill>
              </a:rPr>
              <a:t>叹息</a:t>
            </a:r>
            <a:r>
              <a:rPr lang="en-US" sz="2800" dirty="0">
                <a:solidFill>
                  <a:srgbClr val="FFFFFF"/>
                </a:solidFill>
              </a:rPr>
              <a:t>替我们祷告。 </a:t>
            </a:r>
            <a:r>
              <a:rPr lang="en-US" sz="2800" baseline="30000" dirty="0">
                <a:solidFill>
                  <a:srgbClr val="FFFFFF"/>
                </a:solidFill>
              </a:rPr>
              <a:t>27 </a:t>
            </a:r>
            <a:r>
              <a:rPr lang="en-US" sz="2800" dirty="0">
                <a:solidFill>
                  <a:srgbClr val="FFFFFF"/>
                </a:solidFill>
              </a:rPr>
              <a:t>鉴察人心的，晓得圣灵的意思，因为圣灵照着神的旨意替圣徒祈求。 </a:t>
            </a:r>
            <a:r>
              <a:rPr lang="en-US" sz="2800" baseline="30000" dirty="0">
                <a:solidFill>
                  <a:srgbClr val="FFFFFF"/>
                </a:solidFill>
              </a:rPr>
              <a:t>28 </a:t>
            </a:r>
            <a:r>
              <a:rPr lang="en-US" sz="2800" dirty="0">
                <a:solidFill>
                  <a:srgbClr val="FFFFFF"/>
                </a:solidFill>
              </a:rPr>
              <a:t>我们晓得万事都互相效力，叫爱神的人得益处，就是按他旨意被召的人。 </a:t>
            </a:r>
            <a:r>
              <a:rPr lang="en-US" sz="2800" baseline="30000" dirty="0">
                <a:solidFill>
                  <a:srgbClr val="FFFFFF"/>
                </a:solidFill>
              </a:rPr>
              <a:t>29 </a:t>
            </a:r>
            <a:r>
              <a:rPr lang="en-US" sz="2800" dirty="0">
                <a:solidFill>
                  <a:srgbClr val="FFFFFF"/>
                </a:solidFill>
              </a:rPr>
              <a:t>因为他预先所知道的人，就预先定下效法他儿子的模样，使他儿子在许多弟兄中做长子； </a:t>
            </a:r>
            <a:r>
              <a:rPr lang="en-US" sz="2800" baseline="30000" dirty="0">
                <a:solidFill>
                  <a:srgbClr val="FFFFFF"/>
                </a:solidFill>
              </a:rPr>
              <a:t>30 </a:t>
            </a:r>
            <a:r>
              <a:rPr lang="en-US" sz="2800" dirty="0">
                <a:solidFill>
                  <a:srgbClr val="FFFFFF"/>
                </a:solidFill>
              </a:rPr>
              <a:t>预先所定下的人又召他们来，所召来的人又称他们为义，所称为义的人又叫他们得荣耀</a:t>
            </a:r>
            <a:r>
              <a:rPr lang="en-US" sz="2800" dirty="0" smtClean="0">
                <a:solidFill>
                  <a:srgbClr val="FFFFFF"/>
                </a:solidFill>
              </a:rPr>
              <a:t>。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90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67" y="2815409"/>
            <a:ext cx="4576233" cy="257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038350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067" y="1276350"/>
            <a:ext cx="4572000" cy="3429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1714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叹息＃</a:t>
            </a:r>
            <a:r>
              <a:rPr lang="en-US" altLang="zh-CN" dirty="0" smtClean="0">
                <a:solidFill>
                  <a:srgbClr val="FFFFFF"/>
                </a:solidFill>
              </a:rPr>
              <a:t>1</a:t>
            </a:r>
            <a:endParaRPr lang="en-US" altLang="zh-CN" dirty="0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2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714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3600" dirty="0" smtClean="0">
                <a:solidFill>
                  <a:srgbClr val="FFFFFF"/>
                </a:solidFill>
              </a:rPr>
              <a:t>叹息＃</a:t>
            </a:r>
            <a:r>
              <a:rPr lang="en-US" altLang="zh-CN" sz="3600" dirty="0" smtClean="0">
                <a:solidFill>
                  <a:srgbClr val="FFFFFF"/>
                </a:solidFill>
              </a:rPr>
              <a:t>1</a:t>
            </a:r>
            <a:endParaRPr lang="en-US" altLang="zh-CN" sz="3600" dirty="0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5735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创世记</a:t>
            </a:r>
            <a:r>
              <a:rPr lang="en-US" altLang="zh-TW" sz="3600" dirty="0"/>
              <a:t>3</a:t>
            </a:r>
            <a:r>
              <a:rPr lang="en-US" altLang="zh-TW" sz="3600" dirty="0" smtClean="0"/>
              <a:t>:17 </a:t>
            </a:r>
            <a:r>
              <a:rPr lang="zh-TW" altLang="en-US" sz="3600" dirty="0"/>
              <a:t>又对亚当说：“你既听从妻子的话，吃了我所吩咐你不可吃的那树上的果子，地必为你的缘故受咒诅，你必终身劳苦，才能从地里得吃的。 </a:t>
            </a:r>
            <a:r>
              <a:rPr lang="en-US" altLang="zh-TW" sz="3600" dirty="0"/>
              <a:t>18 </a:t>
            </a:r>
            <a:r>
              <a:rPr lang="zh-TW" altLang="en-US" sz="3600" dirty="0"/>
              <a:t>地必给你长出荆棘和蒺藜来，你也要吃田间的菜蔬。 </a:t>
            </a:r>
            <a:r>
              <a:rPr lang="en-US" altLang="zh-TW" sz="3600" dirty="0"/>
              <a:t>19 </a:t>
            </a:r>
            <a:r>
              <a:rPr lang="zh-TW" altLang="en-US" sz="3600" dirty="0"/>
              <a:t>你必汗流满面才得糊口</a:t>
            </a:r>
            <a:r>
              <a:rPr lang="zh-TW" altLang="en-US" sz="3600" dirty="0" smtClean="0"/>
              <a:t>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52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714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3600" dirty="0" smtClean="0">
                <a:solidFill>
                  <a:srgbClr val="FFFFFF"/>
                </a:solidFill>
              </a:rPr>
              <a:t>叹息＃</a:t>
            </a:r>
            <a:r>
              <a:rPr lang="en-US" altLang="zh-CN" sz="3600" dirty="0" smtClean="0">
                <a:solidFill>
                  <a:srgbClr val="FFFFFF"/>
                </a:solidFill>
              </a:rPr>
              <a:t>1</a:t>
            </a:r>
            <a:endParaRPr lang="en-US" altLang="zh-CN" sz="3600" dirty="0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79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en-US" sz="3600" dirty="0"/>
              <a:t>哎，还是力不从心，很想做好却没做好</a:t>
            </a:r>
            <a:r>
              <a:rPr lang="zh-TW" altLang="en-US" sz="3600" dirty="0" smtClean="0"/>
              <a:t>；</a:t>
            </a:r>
            <a:endParaRPr lang="en-US" altLang="zh-TW" sz="36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3600" dirty="0" smtClean="0"/>
              <a:t>哎呀</a:t>
            </a:r>
            <a:r>
              <a:rPr lang="zh-TW" altLang="en-US" sz="3600" dirty="0"/>
              <a:t>，很想不做却又做错了；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23950"/>
            <a:ext cx="2948433" cy="13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9431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罗马书 </a:t>
            </a:r>
            <a:r>
              <a:rPr lang="en-US" altLang="zh-TW" sz="3600" dirty="0"/>
              <a:t>7:19 </a:t>
            </a:r>
            <a:r>
              <a:rPr lang="zh-TW" altLang="en-US" sz="3600" dirty="0"/>
              <a:t>故此，我所愿意的善，我反不做；我所不愿意的恶，我倒去做。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434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38" y="-952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zh-CN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-25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819150"/>
            <a:ext cx="9448800" cy="4495800"/>
          </a:xfrm>
        </p:spPr>
        <p:txBody>
          <a:bodyPr/>
          <a:lstStyle/>
          <a:p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18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我想，现在的苦楚若比起将来要显于我们的荣耀，就不足介意了。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19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受造之物切望等候神的众子显出来。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20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因为受造之物服在</a:t>
            </a:r>
            <a:r>
              <a:rPr lang="zh-CN" altLang="en-US" sz="2800" kern="1200" dirty="0"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虚空之下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，不是自己愿意，乃是因那叫他如此的；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21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但受造之物仍然指望脱离</a:t>
            </a:r>
            <a:r>
              <a:rPr lang="zh-CN" altLang="en-US" sz="2800" kern="1200" dirty="0"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败坏的辖制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，得享神儿女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自由的荣耀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22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我们知道，一切受造之物一同叹息、劳苦，直到如今。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23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不但如此，就是我们这有圣灵初结果子的，</a:t>
            </a:r>
            <a:r>
              <a:rPr lang="zh-CN" altLang="en-US" sz="2800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也是自己心里叹息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，等候得着儿子的名分，乃是我们的身体得赎。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24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我们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得救是在乎盼望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。只是所见的盼望不是盼望。谁还盼望他所见的呢？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25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但我们若盼望那所不见的，就必忍耐等候。 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3823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38" y="-952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zh-CN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-25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839200" cy="4495800"/>
          </a:xfrm>
        </p:spPr>
        <p:txBody>
          <a:bodyPr/>
          <a:lstStyle/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A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sz="2800" kern="1200" dirty="0" smtClean="0">
                <a:effectLst/>
                <a:latin typeface="Arial" charset="0"/>
                <a:ea typeface="宋体" pitchFamily="2" charset="-122"/>
              </a:rPr>
              <a:t>20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因为受造之物服在</a:t>
            </a:r>
            <a:r>
              <a:rPr lang="zh-CN" altLang="en-US" sz="2800" kern="1200" dirty="0"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虚空之下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，</a:t>
            </a:r>
            <a:endParaRPr lang="en-US" altLang="zh-CN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B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sz="2800" kern="1200" dirty="0" smtClean="0">
                <a:effectLst/>
                <a:latin typeface="Arial" charset="0"/>
                <a:ea typeface="宋体" pitchFamily="2" charset="-122"/>
              </a:rPr>
              <a:t>21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但受造之物仍然指望脱离</a:t>
            </a:r>
            <a:r>
              <a:rPr lang="zh-CN" altLang="en-US" sz="2800" kern="1200" dirty="0"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败坏的辖制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，</a:t>
            </a:r>
            <a:endParaRPr lang="en-US" altLang="zh-CN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B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			</a:t>
            </a:r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     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得享神儿女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自由的荣耀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</a:t>
            </a:r>
            <a:endParaRPr lang="en-US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	   22-23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等候</a:t>
            </a:r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 …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身体得赎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（得救）</a:t>
            </a:r>
            <a:endParaRPr lang="en-US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A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	</a:t>
            </a:r>
            <a:r>
              <a:rPr lang="en-US" sz="2800" kern="1200" dirty="0" smtClean="0">
                <a:effectLst/>
                <a:latin typeface="Arial" charset="0"/>
                <a:ea typeface="宋体" pitchFamily="2" charset="-122"/>
              </a:rPr>
              <a:t>		24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我们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得救是在乎盼</a:t>
            </a:r>
            <a:r>
              <a:rPr lang="zh-CN" altLang="en-US" sz="2800" kern="1200" dirty="0" smtClean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望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endParaRPr lang="en-US" altLang="zh-CN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	 </a:t>
            </a:r>
            <a:r>
              <a:rPr lang="en-US" sz="2800" kern="1200" dirty="0" smtClean="0">
                <a:effectLst/>
                <a:latin typeface="Arial" charset="0"/>
                <a:ea typeface="宋体" pitchFamily="2" charset="-122"/>
              </a:rPr>
              <a:t>  25 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必忍耐等候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。 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1756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09550"/>
            <a:ext cx="8839200" cy="4495800"/>
          </a:xfrm>
        </p:spPr>
        <p:txBody>
          <a:bodyPr/>
          <a:lstStyle/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A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sz="2800" kern="1200" dirty="0" smtClean="0">
                <a:effectLst/>
                <a:latin typeface="Arial" charset="0"/>
                <a:ea typeface="宋体" pitchFamily="2" charset="-122"/>
              </a:rPr>
              <a:t>20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因为受造之物服在</a:t>
            </a:r>
            <a:r>
              <a:rPr lang="zh-CN" altLang="en-US" sz="2800" kern="1200" dirty="0"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虚空之下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，</a:t>
            </a:r>
            <a:endParaRPr lang="en-US" altLang="zh-CN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A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	</a:t>
            </a:r>
            <a:r>
              <a:rPr lang="en-US" sz="2800" kern="1200" dirty="0" smtClean="0">
                <a:effectLst/>
                <a:latin typeface="Arial" charset="0"/>
                <a:ea typeface="宋体" pitchFamily="2" charset="-122"/>
              </a:rPr>
              <a:t>		24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我们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得救是在乎盼</a:t>
            </a:r>
            <a:r>
              <a:rPr lang="zh-CN" altLang="en-US" sz="2800" kern="1200" dirty="0" smtClean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望</a:t>
            </a:r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…</a:t>
            </a: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A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虚空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／盼望：目的－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将来</a:t>
            </a:r>
            <a:endParaRPr lang="en-US" altLang="zh-CN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B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21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但受造之物仍然指望脱离</a:t>
            </a:r>
            <a:r>
              <a:rPr lang="zh-CN" altLang="en-US" sz="2800" kern="1200" dirty="0"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败坏的辖制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，</a:t>
            </a:r>
            <a:endParaRPr lang="en-US" altLang="zh-CN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B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			    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得享神儿女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自由的荣耀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</a:t>
            </a:r>
            <a:endParaRPr lang="en-US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B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：辖制／自由：力量－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现在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	   22-23…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等候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 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身体得赎（得救）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	   25 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必忍耐等候。 </a:t>
            </a:r>
            <a:endParaRPr lang="en-US" altLang="zh-CN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C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得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罪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／得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赎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基础－过去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42807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64946</TotalTime>
  <Words>1747</Words>
  <Application>Microsoft Macintosh PowerPoint</Application>
  <PresentationFormat>On-screen Show (16:9)</PresentationFormat>
  <Paragraphs>132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Orbit</vt:lpstr>
      <vt:lpstr>PowerPoint Presentation</vt:lpstr>
      <vt:lpstr>罗马书8：18-25</vt:lpstr>
      <vt:lpstr>罗马书八：26-30</vt:lpstr>
      <vt:lpstr>PowerPoint Presentation</vt:lpstr>
      <vt:lpstr>PowerPoint Presentation</vt:lpstr>
      <vt:lpstr>PowerPoint Presentation</vt:lpstr>
      <vt:lpstr>罗马书8：18-25</vt:lpstr>
      <vt:lpstr>罗马书8：18-25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罗马书八：26-30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962</cp:revision>
  <cp:lastPrinted>2014-12-13T22:51:31Z</cp:lastPrinted>
  <dcterms:created xsi:type="dcterms:W3CDTF">2005-05-27T01:23:00Z</dcterms:created>
  <dcterms:modified xsi:type="dcterms:W3CDTF">2015-06-07T05:25:21Z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