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30"/>
  </p:notesMasterIdLst>
  <p:handoutMasterIdLst>
    <p:handoutMasterId r:id="rId31"/>
  </p:handoutMasterIdLst>
  <p:sldIdLst>
    <p:sldId id="964" r:id="rId2"/>
    <p:sldId id="1177" r:id="rId3"/>
    <p:sldId id="1181" r:id="rId4"/>
    <p:sldId id="1210" r:id="rId5"/>
    <p:sldId id="1211" r:id="rId6"/>
    <p:sldId id="1205" r:id="rId7"/>
    <p:sldId id="1208" r:id="rId8"/>
    <p:sldId id="1216" r:id="rId9"/>
    <p:sldId id="1220" r:id="rId10"/>
    <p:sldId id="1221" r:id="rId11"/>
    <p:sldId id="1222" r:id="rId12"/>
    <p:sldId id="1217" r:id="rId13"/>
    <p:sldId id="1230" r:id="rId14"/>
    <p:sldId id="1232" r:id="rId15"/>
    <p:sldId id="1227" r:id="rId16"/>
    <p:sldId id="1231" r:id="rId17"/>
    <p:sldId id="1234" r:id="rId18"/>
    <p:sldId id="1242" r:id="rId19"/>
    <p:sldId id="1229" r:id="rId20"/>
    <p:sldId id="1241" r:id="rId21"/>
    <p:sldId id="1236" r:id="rId22"/>
    <p:sldId id="1237" r:id="rId23"/>
    <p:sldId id="1238" r:id="rId24"/>
    <p:sldId id="1239" r:id="rId25"/>
    <p:sldId id="1219" r:id="rId26"/>
    <p:sldId id="1240" r:id="rId27"/>
    <p:sldId id="1212" r:id="rId28"/>
    <p:sldId id="1198" r:id="rId29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5400"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5400"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5400"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5400"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59" autoAdjust="0"/>
    <p:restoredTop sz="85990" autoAdjust="0"/>
  </p:normalViewPr>
  <p:slideViewPr>
    <p:cSldViewPr>
      <p:cViewPr>
        <p:scale>
          <a:sx n="85" d="100"/>
          <a:sy n="85" d="100"/>
        </p:scale>
        <p:origin x="-1880" y="-28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-300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022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022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022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ED6543E-C78A-4331-A162-BA1D0CD79C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509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425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25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25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425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4FC19A8-478F-492E-B886-41ED4EA578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78665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B166CA95-9962-401C-A6A4-561F9DBC3001}" type="slidenum">
              <a:rPr lang="en-US" altLang="en-US"/>
              <a:pPr eaLnBrk="1" hangingPunct="1"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箴言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7: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3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鼎为炼银，炉为炼金，唯有耶和华熬炼人心。诗篇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2: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6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耶和华的言语是纯净的言语，如同银子在泥炉中炼过七次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573636-DDC4-064B-9B6D-936B76BEFFEB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>
              <a:defRPr/>
            </a:pPr>
            <a:endParaRPr lang="en-US" altLang="zh-CN" dirty="0" smtClean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AAB04A-B739-CC42-A68A-0FC61CA34A9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榮耀的成全</a:t>
            </a:r>
          </a:p>
          <a:p>
            <a:r>
              <a:rPr lang="en-US" sz="1200" dirty="0" smtClean="0"/>
              <a:t>救恩"三部曲"（羅馬書8:18-30）</a:t>
            </a:r>
          </a:p>
          <a:p>
            <a:r>
              <a:rPr lang="en-US" sz="1200" dirty="0" smtClean="0"/>
              <a:t>神拯救並施恩於我們，不僅讓我們從罪的懲罰Penalty中得救稱義，讓我們從罪的權勢Power中得勝成聖，更讓我們盼望進入那榮耀，徹底擺脫罪的存在Presence。神救恩的"三部曲"正在我們生命中上演，我們以敬畏的心來領受——</a:t>
            </a:r>
          </a:p>
          <a:p>
            <a:r>
              <a:rPr lang="en-US" sz="1200" dirty="0" err="1" smtClean="0"/>
              <a:t>稱義Justification</a:t>
            </a:r>
            <a:r>
              <a:rPr lang="en-US" sz="1200" dirty="0" smtClean="0"/>
              <a:t> </a:t>
            </a:r>
          </a:p>
          <a:p>
            <a:r>
              <a:rPr lang="en-US" sz="1200" dirty="0" err="1" smtClean="0"/>
              <a:t>成聖Sanctification</a:t>
            </a:r>
            <a:r>
              <a:rPr lang="en-US" sz="1200" dirty="0" smtClean="0"/>
              <a:t> </a:t>
            </a:r>
          </a:p>
          <a:p>
            <a:r>
              <a:rPr lang="en-US" sz="1200" dirty="0" err="1" smtClean="0"/>
              <a:t>榮耀Glorification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C19A8-478F-492E-B886-41ED4EA57883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6730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HT" dirty="0" smtClean="0"/>
              <a:t>3:23 </a:t>
            </a:r>
            <a:r>
              <a:rPr lang="zh-CHT" altLang="en-US" dirty="0" smtClean="0"/>
              <a:t>因為世人都犯了罪，虧缺了神的榮耀， </a:t>
            </a:r>
            <a:r>
              <a:rPr lang="en-US" altLang="zh-CHT" dirty="0" smtClean="0"/>
              <a:t>24 </a:t>
            </a:r>
            <a:r>
              <a:rPr lang="zh-CHT" altLang="en-US" dirty="0" smtClean="0"/>
              <a:t>如今卻蒙神的恩典，因基督耶穌的救贖，就白白地稱義。</a:t>
            </a:r>
            <a:r>
              <a:rPr lang="en-US" altLang="zh-CHT" dirty="0" smtClean="0"/>
              <a:t>4:23 </a:t>
            </a:r>
            <a:r>
              <a:rPr lang="zh-CHT" altLang="en-US" dirty="0" smtClean="0"/>
              <a:t>「算為他義」的這句話不是單為他寫的， </a:t>
            </a:r>
            <a:r>
              <a:rPr lang="en-US" altLang="zh-CHT" dirty="0" smtClean="0"/>
              <a:t>24 </a:t>
            </a:r>
            <a:r>
              <a:rPr lang="zh-CHT" altLang="en-US" dirty="0" smtClean="0"/>
              <a:t>也是為我們將來得算為義之人寫的，就是我們這信神使我們的主耶穌從死裡復活的人。 </a:t>
            </a:r>
            <a:r>
              <a:rPr lang="en-US" altLang="zh-CHT" dirty="0" smtClean="0"/>
              <a:t>25 </a:t>
            </a:r>
            <a:r>
              <a:rPr lang="zh-CHT" altLang="en-US" dirty="0" smtClean="0"/>
              <a:t>耶穌被交給人，是為我們的過犯；復活，是為叫我們稱義</a:t>
            </a:r>
            <a:r>
              <a:rPr lang="en-US" altLang="zh-CHT" dirty="0" smtClean="0"/>
              <a:t>5:1</a:t>
            </a:r>
            <a:r>
              <a:rPr lang="zh-CHT" altLang="en-US" dirty="0" smtClean="0"/>
              <a:t>我們既因信稱義，就藉著我們的主耶穌基督得與神相和。 </a:t>
            </a:r>
            <a:r>
              <a:rPr lang="en-US" altLang="zh-CHT" dirty="0" smtClean="0"/>
              <a:t>2 </a:t>
            </a:r>
            <a:r>
              <a:rPr lang="zh-CHT" altLang="en-US" dirty="0" smtClean="0"/>
              <a:t>我們又藉著他，因信得進入現在所站的這恩典中，並且歡歡喜喜盼望神的榮耀。</a:t>
            </a:r>
            <a:endParaRPr lang="en-US" altLang="zh-CHT" dirty="0" smtClean="0"/>
          </a:p>
          <a:p>
            <a:r>
              <a:rPr lang="zh-CHT" altLang="en-US" dirty="0" smtClean="0"/>
              <a:t>因信稱義（第一到四章）</a:t>
            </a:r>
            <a:r>
              <a:rPr lang="en-US" altLang="zh-CHT" dirty="0" smtClean="0"/>
              <a:t>﹔</a:t>
            </a:r>
            <a:br>
              <a:rPr lang="en-US" altLang="zh-CHT" dirty="0" smtClean="0"/>
            </a:br>
            <a:r>
              <a:rPr lang="zh-CHT" altLang="en-US" dirty="0" smtClean="0"/>
              <a:t>義人得生（第五到八章） </a:t>
            </a:r>
            <a:r>
              <a:rPr lang="en-US" altLang="zh-CHT" dirty="0" smtClean="0"/>
              <a:t>﹔</a:t>
            </a:r>
            <a:br>
              <a:rPr lang="en-US" altLang="zh-CHT" dirty="0" smtClean="0"/>
            </a:br>
            <a:r>
              <a:rPr lang="zh-CHT" altLang="en-US" dirty="0" smtClean="0"/>
              <a:t>以色列在神稱義的計劃中（</a:t>
            </a:r>
            <a:r>
              <a:rPr lang="en-US" altLang="zh-CHT" dirty="0" smtClean="0"/>
              <a:t>9</a:t>
            </a:r>
            <a:r>
              <a:rPr lang="zh-CHT" altLang="en-US" dirty="0" smtClean="0"/>
              <a:t>－</a:t>
            </a:r>
            <a:r>
              <a:rPr lang="en-US" altLang="zh-CHT" dirty="0" smtClean="0"/>
              <a:t>11</a:t>
            </a:r>
            <a:r>
              <a:rPr lang="zh-CHT" altLang="en-US" dirty="0" smtClean="0"/>
              <a:t>）</a:t>
            </a:r>
            <a:r>
              <a:rPr lang="en-US" altLang="zh-CHT" dirty="0" smtClean="0"/>
              <a:t>﹔</a:t>
            </a:r>
            <a:r>
              <a:rPr lang="zh-CHT" altLang="en-US" dirty="0" smtClean="0"/>
              <a:t>義人生活指南（第</a:t>
            </a:r>
            <a:r>
              <a:rPr lang="en-US" altLang="zh-CHT" dirty="0" smtClean="0"/>
              <a:t>12</a:t>
            </a:r>
            <a:r>
              <a:rPr lang="zh-CHT" altLang="en-US" dirty="0" smtClean="0"/>
              <a:t>到</a:t>
            </a:r>
            <a:r>
              <a:rPr lang="en-US" altLang="zh-CHT" dirty="0" smtClean="0"/>
              <a:t>16</a:t>
            </a:r>
            <a:r>
              <a:rPr lang="zh-CHT" altLang="en-US" dirty="0" smtClean="0"/>
              <a:t>章）</a:t>
            </a:r>
            <a:endParaRPr lang="en-US" altLang="zh-CHT" dirty="0" smtClean="0"/>
          </a:p>
          <a:p>
            <a:r>
              <a:rPr lang="zh-CN" altLang="en-US" sz="1200" dirty="0" smtClean="0"/>
              <a:t>因信称义（第一到四章）；</a:t>
            </a:r>
            <a:r>
              <a:rPr lang="en-US" altLang="zh-CN" sz="1200" dirty="0" smtClean="0"/>
              <a:t/>
            </a:r>
            <a:br>
              <a:rPr lang="en-US" altLang="zh-CN" sz="1200" dirty="0" smtClean="0"/>
            </a:br>
            <a:r>
              <a:rPr lang="zh-CN" altLang="en-US" sz="1200" dirty="0" smtClean="0"/>
              <a:t>义人得生（第五到八章） ；</a:t>
            </a:r>
            <a:r>
              <a:rPr lang="en-US" altLang="zh-CN" sz="1200" dirty="0" smtClean="0"/>
              <a:t/>
            </a:r>
            <a:br>
              <a:rPr lang="en-US" altLang="zh-CN" sz="1200" dirty="0" smtClean="0"/>
            </a:br>
            <a:r>
              <a:rPr lang="zh-CN" altLang="en-US" sz="1200" dirty="0" smtClean="0"/>
              <a:t>以色列在神称义的计划中（</a:t>
            </a:r>
            <a:r>
              <a:rPr lang="en-US" sz="1200" dirty="0" smtClean="0"/>
              <a:t>9</a:t>
            </a:r>
            <a:r>
              <a:rPr lang="zh-CN" altLang="en-US" sz="1200" dirty="0" smtClean="0"/>
              <a:t>－</a:t>
            </a:r>
            <a:r>
              <a:rPr lang="en-US" sz="1200" dirty="0" smtClean="0"/>
              <a:t>11</a:t>
            </a:r>
            <a:r>
              <a:rPr lang="zh-CN" altLang="en-US" sz="1200" dirty="0" smtClean="0"/>
              <a:t>）；义人生活指南（第</a:t>
            </a:r>
            <a:r>
              <a:rPr lang="en-US" sz="1200" dirty="0" smtClean="0"/>
              <a:t>12</a:t>
            </a:r>
            <a:r>
              <a:rPr lang="zh-CN" altLang="en-US" sz="1200" dirty="0" smtClean="0"/>
              <a:t>到</a:t>
            </a:r>
            <a:r>
              <a:rPr lang="en-US" sz="1200" dirty="0" smtClean="0"/>
              <a:t>16</a:t>
            </a:r>
            <a:r>
              <a:rPr lang="zh-CN" altLang="en-US" sz="1200" dirty="0" smtClean="0"/>
              <a:t>章） </a:t>
            </a:r>
            <a:endParaRPr lang="en-US" dirty="0" smtClean="0"/>
          </a:p>
          <a:p>
            <a:r>
              <a:rPr lang="zh-CN" altLang="en-US" dirty="0" smtClean="0"/>
              <a:t>好比</a:t>
            </a:r>
            <a:r>
              <a:rPr lang="zh-CN" altLang="en-US" dirty="0" smtClean="0"/>
              <a:t>建房子，</a:t>
            </a:r>
            <a:endParaRPr lang="en-US" altLang="zh-CN" dirty="0" smtClean="0"/>
          </a:p>
          <a:p>
            <a:r>
              <a:rPr lang="zh-CN" altLang="en-US" dirty="0" smtClean="0"/>
              <a:t>福音是神的大能 </a:t>
            </a:r>
            <a:r>
              <a:rPr lang="en-US" altLang="zh-CN" dirty="0" smtClean="0"/>
              <a:t>16 </a:t>
            </a:r>
            <a:r>
              <a:rPr lang="zh-CN" altLang="en-US" dirty="0" smtClean="0"/>
              <a:t>我不以福音为耻，这福音本是神的大能，要救一切相信的，先是犹太人，后是希腊人。 </a:t>
            </a:r>
            <a:r>
              <a:rPr lang="en-US" altLang="zh-CN" dirty="0" smtClean="0"/>
              <a:t>17 </a:t>
            </a:r>
            <a:r>
              <a:rPr lang="zh-CN" altLang="en-US" dirty="0" smtClean="0"/>
              <a:t>因为神的义正在这福音上显明出来，这义是本于信以至于信，如经上所记：“义人必因信得生。”</a:t>
            </a:r>
            <a:endParaRPr lang="en-US" altLang="zh-CN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C19A8-478F-492E-B886-41ED4EA57883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29242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榮耀的成全</a:t>
            </a:r>
          </a:p>
          <a:p>
            <a:r>
              <a:rPr lang="en-US" sz="1200" dirty="0" smtClean="0"/>
              <a:t>救恩"三部曲"（羅馬書8:18-30）</a:t>
            </a:r>
          </a:p>
          <a:p>
            <a:r>
              <a:rPr lang="en-US" sz="1200" dirty="0" smtClean="0"/>
              <a:t>神拯救並施恩於我們，不僅讓我們從罪的懲罰Penalty中得救稱義，讓我們從罪的權勢Power中得勝成聖，更讓我們盼望進入那榮耀，徹底擺脫罪的存在Presence。神救恩的"三部曲"正在我們生命中上演，我們以敬畏的心來領受——</a:t>
            </a:r>
          </a:p>
          <a:p>
            <a:r>
              <a:rPr lang="en-US" sz="1200" dirty="0" err="1" smtClean="0"/>
              <a:t>稱義Justification</a:t>
            </a:r>
            <a:r>
              <a:rPr lang="en-US" sz="1200" dirty="0" smtClean="0"/>
              <a:t> </a:t>
            </a:r>
          </a:p>
          <a:p>
            <a:r>
              <a:rPr lang="en-US" sz="1200" dirty="0" err="1" smtClean="0"/>
              <a:t>成聖Sanctification</a:t>
            </a:r>
            <a:r>
              <a:rPr lang="en-US" sz="1200" dirty="0" smtClean="0"/>
              <a:t> </a:t>
            </a:r>
          </a:p>
          <a:p>
            <a:r>
              <a:rPr lang="en-US" sz="1200" dirty="0" err="1" smtClean="0"/>
              <a:t>榮耀Glorification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C19A8-478F-492E-B886-41ED4EA57883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6730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9600" dirty="0" smtClean="0">
                <a:latin typeface="黑体"/>
                <a:ea typeface="黑体"/>
                <a:cs typeface="黑体"/>
              </a:rPr>
              <a:t>義</a:t>
            </a:r>
            <a:r>
              <a:rPr lang="en-US" altLang="zh-CN" sz="9600" baseline="0" dirty="0" smtClean="0">
                <a:latin typeface="黑体"/>
                <a:ea typeface="黑体"/>
                <a:cs typeface="黑体"/>
              </a:rPr>
              <a:t> </a:t>
            </a:r>
            <a:r>
              <a:rPr lang="zh-CN" altLang="en-US" sz="9600" baseline="0" dirty="0" smtClean="0">
                <a:latin typeface="黑体"/>
                <a:ea typeface="黑体"/>
                <a:cs typeface="黑体"/>
              </a:rPr>
              <a:t>我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C19A8-478F-492E-B886-41ED4EA57883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6541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 fontAlgn="base">
              <a:buNone/>
            </a:pPr>
            <a:r>
              <a:rPr lang="zh-CN" altLang="en-US" dirty="0" smtClean="0"/>
              <a:t>罗马书</a:t>
            </a:r>
            <a:r>
              <a:rPr lang="en-US" altLang="zh-CHT" dirty="0" smtClean="0"/>
              <a:t>3:23 </a:t>
            </a:r>
            <a:r>
              <a:rPr lang="zh-CHT" altLang="en-US" dirty="0" smtClean="0"/>
              <a:t>因為世人都犯了罪，虧缺了神的榮耀， </a:t>
            </a:r>
            <a:r>
              <a:rPr lang="en-US" altLang="zh-CHT" dirty="0" smtClean="0"/>
              <a:t>24 </a:t>
            </a:r>
            <a:r>
              <a:rPr lang="zh-CHT" altLang="en-US" dirty="0" smtClean="0"/>
              <a:t>如今卻蒙神的恩典，因基督耶穌的救贖，就白白地稱義。</a:t>
            </a:r>
            <a:r>
              <a:rPr lang="en-US" altLang="zh-CHT" dirty="0" smtClean="0"/>
              <a:t>4:23 </a:t>
            </a:r>
            <a:r>
              <a:rPr lang="zh-CHT" altLang="en-US" dirty="0" smtClean="0"/>
              <a:t>「算為他義」的這句話不是單為他寫的， </a:t>
            </a:r>
            <a:r>
              <a:rPr lang="en-US" altLang="zh-CHT" dirty="0" smtClean="0"/>
              <a:t>24 </a:t>
            </a:r>
            <a:r>
              <a:rPr lang="zh-CHT" altLang="en-US" dirty="0" smtClean="0"/>
              <a:t>也是為我們將來得算為義之人寫的，就是我們這信神使我們的主耶穌從死裡復活的人。 </a:t>
            </a:r>
            <a:r>
              <a:rPr lang="en-US" altLang="zh-CHT" dirty="0" smtClean="0"/>
              <a:t>25 </a:t>
            </a:r>
            <a:r>
              <a:rPr lang="zh-CHT" altLang="en-US" dirty="0" smtClean="0"/>
              <a:t>耶穌被交給人，是為我們的過犯；復活，是為叫我們稱義</a:t>
            </a:r>
            <a:r>
              <a:rPr lang="en-US" altLang="zh-CHT" dirty="0" smtClean="0"/>
              <a:t>5:1</a:t>
            </a:r>
            <a:r>
              <a:rPr lang="zh-CHT" altLang="en-US" dirty="0" smtClean="0"/>
              <a:t>我們既因信稱義，就藉著我們的主耶穌基督得與神相和。 </a:t>
            </a:r>
            <a:r>
              <a:rPr lang="en-US" altLang="zh-CHT" dirty="0" smtClean="0"/>
              <a:t>2 </a:t>
            </a:r>
            <a:r>
              <a:rPr lang="zh-CHT" altLang="en-US" dirty="0" smtClean="0"/>
              <a:t>我們又藉著他，因信得進入現在所站的這恩典中，並且歡歡喜喜盼望神的榮耀。</a:t>
            </a:r>
            <a:endParaRPr lang="zh-CN" altLang="en-US" dirty="0" smtClean="0"/>
          </a:p>
          <a:p>
            <a:pPr lvl="1" fontAlgn="base"/>
            <a:r>
              <a:rPr lang="zh-CN" altLang="en-US" dirty="0" smtClean="0"/>
              <a:t>彼得前书</a:t>
            </a:r>
            <a:r>
              <a:rPr lang="en-US" altLang="zh-CN" dirty="0" smtClean="0"/>
              <a:t>2:24</a:t>
            </a:r>
            <a:r>
              <a:rPr lang="zh-CN" altLang="en-US" dirty="0" smtClean="0"/>
              <a:t>他被挂在木头上，亲身担当了我们的罪，使我们既然在罪上死，就得以在义上活。因他受的鞭伤，你们便得了医治。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C19A8-478F-492E-B886-41ED4EA57883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78115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 fontAlgn="base">
              <a:buNone/>
            </a:pPr>
            <a:r>
              <a:rPr lang="zh-CN" altLang="en-US" dirty="0" smtClean="0"/>
              <a:t>罗马书</a:t>
            </a:r>
            <a:r>
              <a:rPr lang="en-US" altLang="zh-CHT" dirty="0" smtClean="0"/>
              <a:t>3:23 </a:t>
            </a:r>
            <a:r>
              <a:rPr lang="zh-CHT" altLang="en-US" dirty="0" smtClean="0"/>
              <a:t>因為世人都犯了罪，虧缺了神的榮耀， </a:t>
            </a:r>
            <a:r>
              <a:rPr lang="en-US" altLang="zh-CHT" dirty="0" smtClean="0"/>
              <a:t>24 </a:t>
            </a:r>
            <a:r>
              <a:rPr lang="zh-CHT" altLang="en-US" dirty="0" smtClean="0"/>
              <a:t>如今卻蒙神的恩典，因基督耶穌的救贖，就白白地稱義。</a:t>
            </a:r>
            <a:r>
              <a:rPr lang="en-US" altLang="zh-CHT" dirty="0" smtClean="0"/>
              <a:t>4:23 </a:t>
            </a:r>
            <a:r>
              <a:rPr lang="zh-CHT" altLang="en-US" dirty="0" smtClean="0"/>
              <a:t>「算為他義」的這句話不是單為他寫的， </a:t>
            </a:r>
            <a:r>
              <a:rPr lang="en-US" altLang="zh-CHT" dirty="0" smtClean="0"/>
              <a:t>24 </a:t>
            </a:r>
            <a:r>
              <a:rPr lang="zh-CHT" altLang="en-US" dirty="0" smtClean="0"/>
              <a:t>也是為我們將來得算為義之人寫的，就是我們這信神使我們的主耶穌從死裡復活的人。 </a:t>
            </a:r>
            <a:r>
              <a:rPr lang="en-US" altLang="zh-CHT" dirty="0" smtClean="0"/>
              <a:t>25 </a:t>
            </a:r>
            <a:r>
              <a:rPr lang="zh-CHT" altLang="en-US" dirty="0" smtClean="0"/>
              <a:t>耶穌被交給人，是為我們的過犯；復活，是為叫我們稱義</a:t>
            </a:r>
            <a:r>
              <a:rPr lang="en-US" altLang="zh-CHT" dirty="0" smtClean="0"/>
              <a:t>5:1</a:t>
            </a:r>
            <a:r>
              <a:rPr lang="zh-CHT" altLang="en-US" dirty="0" smtClean="0"/>
              <a:t>我們既因信稱義，就藉著我們的主耶穌基督得與神相和。 </a:t>
            </a:r>
            <a:r>
              <a:rPr lang="en-US" altLang="zh-CHT" dirty="0" smtClean="0"/>
              <a:t>2 </a:t>
            </a:r>
            <a:r>
              <a:rPr lang="zh-CHT" altLang="en-US" dirty="0" smtClean="0"/>
              <a:t>我們又藉著他，因信得進入現在所站的這恩典中，並且歡歡喜喜盼望神的榮耀。</a:t>
            </a:r>
            <a:endParaRPr lang="zh-CN" altLang="en-US" dirty="0" smtClean="0"/>
          </a:p>
          <a:p>
            <a:pPr lvl="1" fontAlgn="base"/>
            <a:r>
              <a:rPr lang="zh-CN" altLang="en-US" dirty="0" smtClean="0"/>
              <a:t>彼得前书</a:t>
            </a:r>
            <a:r>
              <a:rPr lang="en-US" altLang="zh-CN" dirty="0" smtClean="0"/>
              <a:t>2:24</a:t>
            </a:r>
            <a:r>
              <a:rPr lang="zh-CN" altLang="en-US" dirty="0" smtClean="0"/>
              <a:t>他被挂在木头上，亲身担当了我们的罪，使我们既然在罪上死，就得以在义上活。因他受的鞭伤，你们便得了医治。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C19A8-478F-492E-B886-41ED4EA57883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78115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9600" dirty="0" smtClean="0">
                <a:latin typeface="黑体"/>
                <a:ea typeface="黑体"/>
                <a:cs typeface="黑体"/>
              </a:rPr>
              <a:t>義</a:t>
            </a:r>
            <a:r>
              <a:rPr lang="en-US" altLang="zh-CN" sz="9600" baseline="0" dirty="0" smtClean="0">
                <a:latin typeface="黑体"/>
                <a:ea typeface="黑体"/>
                <a:cs typeface="黑体"/>
              </a:rPr>
              <a:t> </a:t>
            </a:r>
            <a:r>
              <a:rPr lang="zh-CN" altLang="en-US" sz="9600" baseline="0" dirty="0" smtClean="0">
                <a:latin typeface="黑体"/>
                <a:ea typeface="黑体"/>
                <a:cs typeface="黑体"/>
              </a:rPr>
              <a:t>我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C19A8-478F-492E-B886-41ED4EA57883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6541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榮耀的成全</a:t>
            </a:r>
          </a:p>
          <a:p>
            <a:r>
              <a:rPr lang="en-US" sz="1200" dirty="0" smtClean="0"/>
              <a:t>救恩"三部曲"（羅馬書8:18-30）</a:t>
            </a:r>
          </a:p>
          <a:p>
            <a:r>
              <a:rPr lang="en-US" sz="1200" dirty="0" smtClean="0"/>
              <a:t>神拯救並施恩於我們，不僅讓我們從罪的懲罰Penalty中得救稱義，讓我們從罪的權勢Power中得勝成聖，更讓我們盼望進入那榮耀，徹底擺脫罪的存在Presence。神救恩的"三部曲"正在我們生命中上演，我們以敬畏的心來領受——</a:t>
            </a:r>
          </a:p>
          <a:p>
            <a:r>
              <a:rPr lang="en-US" sz="1200" dirty="0" err="1" smtClean="0"/>
              <a:t>稱義Justification</a:t>
            </a:r>
            <a:r>
              <a:rPr lang="en-US" sz="1200" dirty="0" smtClean="0"/>
              <a:t> </a:t>
            </a:r>
          </a:p>
          <a:p>
            <a:r>
              <a:rPr lang="en-US" sz="1200" dirty="0" err="1" smtClean="0"/>
              <a:t>成聖Sanctification</a:t>
            </a:r>
            <a:r>
              <a:rPr lang="en-US" sz="1200" dirty="0" smtClean="0"/>
              <a:t> </a:t>
            </a:r>
          </a:p>
          <a:p>
            <a:r>
              <a:rPr lang="en-US" sz="1200" dirty="0" err="1" smtClean="0"/>
              <a:t>榮耀Glorification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C19A8-478F-492E-B886-41ED4EA57883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673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诗篇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8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：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耶和华我们的主啊，你的名在全地何其美，你将你的荣耀彰显于天！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2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你因敌人的缘故，从婴孩和吃奶的口中建立了能力，使仇敌和报仇的闭口无言。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3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我观看你指头所造的天，并你所陈设的月亮星宿，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4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便说：“人算什么，你竟顾念他？世人算什么，你竟眷顾他？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5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你叫他比天使微小一点，并赐他荣耀尊贵为冠冕。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6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－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8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你派他管理你手所造的，使万物，就是一切的牛羊，田野的兽，空中的鸟，海里的鱼，凡经行海道的，都服在他的脚下。”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9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耶和华我们的主啊，你的名在全地何其美！ 荣耀是怎样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"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炼成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"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的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?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人们常常讲究贴金，赏脸，有面子等等，无非是要追求荣耀，但神所赐的真正的荣耀是什么？让我们从（罗马书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8:18-30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）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——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荣耀的来源 荣耀的铸造 荣耀的成全 来看荣耀是怎样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"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炼成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"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的，来照神的真理得享神儿女自由的荣耀！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AAB04A-B739-CC42-A68A-0FC61CA34A9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榮耀的成全</a:t>
            </a:r>
          </a:p>
          <a:p>
            <a:r>
              <a:rPr lang="en-US" sz="1200" dirty="0" smtClean="0"/>
              <a:t>救恩"三部曲"（羅馬書8:18-30）</a:t>
            </a:r>
          </a:p>
          <a:p>
            <a:r>
              <a:rPr lang="en-US" sz="1200" dirty="0" smtClean="0"/>
              <a:t>神拯救並施恩於我們，不僅讓我們從罪的懲罰Penalty中得救稱義，讓我們從罪的權勢Power中得勝成聖，更讓我們盼望進入那榮耀，徹底擺脫罪的存在Presence。神救恩的"三部曲"正在我們生命中上演，我們以敬畏的心來領受——</a:t>
            </a:r>
          </a:p>
          <a:p>
            <a:r>
              <a:rPr lang="en-US" sz="1200" dirty="0" err="1" smtClean="0"/>
              <a:t>稱義Justification</a:t>
            </a:r>
            <a:r>
              <a:rPr lang="en-US" sz="1200" dirty="0" smtClean="0"/>
              <a:t> </a:t>
            </a:r>
          </a:p>
          <a:p>
            <a:r>
              <a:rPr lang="en-US" sz="1200" dirty="0" err="1" smtClean="0"/>
              <a:t>成聖Sanctification</a:t>
            </a:r>
            <a:r>
              <a:rPr lang="en-US" sz="1200" dirty="0" smtClean="0"/>
              <a:t> </a:t>
            </a:r>
          </a:p>
          <a:p>
            <a:r>
              <a:rPr lang="en-US" sz="1200" dirty="0" err="1" smtClean="0"/>
              <a:t>榮耀Glorification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C19A8-478F-492E-B886-41ED4EA57883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6730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18 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我想，现在的苦楚若比起将来要显于我们的荣耀，就不足介意了。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 19 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受造之物切望等候神的众子显出来。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 20 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因为受造之物服在虚空之下，不是自己愿意，乃是因那叫他如此的；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 21 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但受造之物仍然指望脱离败坏的辖制，得享神儿女自由的荣耀。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 22 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我们知道，一切受造之物一同叹息、劳苦，直到如今。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 23 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不但如此，就是我们这有圣灵初结果子的，也是自己心里叹息，等候得着儿子的名分，乃是我们的身体得赎。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 24 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我们得救是在乎盼望。只是所见的盼望不是盼望。谁还盼望他所见的呢？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25 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但我们若盼望那所不见的，就必忍耐等候。 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创世记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3</a:t>
            </a:r>
          </a:p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出埃及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2:23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过了多年，埃及王死了。以色列人因做苦工，就叹息哀求，他们的哀声达于神。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A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：虚空／盼望：目的－将来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B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：辖制／自由：力量－现在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C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：得赎／得救：基础－过去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AAB04A-B739-CC42-A68A-0FC61CA34A9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 eaLnBrk="1">
              <a:buFont typeface="Arial"/>
              <a:buChar char="•"/>
              <a:defRPr/>
            </a:pPr>
            <a:r>
              <a:rPr lang="en-US" dirty="0" err="1" smtClean="0">
                <a:solidFill>
                  <a:schemeClr val="tx1"/>
                </a:solidFill>
                <a:effectLst/>
              </a:rPr>
              <a:t>荣耀是怎样"炼成"的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</a:p>
          <a:p>
            <a:pPr marL="514350" indent="-514350" eaLnBrk="1">
              <a:buFont typeface="Arial"/>
              <a:buChar char="•"/>
              <a:defRPr/>
            </a:pPr>
            <a:r>
              <a:rPr lang="en-US" dirty="0" smtClean="0">
                <a:effectLst/>
              </a:rPr>
              <a:t>荣耀的来源</a:t>
            </a:r>
          </a:p>
          <a:p>
            <a:pPr marL="514350" indent="-514350" eaLnBrk="1">
              <a:buFont typeface="Arial"/>
              <a:buChar char="•"/>
              <a:defRPr/>
            </a:pPr>
            <a:r>
              <a:rPr lang="en-US" dirty="0" smtClean="0">
                <a:effectLst/>
              </a:rPr>
              <a:t>荣耀的铸造</a:t>
            </a:r>
          </a:p>
          <a:p>
            <a:pPr eaLnBrk="1">
              <a:defRPr/>
            </a:pPr>
            <a:endParaRPr lang="en-US" altLang="zh-CN" dirty="0" smtClean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AAB04A-B739-CC42-A68A-0FC61CA34A9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榮耀的成全</a:t>
            </a:r>
          </a:p>
          <a:p>
            <a:r>
              <a:rPr lang="en-US" sz="1200" dirty="0" smtClean="0"/>
              <a:t>救恩"三部曲"（羅馬書8:18-30）</a:t>
            </a:r>
          </a:p>
          <a:p>
            <a:r>
              <a:rPr lang="en-US" sz="1200" dirty="0" smtClean="0"/>
              <a:t>神拯救並施恩於我們，不僅讓我們從罪的懲罰Penalty中得救稱義，讓我們從罪的權勢Power中得勝成聖，更讓我們盼望進入那榮耀，徹底擺脫罪的存在Presence。神救恩的"三部曲"正在我們生命中上演，我們以敬畏的心來領受——</a:t>
            </a:r>
          </a:p>
          <a:p>
            <a:r>
              <a:rPr lang="en-US" sz="1200" dirty="0" err="1" smtClean="0"/>
              <a:t>稱義Justification</a:t>
            </a:r>
            <a:r>
              <a:rPr lang="en-US" sz="1200" dirty="0" smtClean="0"/>
              <a:t> </a:t>
            </a:r>
          </a:p>
          <a:p>
            <a:r>
              <a:rPr lang="en-US" sz="1200" dirty="0" err="1" smtClean="0"/>
              <a:t>成聖Sanctification</a:t>
            </a:r>
            <a:r>
              <a:rPr lang="en-US" sz="1200" dirty="0" smtClean="0"/>
              <a:t> </a:t>
            </a:r>
          </a:p>
          <a:p>
            <a:r>
              <a:rPr lang="en-US" sz="1200" dirty="0" err="1" smtClean="0"/>
              <a:t>榮耀Glorification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C19A8-478F-492E-B886-41ED4EA57883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6730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榮耀的成全</a:t>
            </a:r>
          </a:p>
          <a:p>
            <a:r>
              <a:rPr lang="en-US" sz="1200" dirty="0" smtClean="0"/>
              <a:t>救恩"三部曲"（羅馬書8:18-30）</a:t>
            </a:r>
          </a:p>
          <a:p>
            <a:r>
              <a:rPr lang="en-US" sz="1200" dirty="0" smtClean="0"/>
              <a:t>神拯救並施恩於我們，不僅讓我們從罪的懲罰Penalty中得救稱義，讓我們從罪的權勢Power中得勝成聖，更讓我們盼望進入那榮耀，徹底擺脫罪的存在Presence。神救恩的"三部曲"正在我們生命中上演，我們以敬畏的心來領受——</a:t>
            </a:r>
          </a:p>
          <a:p>
            <a:r>
              <a:rPr lang="en-US" sz="1200" dirty="0" err="1" smtClean="0"/>
              <a:t>稱義Justification</a:t>
            </a:r>
            <a:r>
              <a:rPr lang="en-US" sz="1200" dirty="0" smtClean="0"/>
              <a:t> </a:t>
            </a:r>
          </a:p>
          <a:p>
            <a:r>
              <a:rPr lang="en-US" sz="1200" dirty="0" err="1" smtClean="0"/>
              <a:t>成聖Sanctification</a:t>
            </a:r>
            <a:r>
              <a:rPr lang="en-US" sz="1200" dirty="0" smtClean="0"/>
              <a:t> </a:t>
            </a:r>
          </a:p>
          <a:p>
            <a:r>
              <a:rPr lang="en-US" sz="1200" dirty="0" err="1" smtClean="0"/>
              <a:t>榮耀Glorification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C19A8-478F-492E-B886-41ED4EA57883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6730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1200" kern="1200" dirty="0" smtClean="0">
                <a:effectLst/>
                <a:latin typeface="Arial" charset="0"/>
                <a:ea typeface="宋体" pitchFamily="2" charset="-122"/>
              </a:rPr>
              <a:t>18 </a:t>
            </a:r>
            <a:r>
              <a:rPr lang="zh-CN" altLang="en-US" sz="1200" kern="1200" dirty="0" smtClean="0">
                <a:effectLst/>
                <a:latin typeface="Arial" charset="0"/>
                <a:ea typeface="宋体" pitchFamily="2" charset="-122"/>
              </a:rPr>
              <a:t>我想，现在的苦楚若比起将来要显于我们的</a:t>
            </a:r>
            <a:r>
              <a:rPr lang="zh-CN" altLang="en-US" sz="1200" kern="1200" dirty="0" smtClean="0">
                <a:solidFill>
                  <a:srgbClr val="FFFF00"/>
                </a:solidFill>
                <a:effectLst/>
                <a:latin typeface="Arial" charset="0"/>
                <a:ea typeface="宋体" pitchFamily="2" charset="-122"/>
              </a:rPr>
              <a:t>荣耀</a:t>
            </a:r>
            <a:r>
              <a:rPr lang="zh-CN" altLang="en-US" sz="1200" kern="1200" dirty="0" smtClean="0">
                <a:effectLst/>
                <a:latin typeface="Arial" charset="0"/>
                <a:ea typeface="宋体" pitchFamily="2" charset="-122"/>
              </a:rPr>
              <a:t>，就不足介意了。</a:t>
            </a:r>
            <a:r>
              <a:rPr lang="en-US" sz="1200" kern="1200" dirty="0" smtClean="0">
                <a:effectLst/>
                <a:latin typeface="Arial" charset="0"/>
                <a:ea typeface="宋体" pitchFamily="2" charset="-122"/>
              </a:rPr>
              <a:t> </a:t>
            </a:r>
          </a:p>
          <a:p>
            <a:pPr>
              <a:defRPr/>
            </a:pPr>
            <a:r>
              <a:rPr lang="zh-TW" altLang="en-US" dirty="0" smtClean="0"/>
              <a:t>哥林多后书 </a:t>
            </a:r>
            <a:r>
              <a:rPr lang="en-US" altLang="zh-TW" dirty="0" smtClean="0"/>
              <a:t>4:17</a:t>
            </a:r>
            <a:r>
              <a:rPr lang="zh-TW" altLang="en-US" dirty="0" smtClean="0"/>
              <a:t>我们这至暂至轻的苦楚，要为我们成就极重无比、永远的荣耀。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3FD4079-F770-FA49-956A-2DD9E9880770}" type="slidenum">
              <a:rPr lang="en-US" sz="1200">
                <a:ea typeface="新細明體" charset="0"/>
                <a:cs typeface="新細明體" charset="0"/>
              </a:rPr>
              <a:pPr/>
              <a:t>27</a:t>
            </a:fld>
            <a:endParaRPr lang="en-US" sz="1200">
              <a:ea typeface="新細明體" charset="0"/>
              <a:cs typeface="新細明體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>
              <a:defRPr/>
            </a:pPr>
            <a:r>
              <a:rPr lang="zh-CN" altLang="en-US" sz="3200" dirty="0" smtClean="0">
                <a:solidFill>
                  <a:srgbClr val="FFFFFF"/>
                </a:solidFill>
              </a:rPr>
              <a:t>（神的供应）</a:t>
            </a:r>
            <a:endParaRPr lang="en-US" altLang="zh-CN" sz="3200" dirty="0" smtClean="0">
              <a:solidFill>
                <a:srgbClr val="FFFFFF"/>
              </a:solidFill>
            </a:endParaRPr>
          </a:p>
          <a:p>
            <a:pPr marL="0" lvl="1">
              <a:defRPr/>
            </a:pPr>
            <a:r>
              <a:rPr lang="zh-CN" altLang="en-US" sz="3200" dirty="0" smtClean="0">
                <a:solidFill>
                  <a:srgbClr val="FFFFFF"/>
                </a:solidFill>
              </a:rPr>
              <a:t>约翰</a:t>
            </a:r>
            <a:r>
              <a:rPr lang="en-US" altLang="zh-CN" sz="3200" dirty="0" smtClean="0">
                <a:solidFill>
                  <a:srgbClr val="FFFFFF"/>
                </a:solidFill>
              </a:rPr>
              <a:t>6:</a:t>
            </a:r>
            <a:r>
              <a:rPr lang="en-US" altLang="zh-TW" sz="3200" dirty="0" smtClean="0">
                <a:solidFill>
                  <a:srgbClr val="FFFFFF"/>
                </a:solidFill>
              </a:rPr>
              <a:t>35 </a:t>
            </a:r>
            <a:r>
              <a:rPr lang="zh-TW" altLang="en-US" sz="3200" dirty="0" smtClean="0">
                <a:solidFill>
                  <a:srgbClr val="FFFFFF"/>
                </a:solidFill>
              </a:rPr>
              <a:t>耶稣说：“我就是生命的粮。到我这里来的，必定不饿；信我的，永远不渴。 </a:t>
            </a:r>
            <a:r>
              <a:rPr lang="en-US" altLang="zh-TW" sz="3200" dirty="0" smtClean="0">
                <a:solidFill>
                  <a:srgbClr val="FFFFFF"/>
                </a:solidFill>
              </a:rPr>
              <a:t>36 </a:t>
            </a:r>
            <a:r>
              <a:rPr lang="zh-TW" altLang="en-US" sz="3200" dirty="0" smtClean="0">
                <a:solidFill>
                  <a:srgbClr val="FFFFFF"/>
                </a:solidFill>
              </a:rPr>
              <a:t>只是我对你们说过，你们已经看见我，还是不信。 </a:t>
            </a:r>
            <a:r>
              <a:rPr lang="en-US" altLang="zh-TW" sz="3200" dirty="0" smtClean="0">
                <a:solidFill>
                  <a:srgbClr val="FFFFFF"/>
                </a:solidFill>
              </a:rPr>
              <a:t>37 </a:t>
            </a:r>
            <a:r>
              <a:rPr lang="zh-TW" altLang="en-US" sz="3200" dirty="0" smtClean="0">
                <a:solidFill>
                  <a:srgbClr val="FFFFFF"/>
                </a:solidFill>
              </a:rPr>
              <a:t>凡父所赐给我的人，必到我这里来；到我这里来的，我总不丢弃他。 </a:t>
            </a:r>
            <a:r>
              <a:rPr lang="en-US" altLang="zh-TW" sz="3200" dirty="0" smtClean="0">
                <a:solidFill>
                  <a:srgbClr val="FFFFFF"/>
                </a:solidFill>
              </a:rPr>
              <a:t>38 </a:t>
            </a:r>
            <a:r>
              <a:rPr lang="zh-TW" altLang="en-US" sz="3200" dirty="0" smtClean="0">
                <a:solidFill>
                  <a:srgbClr val="FFFFFF"/>
                </a:solidFill>
              </a:rPr>
              <a:t>因为我从天上降下来，不是要按自己的意思行，乃是要按那差我来者的意思行。 </a:t>
            </a:r>
            <a:r>
              <a:rPr lang="en-US" altLang="zh-TW" sz="3200" dirty="0" smtClean="0">
                <a:solidFill>
                  <a:srgbClr val="FFFFFF"/>
                </a:solidFill>
              </a:rPr>
              <a:t>39 </a:t>
            </a:r>
            <a:r>
              <a:rPr lang="zh-TW" altLang="en-US" sz="3200" dirty="0" smtClean="0">
                <a:solidFill>
                  <a:srgbClr val="FFFFFF"/>
                </a:solidFill>
              </a:rPr>
              <a:t>差我来者的意思就是：他所赐给我的，叫我一个也不失落，在末日却叫他复活。 </a:t>
            </a:r>
            <a:r>
              <a:rPr lang="en-US" altLang="zh-TW" sz="3200" dirty="0" smtClean="0">
                <a:solidFill>
                  <a:srgbClr val="FFFFFF"/>
                </a:solidFill>
              </a:rPr>
              <a:t>40 </a:t>
            </a:r>
            <a:r>
              <a:rPr lang="zh-TW" altLang="en-US" sz="3200" dirty="0" smtClean="0">
                <a:solidFill>
                  <a:srgbClr val="FFFFFF"/>
                </a:solidFill>
              </a:rPr>
              <a:t>因为我父的意思是叫一切见子而信的人得永生，并且在末日我要叫他复活。” 犹太人议论主 </a:t>
            </a:r>
            <a:r>
              <a:rPr lang="en-US" altLang="zh-TW" sz="3200" dirty="0" smtClean="0">
                <a:solidFill>
                  <a:srgbClr val="FFFFFF"/>
                </a:solidFill>
              </a:rPr>
              <a:t>41 </a:t>
            </a:r>
            <a:r>
              <a:rPr lang="zh-TW" altLang="en-US" sz="3200" dirty="0" smtClean="0">
                <a:solidFill>
                  <a:srgbClr val="FFFFFF"/>
                </a:solidFill>
              </a:rPr>
              <a:t>犹太人因为耶稣说“我是从天上降下来的粮”，就私下议论他， </a:t>
            </a:r>
            <a:r>
              <a:rPr lang="en-US" altLang="zh-TW" sz="3200" dirty="0" smtClean="0">
                <a:solidFill>
                  <a:srgbClr val="FFFFFF"/>
                </a:solidFill>
              </a:rPr>
              <a:t>42 </a:t>
            </a:r>
            <a:r>
              <a:rPr lang="zh-TW" altLang="en-US" sz="3200" dirty="0" smtClean="0">
                <a:solidFill>
                  <a:srgbClr val="FFFFFF"/>
                </a:solidFill>
              </a:rPr>
              <a:t>说：“这不是约瑟的儿子耶稣吗？他的父母我们岂不认得吗？他如今怎么说‘我是从天上降下来的’呢？” </a:t>
            </a:r>
            <a:r>
              <a:rPr lang="en-US" altLang="zh-TW" sz="3200" dirty="0" smtClean="0">
                <a:solidFill>
                  <a:srgbClr val="FFFFFF"/>
                </a:solidFill>
              </a:rPr>
              <a:t>43 </a:t>
            </a:r>
            <a:r>
              <a:rPr lang="zh-TW" altLang="en-US" sz="3200" dirty="0" smtClean="0">
                <a:solidFill>
                  <a:srgbClr val="FFFFFF"/>
                </a:solidFill>
              </a:rPr>
              <a:t>耶稣回答说：“你们不要大家议论。 </a:t>
            </a:r>
            <a:r>
              <a:rPr lang="en-US" altLang="zh-TW" sz="3200" dirty="0" smtClean="0">
                <a:solidFill>
                  <a:srgbClr val="FFFFFF"/>
                </a:solidFill>
              </a:rPr>
              <a:t>44 </a:t>
            </a:r>
            <a:r>
              <a:rPr lang="zh-TW" altLang="en-US" sz="3200" dirty="0" smtClean="0">
                <a:solidFill>
                  <a:srgbClr val="FFFFFF"/>
                </a:solidFill>
              </a:rPr>
              <a:t>若不是差我来的父吸引人，就没有能到我这里来的；到我这里来的，在末日我要叫他复活。 </a:t>
            </a:r>
            <a:r>
              <a:rPr lang="en-US" altLang="zh-TW" sz="3200" dirty="0" smtClean="0">
                <a:solidFill>
                  <a:srgbClr val="FFFFFF"/>
                </a:solidFill>
              </a:rPr>
              <a:t>45 </a:t>
            </a:r>
            <a:r>
              <a:rPr lang="zh-TW" altLang="en-US" sz="3200" dirty="0" smtClean="0">
                <a:solidFill>
                  <a:srgbClr val="FFFFFF"/>
                </a:solidFill>
              </a:rPr>
              <a:t>在先知书上写着说：‘他们都要蒙神的教训。’凡听见父之教训又学习的，就到我这里来。 </a:t>
            </a:r>
            <a:r>
              <a:rPr lang="en-US" altLang="zh-TW" sz="3200" dirty="0" smtClean="0">
                <a:solidFill>
                  <a:srgbClr val="FFFFFF"/>
                </a:solidFill>
              </a:rPr>
              <a:t>46 </a:t>
            </a:r>
            <a:r>
              <a:rPr lang="zh-TW" altLang="en-US" sz="3200" dirty="0" smtClean="0">
                <a:solidFill>
                  <a:srgbClr val="FFFFFF"/>
                </a:solidFill>
              </a:rPr>
              <a:t>这不是说有人看见过父，唯独从神来的，他看见过父。 </a:t>
            </a:r>
            <a:r>
              <a:rPr lang="en-US" altLang="zh-TW" sz="3200" dirty="0" smtClean="0">
                <a:solidFill>
                  <a:srgbClr val="FFFFFF"/>
                </a:solidFill>
              </a:rPr>
              <a:t>47 </a:t>
            </a:r>
            <a:r>
              <a:rPr lang="zh-TW" altLang="en-US" sz="3200" dirty="0" smtClean="0">
                <a:solidFill>
                  <a:srgbClr val="FFFFFF"/>
                </a:solidFill>
              </a:rPr>
              <a:t>我实实在在地告诉你们：信的人有永生。 </a:t>
            </a:r>
            <a:r>
              <a:rPr lang="en-US" altLang="zh-TW" sz="3200" dirty="0" smtClean="0">
                <a:solidFill>
                  <a:srgbClr val="FFFFFF"/>
                </a:solidFill>
              </a:rPr>
              <a:t>48 </a:t>
            </a:r>
            <a:r>
              <a:rPr lang="zh-TW" altLang="en-US" sz="3200" dirty="0" smtClean="0">
                <a:solidFill>
                  <a:srgbClr val="FFFFFF"/>
                </a:solidFill>
              </a:rPr>
              <a:t>我就是生命的粮。 </a:t>
            </a:r>
            <a:r>
              <a:rPr lang="en-US" altLang="zh-TW" sz="3200" dirty="0" smtClean="0">
                <a:solidFill>
                  <a:srgbClr val="FFFFFF"/>
                </a:solidFill>
              </a:rPr>
              <a:t>49 </a:t>
            </a:r>
            <a:r>
              <a:rPr lang="zh-TW" altLang="en-US" sz="3200" dirty="0" smtClean="0">
                <a:solidFill>
                  <a:srgbClr val="FFFFFF"/>
                </a:solidFill>
              </a:rPr>
              <a:t>你们的祖宗在旷野吃过吗哪，还是死了； </a:t>
            </a:r>
            <a:r>
              <a:rPr lang="en-US" altLang="zh-TW" sz="3200" dirty="0" smtClean="0">
                <a:solidFill>
                  <a:srgbClr val="FFFFFF"/>
                </a:solidFill>
              </a:rPr>
              <a:t>50 </a:t>
            </a:r>
            <a:r>
              <a:rPr lang="zh-TW" altLang="en-US" sz="3200" dirty="0" smtClean="0">
                <a:solidFill>
                  <a:srgbClr val="FFFFFF"/>
                </a:solidFill>
              </a:rPr>
              <a:t>这是从天上降下来的粮，叫人吃了就不死。 </a:t>
            </a:r>
            <a:r>
              <a:rPr lang="en-US" altLang="zh-TW" sz="3200" dirty="0" smtClean="0">
                <a:solidFill>
                  <a:srgbClr val="FFFFFF"/>
                </a:solidFill>
              </a:rPr>
              <a:t>51 </a:t>
            </a:r>
            <a:r>
              <a:rPr lang="zh-TW" altLang="en-US" sz="3200" dirty="0" smtClean="0">
                <a:solidFill>
                  <a:srgbClr val="FFFFFF"/>
                </a:solidFill>
              </a:rPr>
              <a:t>我是从天上降下来生命的粮，人若吃这粮，就必永远活着。我所要赐的粮就是我的肉，为世人之生命所赐的。” </a:t>
            </a:r>
            <a:r>
              <a:rPr lang="en-US" altLang="zh-TW" sz="3200" dirty="0" smtClean="0">
                <a:solidFill>
                  <a:srgbClr val="FFFFFF"/>
                </a:solidFill>
              </a:rPr>
              <a:t>52 </a:t>
            </a:r>
            <a:r>
              <a:rPr lang="zh-TW" altLang="en-US" sz="3200" dirty="0" smtClean="0">
                <a:solidFill>
                  <a:srgbClr val="FFFFFF"/>
                </a:solidFill>
              </a:rPr>
              <a:t>因此，犹太人彼此争论说：“这个人怎能把他的肉给我们吃呢？” </a:t>
            </a:r>
            <a:r>
              <a:rPr lang="en-US" altLang="zh-TW" sz="3200" dirty="0" smtClean="0">
                <a:solidFill>
                  <a:srgbClr val="FFFFFF"/>
                </a:solidFill>
              </a:rPr>
              <a:t>53 </a:t>
            </a:r>
            <a:r>
              <a:rPr lang="zh-TW" altLang="en-US" sz="3200" dirty="0" smtClean="0">
                <a:solidFill>
                  <a:srgbClr val="FFFFFF"/>
                </a:solidFill>
              </a:rPr>
              <a:t>耶稣说：“我实实在在地告诉你们：你们若不吃人子的肉，不喝人子的血，就没有生命在你们里面。 </a:t>
            </a:r>
            <a:r>
              <a:rPr lang="en-US" altLang="zh-TW" sz="3200" dirty="0" smtClean="0">
                <a:solidFill>
                  <a:srgbClr val="FFFFFF"/>
                </a:solidFill>
              </a:rPr>
              <a:t>54 </a:t>
            </a:r>
            <a:r>
              <a:rPr lang="zh-TW" altLang="en-US" sz="3200" dirty="0" smtClean="0">
                <a:solidFill>
                  <a:srgbClr val="FFFFFF"/>
                </a:solidFill>
              </a:rPr>
              <a:t>吃我肉、喝我血的人就有永生，在末日我要叫他复活。 </a:t>
            </a:r>
            <a:r>
              <a:rPr lang="en-US" altLang="zh-TW" sz="3200" dirty="0" smtClean="0">
                <a:solidFill>
                  <a:srgbClr val="FFFFFF"/>
                </a:solidFill>
              </a:rPr>
              <a:t>55 </a:t>
            </a:r>
            <a:r>
              <a:rPr lang="zh-TW" altLang="en-US" sz="3200" dirty="0" smtClean="0">
                <a:solidFill>
                  <a:srgbClr val="FFFFFF"/>
                </a:solidFill>
              </a:rPr>
              <a:t>我的肉真是可吃的，我的血真是可喝的。 </a:t>
            </a:r>
            <a:r>
              <a:rPr lang="en-US" altLang="zh-TW" sz="3200" dirty="0" smtClean="0">
                <a:solidFill>
                  <a:srgbClr val="FFFFFF"/>
                </a:solidFill>
              </a:rPr>
              <a:t>56 </a:t>
            </a:r>
            <a:r>
              <a:rPr lang="zh-TW" altLang="en-US" sz="3200" dirty="0" smtClean="0">
                <a:solidFill>
                  <a:srgbClr val="FFFFFF"/>
                </a:solidFill>
              </a:rPr>
              <a:t>吃我肉、喝我血的人常在我里面，我也常在他里面。 </a:t>
            </a:r>
            <a:r>
              <a:rPr lang="en-US" altLang="zh-TW" sz="3200" dirty="0" smtClean="0">
                <a:solidFill>
                  <a:srgbClr val="FFFFFF"/>
                </a:solidFill>
              </a:rPr>
              <a:t>57 </a:t>
            </a:r>
            <a:r>
              <a:rPr lang="zh-TW" altLang="en-US" sz="3200" dirty="0" smtClean="0">
                <a:solidFill>
                  <a:srgbClr val="FFFFFF"/>
                </a:solidFill>
              </a:rPr>
              <a:t>永活的父怎样差我来，我又因父活着，照样，吃我肉的人也要因我活着。 </a:t>
            </a:r>
            <a:r>
              <a:rPr lang="en-US" altLang="zh-TW" sz="3200" dirty="0" smtClean="0">
                <a:solidFill>
                  <a:srgbClr val="FFFFFF"/>
                </a:solidFill>
              </a:rPr>
              <a:t>58 </a:t>
            </a:r>
            <a:r>
              <a:rPr lang="zh-TW" altLang="en-US" sz="3200" dirty="0" smtClean="0">
                <a:solidFill>
                  <a:srgbClr val="FFFFFF"/>
                </a:solidFill>
              </a:rPr>
              <a:t>这就是从天上降下来的粮。吃这粮的人就永远活着，不像你们的祖宗吃过吗哪还是死了。” </a:t>
            </a:r>
            <a:r>
              <a:rPr lang="en-US" altLang="zh-TW" sz="3200" dirty="0" smtClean="0">
                <a:solidFill>
                  <a:srgbClr val="FFFFFF"/>
                </a:solidFill>
              </a:rPr>
              <a:t>59 </a:t>
            </a:r>
            <a:r>
              <a:rPr lang="zh-TW" altLang="en-US" sz="3200" dirty="0" smtClean="0">
                <a:solidFill>
                  <a:srgbClr val="FFFFFF"/>
                </a:solidFill>
              </a:rPr>
              <a:t>这些话是耶稣在迦百农会堂里教训人说的。 主的话是灵是生命 </a:t>
            </a:r>
            <a:r>
              <a:rPr lang="en-US" altLang="zh-TW" sz="3200" dirty="0" smtClean="0">
                <a:solidFill>
                  <a:srgbClr val="FFFFFF"/>
                </a:solidFill>
              </a:rPr>
              <a:t>60 </a:t>
            </a:r>
            <a:r>
              <a:rPr lang="zh-TW" altLang="en-US" sz="3200" dirty="0" smtClean="0">
                <a:solidFill>
                  <a:srgbClr val="FFFFFF"/>
                </a:solidFill>
              </a:rPr>
              <a:t>他的门徒中有好些人听见了，就说：“这话甚难，谁能听呢？” </a:t>
            </a:r>
            <a:r>
              <a:rPr lang="en-US" altLang="zh-TW" sz="3200" dirty="0" smtClean="0">
                <a:solidFill>
                  <a:srgbClr val="FFFFFF"/>
                </a:solidFill>
              </a:rPr>
              <a:t>61 </a:t>
            </a:r>
            <a:r>
              <a:rPr lang="zh-TW" altLang="en-US" sz="3200" dirty="0" smtClean="0">
                <a:solidFill>
                  <a:srgbClr val="FFFFFF"/>
                </a:solidFill>
              </a:rPr>
              <a:t>耶稣心里知道门徒为这话议论，就对他们说：“这话是叫你们厌弃</a:t>
            </a:r>
            <a:r>
              <a:rPr lang="en-US" altLang="zh-TW" sz="3200" dirty="0" smtClean="0">
                <a:solidFill>
                  <a:srgbClr val="FFFFFF"/>
                </a:solidFill>
              </a:rPr>
              <a:t>[a]</a:t>
            </a:r>
            <a:r>
              <a:rPr lang="zh-TW" altLang="en-US" sz="3200" dirty="0" smtClean="0">
                <a:solidFill>
                  <a:srgbClr val="FFFFFF"/>
                </a:solidFill>
              </a:rPr>
              <a:t>吗？ </a:t>
            </a:r>
            <a:r>
              <a:rPr lang="en-US" altLang="zh-TW" sz="3200" dirty="0" smtClean="0">
                <a:solidFill>
                  <a:srgbClr val="FFFFFF"/>
                </a:solidFill>
              </a:rPr>
              <a:t>62 </a:t>
            </a:r>
            <a:r>
              <a:rPr lang="zh-TW" altLang="en-US" sz="3200" dirty="0" smtClean="0">
                <a:solidFill>
                  <a:srgbClr val="FFFFFF"/>
                </a:solidFill>
              </a:rPr>
              <a:t>倘或你们看见人子升到他原来所在之处，怎么样呢？ </a:t>
            </a:r>
            <a:r>
              <a:rPr lang="en-US" altLang="zh-TW" sz="3200" dirty="0" smtClean="0">
                <a:solidFill>
                  <a:srgbClr val="FFFFFF"/>
                </a:solidFill>
              </a:rPr>
              <a:t>63 </a:t>
            </a:r>
            <a:r>
              <a:rPr lang="zh-TW" altLang="en-US" sz="3200" dirty="0" smtClean="0">
                <a:solidFill>
                  <a:srgbClr val="FFFFFF"/>
                </a:solidFill>
              </a:rPr>
              <a:t>叫人活着的乃是灵，肉体是无益的。我对你们所说的话就是灵，就是生命。</a:t>
            </a:r>
            <a:endParaRPr lang="en-US" altLang="zh-TW" sz="3200" dirty="0" smtClean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9C4F8F-F96D-0945-A899-05C7EF92A58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>
              <a:defRPr/>
            </a:pPr>
            <a:endParaRPr lang="en-US" altLang="zh-CN" dirty="0" smtClean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AAB04A-B739-CC42-A68A-0FC61CA34A9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ABD88D-4B87-EA45-83EF-1B7DBC47B41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1200" baseline="30000" dirty="0" smtClean="0">
                <a:solidFill>
                  <a:srgbClr val="FFFFFF"/>
                </a:solidFill>
              </a:rPr>
              <a:t>26 </a:t>
            </a:r>
            <a:r>
              <a:rPr lang="en-US" sz="1200" dirty="0" smtClean="0">
                <a:solidFill>
                  <a:srgbClr val="FFFFFF"/>
                </a:solidFill>
              </a:rPr>
              <a:t>况且，我们的软弱有圣灵帮助。我们本不晓得当怎样祷告，只是圣灵亲自用说不出来的</a:t>
            </a:r>
            <a:r>
              <a:rPr lang="en-US" sz="1200" dirty="0" smtClean="0">
                <a:solidFill>
                  <a:srgbClr val="FFFF00"/>
                </a:solidFill>
              </a:rPr>
              <a:t>叹息</a:t>
            </a:r>
            <a:r>
              <a:rPr lang="en-US" sz="1200" dirty="0" smtClean="0">
                <a:solidFill>
                  <a:srgbClr val="FFFFFF"/>
                </a:solidFill>
              </a:rPr>
              <a:t>替我们祷告。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3FD4079-F770-FA49-956A-2DD9E9880770}" type="slidenum">
              <a:rPr lang="en-US" sz="1200">
                <a:ea typeface="新細明體" charset="0"/>
                <a:cs typeface="新細明體" charset="0"/>
              </a:rPr>
              <a:pPr/>
              <a:t>5</a:t>
            </a:fld>
            <a:endParaRPr lang="en-US" sz="1200">
              <a:ea typeface="新細明體" charset="0"/>
              <a:cs typeface="新細明體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荣耀的铸造</a:t>
            </a:r>
          </a:p>
          <a:p>
            <a:pPr lvl="1"/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谦卑需要更大的勇气／和付出（）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荣耀的成全</a:t>
            </a:r>
          </a:p>
          <a:p>
            <a:pPr marL="0" indent="0" eaLnBrk="1">
              <a:defRPr/>
            </a:pPr>
            <a:r>
              <a:rPr lang="zh-CN" altLang="en-US" sz="1200" kern="1200" dirty="0" smtClean="0">
                <a:effectLst/>
                <a:latin typeface="Arial" charset="0"/>
                <a:ea typeface="宋体" pitchFamily="2" charset="-122"/>
              </a:rPr>
              <a:t>效法基督模样：呼召</a:t>
            </a:r>
            <a:r>
              <a:rPr lang="en-US" altLang="zh-CN" sz="1200" kern="1200" dirty="0" smtClean="0">
                <a:effectLst/>
                <a:latin typeface="Arial" charset="0"/>
                <a:ea typeface="宋体" pitchFamily="2" charset="-122"/>
              </a:rPr>
              <a:t>(</a:t>
            </a:r>
            <a:r>
              <a:rPr lang="zh-CN" altLang="en-US" sz="1200" kern="1200" dirty="0" smtClean="0">
                <a:effectLst/>
                <a:latin typeface="Arial" charset="0"/>
                <a:ea typeface="宋体" pitchFamily="2" charset="-122"/>
              </a:rPr>
              <a:t>预先认识／内住</a:t>
            </a:r>
            <a:r>
              <a:rPr lang="en-US" altLang="zh-CN" sz="1200" kern="1200" dirty="0" smtClean="0">
                <a:effectLst/>
                <a:latin typeface="Arial" charset="0"/>
                <a:ea typeface="宋体" pitchFamily="2" charset="-122"/>
              </a:rPr>
              <a:t>)</a:t>
            </a:r>
            <a:r>
              <a:rPr lang="zh-CN" altLang="en-US" sz="1200" kern="1200" dirty="0" smtClean="0">
                <a:effectLst/>
                <a:latin typeface="Arial" charset="0"/>
                <a:ea typeface="宋体" pitchFamily="2" charset="-122"/>
              </a:rPr>
              <a:t>，称义，荣耀</a:t>
            </a:r>
            <a:r>
              <a:rPr lang="zh-CN" altLang="en-US" sz="1200" dirty="0" smtClean="0">
                <a:effectLst/>
              </a:rPr>
              <a:t>（</a:t>
            </a:r>
            <a:r>
              <a:rPr lang="en-US" altLang="zh-CN" sz="1200" dirty="0" smtClean="0">
                <a:effectLst/>
              </a:rPr>
              <a:t>8:29-30</a:t>
            </a:r>
            <a:r>
              <a:rPr lang="zh-CN" altLang="en-US" sz="1200" dirty="0" smtClean="0">
                <a:effectLst/>
              </a:rPr>
              <a:t>）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AAB04A-B739-CC42-A68A-0FC61CA34A9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1200" kern="1200" dirty="0" smtClean="0">
                <a:effectLst/>
                <a:latin typeface="Arial" charset="0"/>
                <a:ea typeface="宋体" pitchFamily="2" charset="-122"/>
              </a:rPr>
              <a:t>18 </a:t>
            </a:r>
            <a:r>
              <a:rPr lang="zh-CN" altLang="en-US" sz="1200" kern="1200" dirty="0" smtClean="0">
                <a:effectLst/>
                <a:latin typeface="Arial" charset="0"/>
                <a:ea typeface="宋体" pitchFamily="2" charset="-122"/>
              </a:rPr>
              <a:t>我想，现在的苦楚若比起将来要显于我们的</a:t>
            </a:r>
            <a:r>
              <a:rPr lang="zh-CN" altLang="en-US" sz="1200" kern="1200" dirty="0" smtClean="0">
                <a:solidFill>
                  <a:srgbClr val="FFFF00"/>
                </a:solidFill>
                <a:effectLst/>
                <a:latin typeface="Arial" charset="0"/>
                <a:ea typeface="宋体" pitchFamily="2" charset="-122"/>
              </a:rPr>
              <a:t>荣耀</a:t>
            </a:r>
            <a:r>
              <a:rPr lang="zh-CN" altLang="en-US" sz="1200" kern="1200" dirty="0" smtClean="0">
                <a:effectLst/>
                <a:latin typeface="Arial" charset="0"/>
                <a:ea typeface="宋体" pitchFamily="2" charset="-122"/>
              </a:rPr>
              <a:t>，就不足介意了。</a:t>
            </a:r>
            <a:r>
              <a:rPr lang="en-US" sz="1200" kern="1200" dirty="0" smtClean="0">
                <a:effectLst/>
                <a:latin typeface="Arial" charset="0"/>
                <a:ea typeface="宋体" pitchFamily="2" charset="-122"/>
              </a:rPr>
              <a:t> </a:t>
            </a:r>
          </a:p>
          <a:p>
            <a:pPr>
              <a:defRPr/>
            </a:pPr>
            <a:r>
              <a:rPr lang="zh-TW" altLang="en-US" dirty="0" smtClean="0"/>
              <a:t>哥林多后书 </a:t>
            </a:r>
            <a:r>
              <a:rPr lang="en-US" altLang="zh-TW" dirty="0" smtClean="0"/>
              <a:t>4:17</a:t>
            </a:r>
            <a:r>
              <a:rPr lang="zh-TW" altLang="en-US" dirty="0" smtClean="0"/>
              <a:t>我们这至暂至轻的苦楚，要为我们成就极重无比、永远的荣耀。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3FD4079-F770-FA49-956A-2DD9E9880770}" type="slidenum">
              <a:rPr lang="en-US" sz="1200">
                <a:ea typeface="新細明體" charset="0"/>
                <a:cs typeface="新細明體" charset="0"/>
              </a:rPr>
              <a:pPr/>
              <a:t>7</a:t>
            </a:fld>
            <a:endParaRPr lang="en-US" sz="1200">
              <a:ea typeface="新細明體" charset="0"/>
              <a:cs typeface="新細明體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榮耀的成全</a:t>
            </a:r>
          </a:p>
          <a:p>
            <a:r>
              <a:rPr lang="en-US" sz="1200" dirty="0" smtClean="0"/>
              <a:t>救恩"三部曲"（羅馬書8:18-30）</a:t>
            </a:r>
          </a:p>
          <a:p>
            <a:r>
              <a:rPr lang="en-US" sz="1200" dirty="0" smtClean="0"/>
              <a:t>神拯救並施恩於我們，不僅讓我們從罪的懲罰Penalty中得救稱義，讓我們從罪的權勢Power中得勝成聖，更讓我們盼望進入那榮耀，徹底擺脫罪的存在Presence。神救恩的"三部曲"正在我們生命中上演，我們以敬畏的心來領受——</a:t>
            </a:r>
          </a:p>
          <a:p>
            <a:r>
              <a:rPr lang="en-US" sz="1200" dirty="0" err="1" smtClean="0"/>
              <a:t>稱義Justification</a:t>
            </a:r>
            <a:r>
              <a:rPr lang="en-US" sz="1200" dirty="0" smtClean="0"/>
              <a:t> </a:t>
            </a:r>
          </a:p>
          <a:p>
            <a:r>
              <a:rPr lang="en-US" sz="1200" dirty="0" err="1" smtClean="0"/>
              <a:t>成聖Sanctification</a:t>
            </a:r>
            <a:r>
              <a:rPr lang="en-US" sz="1200" dirty="0" smtClean="0"/>
              <a:t> </a:t>
            </a:r>
          </a:p>
          <a:p>
            <a:r>
              <a:rPr lang="en-US" sz="1200" dirty="0" err="1" smtClean="0"/>
              <a:t>榮耀Glorification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C19A8-478F-492E-B886-41ED4EA57883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673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>
              <a:defRPr/>
            </a:pPr>
            <a:endParaRPr lang="en-US" altLang="zh-CN" dirty="0" smtClean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AAB04A-B739-CC42-A68A-0FC61CA34A9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" y="2926557"/>
            <a:ext cx="3400425" cy="2212181"/>
            <a:chOff x="0" y="2458"/>
            <a:chExt cx="2142" cy="1858"/>
          </a:xfrm>
        </p:grpSpPr>
        <p:sp>
          <p:nvSpPr>
            <p:cNvPr id="4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SimSun" pitchFamily="2" charset="-122"/>
              </a:endParaRPr>
            </a:p>
          </p:txBody>
        </p:sp>
        <p:sp>
          <p:nvSpPr>
            <p:cNvPr id="5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SimSun" pitchFamily="2" charset="-122"/>
              </a:endParaRPr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SimSun" pitchFamily="2" charset="-122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SimSun" pitchFamily="2" charset="-122"/>
              </a:endParaRPr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338954" name="Rectangle 10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685800" y="1404937"/>
            <a:ext cx="7772400" cy="11668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>
              <a:defRPr sz="4000"/>
            </a:lvl1pPr>
          </a:lstStyle>
          <a:p>
            <a:r>
              <a:rPr lang="en-US" altLang="zh-CN" dirty="0"/>
              <a:t>Click to edit Master title style</a:t>
            </a:r>
          </a:p>
        </p:txBody>
      </p:sp>
      <p:sp>
        <p:nvSpPr>
          <p:cNvPr id="11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2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3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7D7833-7586-448D-8064-E60A5F479F8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46362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D3961F-4399-4872-B4BB-DD562B60974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55250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8"/>
            <a:ext cx="2057400" cy="482322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8"/>
            <a:ext cx="6019800" cy="482322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ED7ACD-A2E5-4DB9-A95B-A8073A2A2C2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04896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5F85DB-90A9-4169-B939-E9824ACFBB8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40806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7C839B-1F0B-428A-B972-AEA36BC574C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38100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85750"/>
            <a:ext cx="4038600" cy="474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85750"/>
            <a:ext cx="4038600" cy="474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0E59BC-6393-4CC6-B7AF-2D1075297FF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25145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42D033-61D9-4B30-85BA-7F19A36EB2E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78845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CAB078-5940-4DD8-BE68-21A6A89DF81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1257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FF734A-6BA0-4916-8163-515CD62BBBE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47299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B6909D-8A5B-48F5-AD15-DD20EA46849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935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9D6ED9-D68E-47A3-9701-DDA4ADAB39D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56452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" y="2926557"/>
            <a:ext cx="3400425" cy="2212181"/>
            <a:chOff x="0" y="2458"/>
            <a:chExt cx="2142" cy="1858"/>
          </a:xfrm>
        </p:grpSpPr>
        <p:sp>
          <p:nvSpPr>
            <p:cNvPr id="33792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SimSun" pitchFamily="2" charset="-122"/>
              </a:endParaRPr>
            </a:p>
          </p:txBody>
        </p:sp>
        <p:sp>
          <p:nvSpPr>
            <p:cNvPr id="33792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SimSun" pitchFamily="2" charset="-122"/>
              </a:endParaRPr>
            </a:p>
          </p:txBody>
        </p:sp>
        <p:sp>
          <p:nvSpPr>
            <p:cNvPr id="33792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SimSun" pitchFamily="2" charset="-122"/>
              </a:endParaRPr>
            </a:p>
          </p:txBody>
        </p:sp>
        <p:sp>
          <p:nvSpPr>
            <p:cNvPr id="33792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SimSun" pitchFamily="2" charset="-122"/>
              </a:endParaRPr>
            </a:p>
          </p:txBody>
        </p:sp>
        <p:sp>
          <p:nvSpPr>
            <p:cNvPr id="1035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6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7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33793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5750"/>
            <a:ext cx="82296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 smtClean="0"/>
          </a:p>
        </p:txBody>
      </p:sp>
      <p:sp>
        <p:nvSpPr>
          <p:cNvPr id="33793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6300"/>
            <a:ext cx="2133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en-US" altLang="zh-CN"/>
          </a:p>
        </p:txBody>
      </p:sp>
      <p:sp>
        <p:nvSpPr>
          <p:cNvPr id="33793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en-US" altLang="zh-CN"/>
          </a:p>
        </p:txBody>
      </p:sp>
      <p:sp>
        <p:nvSpPr>
          <p:cNvPr id="33793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2133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fld id="{938906FA-2995-4BCA-BA86-18D3B8A59A6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66" r:id="rId1"/>
    <p:sldLayoutId id="2147484156" r:id="rId2"/>
    <p:sldLayoutId id="2147484157" r:id="rId3"/>
    <p:sldLayoutId id="2147484158" r:id="rId4"/>
    <p:sldLayoutId id="2147484159" r:id="rId5"/>
    <p:sldLayoutId id="2147484160" r:id="rId6"/>
    <p:sldLayoutId id="2147484161" r:id="rId7"/>
    <p:sldLayoutId id="2147484162" r:id="rId8"/>
    <p:sldLayoutId id="2147484163" r:id="rId9"/>
    <p:sldLayoutId id="2147484164" r:id="rId10"/>
    <p:sldLayoutId id="2147484165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宋体" pitchFamily="2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SimSun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SimSun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SimSun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SimSun" pitchFamily="2" charset="-122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defRPr sz="3600" b="1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黑体" pitchFamily="49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宋体" pitchFamily="2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宋体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宋体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宋体" pitchFamily="2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j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j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j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j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2434" name="Rectangle 2"/>
          <p:cNvSpPr>
            <a:spLocks noChangeArrowheads="1"/>
          </p:cNvSpPr>
          <p:nvPr/>
        </p:nvSpPr>
        <p:spPr bwMode="auto">
          <a:xfrm>
            <a:off x="304800" y="1276350"/>
            <a:ext cx="9144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>
            <a:lvl1pPr algn="ctr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defRPr sz="4800" b="1"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3600" dirty="0" err="1">
                <a:ea typeface="宋体" pitchFamily="2" charset="-122"/>
              </a:rPr>
              <a:t>救</a:t>
            </a:r>
            <a:r>
              <a:rPr lang="en-US" sz="3600" dirty="0" err="1" smtClean="0">
                <a:ea typeface="宋体" pitchFamily="2" charset="-122"/>
              </a:rPr>
              <a:t>恩“三部曲</a:t>
            </a:r>
            <a:r>
              <a:rPr lang="en-US" sz="3600" dirty="0" smtClean="0">
                <a:ea typeface="宋体" pitchFamily="2" charset="-122"/>
              </a:rPr>
              <a:t>”</a:t>
            </a:r>
            <a:endParaRPr lang="en-US" altLang="zh-CN" sz="3600" dirty="0" smtClean="0">
              <a:ea typeface="宋体" pitchFamily="2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3600" dirty="0">
                <a:ea typeface="宋体" pitchFamily="2" charset="-122"/>
              </a:rPr>
              <a:t>（羅馬書</a:t>
            </a:r>
            <a:r>
              <a:rPr lang="en-US" altLang="zh-CN" sz="3600" dirty="0" smtClean="0">
                <a:ea typeface="宋体" pitchFamily="2" charset="-122"/>
              </a:rPr>
              <a:t>8</a:t>
            </a:r>
            <a:r>
              <a:rPr lang="en-US" sz="3600" dirty="0" smtClean="0">
                <a:ea typeface="宋体" pitchFamily="2" charset="-122"/>
              </a:rPr>
              <a:t>:</a:t>
            </a:r>
            <a:r>
              <a:rPr lang="en-US" altLang="zh-CN" sz="3600" dirty="0" smtClean="0">
                <a:ea typeface="宋体" pitchFamily="2" charset="-122"/>
              </a:rPr>
              <a:t>1</a:t>
            </a:r>
            <a:r>
              <a:rPr lang="en-US" altLang="zh-CN" sz="3600" dirty="0">
                <a:ea typeface="宋体" pitchFamily="2" charset="-122"/>
              </a:rPr>
              <a:t>8</a:t>
            </a:r>
            <a:r>
              <a:rPr lang="en-US" sz="3600" dirty="0" smtClean="0">
                <a:ea typeface="宋体" pitchFamily="2" charset="-122"/>
              </a:rPr>
              <a:t>-</a:t>
            </a:r>
            <a:r>
              <a:rPr lang="en-US" altLang="zh-CN" sz="3600" dirty="0" smtClean="0">
                <a:ea typeface="宋体" pitchFamily="2" charset="-122"/>
              </a:rPr>
              <a:t>30</a:t>
            </a:r>
            <a:r>
              <a:rPr lang="en-US" sz="3600" dirty="0" smtClean="0">
                <a:ea typeface="宋体" pitchFamily="2" charset="-122"/>
              </a:rPr>
              <a:t>）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3600" dirty="0">
              <a:ea typeface="宋体" pitchFamily="2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8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主</a:t>
            </a:r>
            <a:r>
              <a:rPr lang="zh-TW" altLang="en-US" sz="2800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後</a:t>
            </a:r>
            <a:r>
              <a:rPr lang="zh-TW" altLang="en-US" sz="28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二</a:t>
            </a:r>
            <a:r>
              <a:rPr lang="zh-CN" altLang="en-US" sz="28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〇一五</a:t>
            </a:r>
            <a:r>
              <a:rPr lang="zh-TW" altLang="en-US" sz="28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年</a:t>
            </a:r>
            <a:r>
              <a:rPr lang="zh-CN" altLang="en-US" sz="28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八</a:t>
            </a:r>
            <a:r>
              <a:rPr lang="zh-TW" altLang="en-US" sz="28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月二日</a:t>
            </a:r>
            <a:r>
              <a:rPr lang="zh-TW" altLang="en-US" sz="2800" b="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宋体" pitchFamily="2" charset="-122"/>
              </a:rPr>
              <a:t> </a:t>
            </a:r>
            <a:endParaRPr lang="zh-TW" altLang="en-US" sz="2800" b="0" dirty="0">
              <a:solidFill>
                <a:srgbClr val="FF0066"/>
              </a:solidFill>
              <a:effectLst>
                <a:outerShdw blurRad="38100" dist="38100" dir="2700000" algn="tl">
                  <a:srgbClr val="FFFFFF"/>
                </a:outerShdw>
              </a:effectLst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1219200" y="1276350"/>
            <a:ext cx="91440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3200" dirty="0" smtClean="0"/>
              <a:t>Know</a:t>
            </a:r>
            <a:r>
              <a:rPr lang="zh-CN" altLang="en-US" sz="3200" dirty="0" smtClean="0"/>
              <a:t>知道</a:t>
            </a:r>
            <a:r>
              <a:rPr lang="zh-CN" altLang="en-US" sz="3200" dirty="0" smtClean="0"/>
              <a:t>／</a:t>
            </a:r>
            <a:r>
              <a:rPr lang="zh-CN" altLang="en-US" sz="3200" dirty="0" smtClean="0"/>
              <a:t>认识</a:t>
            </a:r>
            <a:endParaRPr lang="en-US" altLang="zh-CN" sz="3200" dirty="0"/>
          </a:p>
          <a:p>
            <a:pPr marL="1028700" lvl="1" indent="-571500">
              <a:buFont typeface="Wingdings" charset="2"/>
              <a:buChar char="ü"/>
              <a:defRPr/>
            </a:pPr>
            <a:r>
              <a:rPr lang="zh-CN" altLang="en-US" sz="3200" dirty="0"/>
              <a:t>听说</a:t>
            </a:r>
            <a:r>
              <a:rPr lang="en-US" altLang="zh-CN" sz="3200" dirty="0"/>
              <a:t> know about</a:t>
            </a:r>
            <a:r>
              <a:rPr lang="zh-CN" altLang="en-US" sz="3200" dirty="0"/>
              <a:t>，</a:t>
            </a:r>
            <a:r>
              <a:rPr lang="en-US" altLang="zh-CN" sz="3200" dirty="0"/>
              <a:t>hear of</a:t>
            </a:r>
          </a:p>
          <a:p>
            <a:pPr marL="1028700" lvl="1" indent="-571500">
              <a:buFont typeface="Wingdings" charset="2"/>
              <a:buChar char="ü"/>
              <a:defRPr/>
            </a:pPr>
            <a:r>
              <a:rPr lang="zh-CN" altLang="en-US" sz="3200" dirty="0"/>
              <a:t>知道</a:t>
            </a:r>
            <a:r>
              <a:rPr lang="en-US" altLang="zh-CN" sz="3200" dirty="0"/>
              <a:t> know as knowledge</a:t>
            </a:r>
          </a:p>
          <a:p>
            <a:pPr marL="1028700" lvl="1" indent="-571500">
              <a:buFont typeface="Wingdings" charset="2"/>
              <a:buChar char="ü"/>
              <a:defRPr/>
            </a:pPr>
            <a:r>
              <a:rPr lang="zh-CN" altLang="en-US" sz="3200" dirty="0"/>
              <a:t>承认</a:t>
            </a:r>
            <a:r>
              <a:rPr lang="en-US" altLang="zh-CN" sz="3200" dirty="0"/>
              <a:t> acknowledge</a:t>
            </a:r>
          </a:p>
          <a:p>
            <a:pPr marL="1028700" lvl="1" indent="-571500">
              <a:buFont typeface="Wingdings" charset="2"/>
              <a:buChar char="ü"/>
              <a:defRPr/>
            </a:pPr>
            <a:r>
              <a:rPr lang="zh-CN" altLang="en-US" sz="3200" dirty="0"/>
              <a:t>相识相交</a:t>
            </a:r>
            <a:r>
              <a:rPr lang="en-US" altLang="zh-CN" sz="3200" dirty="0"/>
              <a:t> know in person</a:t>
            </a:r>
            <a:r>
              <a:rPr lang="zh-CN" altLang="en-US" sz="3200" dirty="0"/>
              <a:t>，</a:t>
            </a:r>
            <a:r>
              <a:rPr lang="en-US" altLang="zh-CN" sz="3200" dirty="0"/>
              <a:t>have relationship</a:t>
            </a:r>
          </a:p>
          <a:p>
            <a:pPr marL="1028700" lvl="1" indent="-571500">
              <a:buFont typeface="Wingdings" charset="2"/>
              <a:buChar char="ü"/>
              <a:defRPr/>
            </a:pPr>
            <a:r>
              <a:rPr lang="zh-CN" altLang="en-US" sz="3200" dirty="0"/>
              <a:t>合一相爱</a:t>
            </a:r>
            <a:r>
              <a:rPr lang="en-US" altLang="zh-CN" sz="3200" dirty="0"/>
              <a:t> know in unity</a:t>
            </a:r>
            <a:r>
              <a:rPr lang="zh-CN" altLang="en-US" sz="3200" dirty="0"/>
              <a:t>，</a:t>
            </a:r>
            <a:r>
              <a:rPr lang="en-US" altLang="zh-CN" sz="3200" dirty="0"/>
              <a:t>love</a:t>
            </a:r>
          </a:p>
        </p:txBody>
      </p:sp>
    </p:spTree>
    <p:extLst>
      <p:ext uri="{BB962C8B-B14F-4D97-AF65-F5344CB8AC3E}">
        <p14:creationId xmlns:p14="http://schemas.microsoft.com/office/powerpoint/2010/main" val="29252225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89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89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89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9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1600200" y="133350"/>
            <a:ext cx="7358062" cy="1285875"/>
          </a:xfrm>
        </p:spPr>
        <p:txBody>
          <a:bodyPr/>
          <a:lstStyle/>
          <a:p>
            <a:pPr eaLnBrk="1">
              <a:defRPr/>
            </a:pPr>
            <a:r>
              <a:rPr lang="zh-CN" altLang="en-US" sz="51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罗马书八：</a:t>
            </a:r>
            <a:r>
              <a:rPr lang="en-US" altLang="zh-CN" sz="51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2</a:t>
            </a:r>
            <a:r>
              <a:rPr lang="en-US" altLang="zh-CN" sz="51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9</a:t>
            </a:r>
            <a:r>
              <a:rPr lang="en-US" altLang="zh-CN" sz="51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-</a:t>
            </a:r>
            <a:r>
              <a:rPr lang="en-US" altLang="zh-CN" sz="51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30</a:t>
            </a:r>
            <a:endParaRPr lang="en-US" altLang="zh-CN" sz="5100" dirty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76600" y="1343469"/>
            <a:ext cx="8685212" cy="3818334"/>
          </a:xfrm>
        </p:spPr>
        <p:txBody>
          <a:bodyPr/>
          <a:lstStyle/>
          <a:p>
            <a:pPr marL="457200" indent="-457200" algn="l" eaLnBrk="1">
              <a:buFont typeface="Arial"/>
              <a:buChar char="•"/>
              <a:defRPr/>
            </a:pPr>
            <a:r>
              <a:rPr lang="en-US" sz="4000" dirty="0" smtClean="0">
                <a:solidFill>
                  <a:srgbClr val="FFFFFF"/>
                </a:solidFill>
              </a:rPr>
              <a:t>预先</a:t>
            </a:r>
            <a:r>
              <a:rPr lang="en-US" sz="4000" dirty="0">
                <a:solidFill>
                  <a:srgbClr val="FFFFFF"/>
                </a:solidFill>
              </a:rPr>
              <a:t>所</a:t>
            </a:r>
            <a:r>
              <a:rPr lang="en-US" sz="4000" dirty="0" smtClean="0">
                <a:solidFill>
                  <a:srgbClr val="FFFFFF"/>
                </a:solidFill>
              </a:rPr>
              <a:t>知道</a:t>
            </a:r>
            <a:r>
              <a:rPr lang="zh-CN" altLang="en-US" sz="4000" dirty="0" smtClean="0">
                <a:solidFill>
                  <a:srgbClr val="FFFFFF"/>
                </a:solidFill>
              </a:rPr>
              <a:t>／认识</a:t>
            </a:r>
            <a:endParaRPr lang="en-US" sz="4000" dirty="0" smtClean="0">
              <a:solidFill>
                <a:srgbClr val="FFFFFF"/>
              </a:solidFill>
            </a:endParaRPr>
          </a:p>
          <a:p>
            <a:pPr marL="457200" indent="-457200" algn="l" eaLnBrk="1">
              <a:buFont typeface="Arial"/>
              <a:buChar char="•"/>
              <a:defRPr/>
            </a:pPr>
            <a:r>
              <a:rPr lang="en-US" sz="4000" dirty="0" smtClean="0">
                <a:solidFill>
                  <a:srgbClr val="FFFFFF"/>
                </a:solidFill>
              </a:rPr>
              <a:t>预先</a:t>
            </a:r>
            <a:r>
              <a:rPr lang="en-US" sz="4000" dirty="0">
                <a:solidFill>
                  <a:srgbClr val="FFFFFF"/>
                </a:solidFill>
              </a:rPr>
              <a:t>定</a:t>
            </a:r>
            <a:r>
              <a:rPr lang="en-US" sz="4000" dirty="0" smtClean="0">
                <a:solidFill>
                  <a:srgbClr val="FFFFFF"/>
                </a:solidFill>
              </a:rPr>
              <a:t>下</a:t>
            </a:r>
          </a:p>
          <a:p>
            <a:pPr marL="457200" indent="-457200" algn="l" eaLnBrk="1">
              <a:buFont typeface="Arial"/>
              <a:buChar char="•"/>
              <a:defRPr/>
            </a:pPr>
            <a:r>
              <a:rPr lang="en-US" sz="4000" dirty="0" smtClean="0">
                <a:solidFill>
                  <a:srgbClr val="FFFFFF"/>
                </a:solidFill>
              </a:rPr>
              <a:t>又召</a:t>
            </a:r>
          </a:p>
          <a:p>
            <a:pPr marL="457200" indent="-457200" algn="l" eaLnBrk="1">
              <a:buFont typeface="Arial"/>
              <a:buChar char="•"/>
              <a:defRPr/>
            </a:pPr>
            <a:r>
              <a:rPr lang="en-US" sz="4000" dirty="0" smtClean="0">
                <a:solidFill>
                  <a:srgbClr val="FFFFFF"/>
                </a:solidFill>
              </a:rPr>
              <a:t>又</a:t>
            </a:r>
            <a:r>
              <a:rPr lang="en-US" sz="4000" dirty="0">
                <a:solidFill>
                  <a:srgbClr val="FFFFFF"/>
                </a:solidFill>
              </a:rPr>
              <a:t>称他们</a:t>
            </a:r>
            <a:r>
              <a:rPr lang="en-US" sz="4000" dirty="0" smtClean="0">
                <a:solidFill>
                  <a:srgbClr val="FFFFFF"/>
                </a:solidFill>
              </a:rPr>
              <a:t>为</a:t>
            </a:r>
            <a:r>
              <a:rPr lang="en-US" sz="4000" kern="1200" dirty="0" smtClean="0">
                <a:solidFill>
                  <a:srgbClr val="FFFFFF"/>
                </a:solidFill>
                <a:effectLst/>
                <a:latin typeface="Arial" charset="0"/>
                <a:ea typeface="宋体" pitchFamily="2" charset="-122"/>
              </a:rPr>
              <a:t>義</a:t>
            </a:r>
            <a:endParaRPr lang="en-US" sz="4000" dirty="0" smtClean="0">
              <a:solidFill>
                <a:srgbClr val="FFFFFF"/>
              </a:solidFill>
            </a:endParaRPr>
          </a:p>
          <a:p>
            <a:pPr marL="457200" indent="-457200" algn="l" eaLnBrk="1">
              <a:buFont typeface="Arial"/>
              <a:buChar char="•"/>
              <a:defRPr/>
            </a:pPr>
            <a:r>
              <a:rPr lang="en-US" sz="4000" dirty="0" smtClean="0">
                <a:solidFill>
                  <a:srgbClr val="FFFFFF"/>
                </a:solidFill>
              </a:rPr>
              <a:t>又</a:t>
            </a:r>
            <a:r>
              <a:rPr lang="en-US" sz="4000" dirty="0">
                <a:solidFill>
                  <a:srgbClr val="FFFFFF"/>
                </a:solidFill>
              </a:rPr>
              <a:t>叫他们得</a:t>
            </a:r>
            <a:r>
              <a:rPr lang="en-US" sz="4000" dirty="0" smtClean="0">
                <a:solidFill>
                  <a:srgbClr val="FFFFFF"/>
                </a:solidFill>
              </a:rPr>
              <a:t>荣耀</a:t>
            </a:r>
            <a:endParaRPr lang="en-US" sz="4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14068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1428750"/>
            <a:ext cx="6629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榮耀的成全——</a:t>
            </a:r>
          </a:p>
          <a:p>
            <a:r>
              <a:rPr lang="en-US" sz="4000" dirty="0" smtClean="0"/>
              <a:t>救恩的</a:t>
            </a:r>
            <a:r>
              <a:rPr lang="zh-CN" altLang="en-US" sz="4000" dirty="0" smtClean="0"/>
              <a:t>“</a:t>
            </a:r>
            <a:r>
              <a:rPr lang="en-US" sz="4000" dirty="0"/>
              <a:t>三部曲</a:t>
            </a:r>
            <a:r>
              <a:rPr lang="zh-CN" altLang="en-US" sz="4000" dirty="0" smtClean="0"/>
              <a:t>”</a:t>
            </a:r>
            <a:endParaRPr lang="en-US" sz="4000" dirty="0" smtClean="0"/>
          </a:p>
          <a:p>
            <a:pPr marL="571500" indent="-571500">
              <a:buFont typeface="Arial"/>
              <a:buChar char="•"/>
            </a:pPr>
            <a:r>
              <a:rPr lang="en-US" sz="4000" dirty="0" err="1" smtClean="0">
                <a:solidFill>
                  <a:srgbClr val="FFFF00"/>
                </a:solidFill>
              </a:rPr>
              <a:t>稱</a:t>
            </a:r>
            <a:r>
              <a:rPr lang="en-US" sz="4000" dirty="0" err="1">
                <a:solidFill>
                  <a:srgbClr val="FFFF00"/>
                </a:solidFill>
              </a:rPr>
              <a:t>義Justification</a:t>
            </a:r>
            <a:r>
              <a:rPr lang="en-US" sz="4000" dirty="0">
                <a:solidFill>
                  <a:srgbClr val="FFFF00"/>
                </a:solidFill>
              </a:rPr>
              <a:t> </a:t>
            </a:r>
          </a:p>
          <a:p>
            <a:pPr marL="571500" indent="-571500">
              <a:buFont typeface="Arial"/>
              <a:buChar char="•"/>
            </a:pPr>
            <a:r>
              <a:rPr lang="en-US" sz="4000" dirty="0" err="1"/>
              <a:t>成聖Sanctification</a:t>
            </a:r>
            <a:r>
              <a:rPr lang="en-US" sz="4000" dirty="0"/>
              <a:t> </a:t>
            </a:r>
          </a:p>
          <a:p>
            <a:pPr marL="571500" indent="-571500">
              <a:buFont typeface="Arial"/>
              <a:buChar char="•"/>
            </a:pPr>
            <a:r>
              <a:rPr lang="en-US" sz="4000" dirty="0" err="1"/>
              <a:t>榮耀Glorification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51130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20918" y="2495550"/>
            <a:ext cx="913553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HT" altLang="en-US" sz="3200" dirty="0">
                <a:solidFill>
                  <a:srgbClr val="FFFF00"/>
                </a:solidFill>
              </a:rPr>
              <a:t>因信稱義</a:t>
            </a:r>
            <a:r>
              <a:rPr lang="zh-CN" altLang="en-US" sz="3200" dirty="0" smtClean="0"/>
              <a:t>（</a:t>
            </a:r>
            <a:r>
              <a:rPr lang="zh-CN" altLang="en-US" sz="3200" dirty="0"/>
              <a:t>第一到</a:t>
            </a:r>
            <a:r>
              <a:rPr lang="zh-CN" altLang="en-US" sz="3200" dirty="0" smtClean="0"/>
              <a:t>四章；基础／原因）</a:t>
            </a:r>
            <a:r>
              <a:rPr lang="en-US" altLang="zh-CN" sz="3200" dirty="0"/>
              <a:t/>
            </a:r>
            <a:br>
              <a:rPr lang="en-US" altLang="zh-CN" sz="3200" dirty="0"/>
            </a:br>
            <a:r>
              <a:rPr lang="zh-CHT" altLang="en-US" sz="3200" dirty="0"/>
              <a:t>義人得生</a:t>
            </a:r>
            <a:r>
              <a:rPr lang="zh-CN" altLang="en-US" sz="3200" dirty="0" smtClean="0"/>
              <a:t>（</a:t>
            </a:r>
            <a:r>
              <a:rPr lang="zh-CN" altLang="en-US" sz="3200" dirty="0"/>
              <a:t>第五到</a:t>
            </a:r>
            <a:r>
              <a:rPr lang="zh-CN" altLang="en-US" sz="3200" dirty="0" smtClean="0"/>
              <a:t>八章；愿景／意象／目的／蓝图）</a:t>
            </a:r>
            <a:r>
              <a:rPr lang="en-US" altLang="zh-CN" sz="3200" dirty="0"/>
              <a:t/>
            </a:r>
            <a:br>
              <a:rPr lang="en-US" altLang="zh-CN" sz="3200" dirty="0"/>
            </a:br>
            <a:r>
              <a:rPr lang="zh-CHT" altLang="en-US" sz="3200" dirty="0"/>
              <a:t>以色列在神稱義的計劃中</a:t>
            </a:r>
            <a:r>
              <a:rPr lang="zh-CN" altLang="en-US" sz="3200" dirty="0" smtClean="0"/>
              <a:t>（</a:t>
            </a:r>
            <a:r>
              <a:rPr lang="en-US" sz="3200" dirty="0"/>
              <a:t>9</a:t>
            </a:r>
            <a:r>
              <a:rPr lang="zh-CN" altLang="en-US" sz="3200" dirty="0"/>
              <a:t>－</a:t>
            </a:r>
            <a:r>
              <a:rPr lang="en-US" sz="3200" dirty="0"/>
              <a:t>11</a:t>
            </a:r>
            <a:r>
              <a:rPr lang="zh-CN" altLang="en-US" sz="3200" dirty="0" smtClean="0"/>
              <a:t>）</a:t>
            </a:r>
            <a:endParaRPr lang="en-US" altLang="zh-CN" sz="3200" dirty="0" smtClean="0"/>
          </a:p>
          <a:p>
            <a:r>
              <a:rPr lang="zh-CHT" altLang="en-US" sz="3200" dirty="0"/>
              <a:t>義人生活指南</a:t>
            </a:r>
            <a:r>
              <a:rPr lang="zh-CN" altLang="en-US" sz="3200" dirty="0" smtClean="0"/>
              <a:t>（</a:t>
            </a:r>
            <a:r>
              <a:rPr lang="zh-CN" altLang="en-US" sz="3200" dirty="0"/>
              <a:t>第</a:t>
            </a:r>
            <a:r>
              <a:rPr lang="en-US" sz="3200" dirty="0"/>
              <a:t>12</a:t>
            </a:r>
            <a:r>
              <a:rPr lang="zh-CN" altLang="en-US" sz="3200" dirty="0"/>
              <a:t>到</a:t>
            </a:r>
            <a:r>
              <a:rPr lang="en-US" sz="3200" dirty="0" smtClean="0"/>
              <a:t>16</a:t>
            </a:r>
            <a:r>
              <a:rPr lang="zh-CN" altLang="en-US" sz="3200" dirty="0" smtClean="0"/>
              <a:t>章；策略／步骤） 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114800" y="285751"/>
            <a:ext cx="533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/>
              <a:t>罗马书匙节</a:t>
            </a:r>
            <a:r>
              <a:rPr lang="en-US" altLang="zh-CN" sz="4000" dirty="0" smtClean="0"/>
              <a:t>1:16-17</a:t>
            </a:r>
          </a:p>
          <a:p>
            <a:pPr marL="685800" indent="-685800">
              <a:buFont typeface="Arial"/>
              <a:buChar char="•"/>
            </a:pPr>
            <a:r>
              <a:rPr lang="zh-CN" altLang="en-US" sz="4000" dirty="0" smtClean="0"/>
              <a:t>福音救</a:t>
            </a:r>
            <a:r>
              <a:rPr lang="zh-CN" altLang="en-US" sz="4000" dirty="0"/>
              <a:t>一切相信的</a:t>
            </a:r>
            <a:endParaRPr lang="en-US" altLang="zh-CN" sz="4000" dirty="0" smtClean="0"/>
          </a:p>
          <a:p>
            <a:pPr marL="685800" indent="-685800">
              <a:buFont typeface="Arial"/>
              <a:buChar char="•"/>
            </a:pPr>
            <a:r>
              <a:rPr lang="zh-CHT" altLang="en-US" sz="4000" dirty="0" smtClean="0"/>
              <a:t>“</a:t>
            </a:r>
            <a:r>
              <a:rPr lang="zh-CHT" altLang="en-US" sz="4000" dirty="0" smtClean="0"/>
              <a:t>義人</a:t>
            </a:r>
            <a:r>
              <a:rPr lang="zh-CHT" altLang="en-US" sz="4000" dirty="0" smtClean="0"/>
              <a:t>”</a:t>
            </a:r>
            <a:r>
              <a:rPr lang="zh-CN" altLang="en-US" sz="4000" dirty="0" smtClean="0"/>
              <a:t>因</a:t>
            </a:r>
            <a:r>
              <a:rPr lang="zh-CN" altLang="en-US" sz="4000" dirty="0" smtClean="0"/>
              <a:t>信得生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60330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400" y="717269"/>
            <a:ext cx="6629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榮耀</a:t>
            </a:r>
            <a:r>
              <a:rPr lang="en-US" sz="4000" dirty="0" smtClean="0"/>
              <a:t>的成全</a:t>
            </a:r>
            <a:r>
              <a:rPr lang="en-US" sz="4000" dirty="0"/>
              <a:t>—</a:t>
            </a:r>
            <a:r>
              <a:rPr lang="en-US" sz="4000" dirty="0" smtClean="0"/>
              <a:t>—</a:t>
            </a:r>
          </a:p>
          <a:p>
            <a:r>
              <a:rPr lang="en-US" sz="4000" dirty="0" smtClean="0"/>
              <a:t>救恩的</a:t>
            </a:r>
            <a:r>
              <a:rPr lang="zh-CN" altLang="en-US" sz="4000" dirty="0" smtClean="0"/>
              <a:t>“</a:t>
            </a:r>
            <a:r>
              <a:rPr lang="en-US" sz="4000" dirty="0"/>
              <a:t>三部曲</a:t>
            </a:r>
            <a:r>
              <a:rPr lang="zh-CN" altLang="en-US" sz="4000" dirty="0" smtClean="0"/>
              <a:t>”</a:t>
            </a:r>
            <a:endParaRPr lang="en-US" sz="4000" dirty="0" smtClean="0"/>
          </a:p>
          <a:p>
            <a:pPr marL="571500" indent="-571500">
              <a:buFont typeface="Arial"/>
              <a:buChar char="•"/>
            </a:pPr>
            <a:r>
              <a:rPr lang="en-US" sz="4000" dirty="0" err="1" smtClean="0"/>
              <a:t>稱</a:t>
            </a:r>
            <a:r>
              <a:rPr lang="en-US" sz="4000" dirty="0" err="1"/>
              <a:t>義</a:t>
            </a:r>
            <a:r>
              <a:rPr lang="en-US" sz="4000" dirty="0" err="1" smtClean="0"/>
              <a:t>Justification</a:t>
            </a:r>
            <a:endParaRPr lang="en-US" sz="4000" dirty="0" smtClean="0"/>
          </a:p>
          <a:p>
            <a:pPr marL="1028700" lvl="1" indent="-571500">
              <a:buFont typeface="Wingdings" charset="2"/>
              <a:buChar char="ü"/>
            </a:pPr>
            <a:r>
              <a:rPr lang="zh-CN" altLang="en-US" sz="4000" dirty="0" smtClean="0"/>
              <a:t>何因</a:t>
            </a:r>
            <a:r>
              <a:rPr lang="en-US" altLang="zh-CN" sz="4000" dirty="0" smtClean="0"/>
              <a:t>Why</a:t>
            </a:r>
            <a:r>
              <a:rPr lang="zh-CN" altLang="en-US" sz="4000" dirty="0" smtClean="0"/>
              <a:t>：世人不</a:t>
            </a:r>
            <a:r>
              <a:rPr lang="en-US" sz="4000" dirty="0" smtClean="0"/>
              <a:t>義</a:t>
            </a:r>
          </a:p>
          <a:p>
            <a:pPr marL="1028700" lvl="1" indent="-571500">
              <a:buFont typeface="Wingdings" charset="2"/>
              <a:buChar char="ü"/>
            </a:pPr>
            <a:r>
              <a:rPr lang="zh-CN" altLang="en-US" sz="4000" dirty="0" smtClean="0"/>
              <a:t>何事</a:t>
            </a:r>
            <a:r>
              <a:rPr lang="en-US" altLang="zh-CN" sz="4000" dirty="0" smtClean="0"/>
              <a:t>What</a:t>
            </a:r>
            <a:r>
              <a:rPr lang="zh-CN" altLang="en-US" sz="4000" dirty="0" smtClean="0"/>
              <a:t>：</a:t>
            </a:r>
            <a:r>
              <a:rPr lang="en-US" sz="4000" dirty="0" smtClean="0"/>
              <a:t>稱</a:t>
            </a:r>
            <a:r>
              <a:rPr lang="zh-CN" altLang="en-US" sz="4000" dirty="0" smtClean="0"/>
              <a:t>／算</a:t>
            </a:r>
            <a:r>
              <a:rPr lang="en-US" sz="4000" dirty="0" smtClean="0"/>
              <a:t>義</a:t>
            </a:r>
          </a:p>
          <a:p>
            <a:pPr marL="1028700" lvl="1" indent="-571500">
              <a:buFont typeface="Wingdings" charset="2"/>
              <a:buChar char="ü"/>
            </a:pPr>
            <a:r>
              <a:rPr lang="zh-CN" altLang="en-US" sz="4000" dirty="0" smtClean="0"/>
              <a:t>何法</a:t>
            </a:r>
            <a:r>
              <a:rPr lang="en-US" altLang="zh-CN" sz="4000" dirty="0" smtClean="0"/>
              <a:t>How</a:t>
            </a:r>
            <a:r>
              <a:rPr lang="zh-CN" altLang="en-US" sz="4000" dirty="0" smtClean="0"/>
              <a:t>：藉着信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80566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81800" y="1742569"/>
            <a:ext cx="1569660" cy="68018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latin typeface="黑体"/>
                <a:ea typeface="黑体"/>
                <a:cs typeface="黑体"/>
              </a:rPr>
              <a:t> </a:t>
            </a:r>
          </a:p>
          <a:p>
            <a:r>
              <a:rPr lang="zh-CN" altLang="en-US" dirty="0" smtClean="0">
                <a:latin typeface="黑体"/>
                <a:ea typeface="黑体"/>
                <a:cs typeface="黑体"/>
              </a:rPr>
              <a:t>不義</a:t>
            </a:r>
            <a:endParaRPr lang="en-US" dirty="0" smtClean="0"/>
          </a:p>
          <a:p>
            <a:endParaRPr lang="en-US" sz="35400" dirty="0"/>
          </a:p>
        </p:txBody>
      </p:sp>
      <p:sp>
        <p:nvSpPr>
          <p:cNvPr id="3" name="Rectangle 2"/>
          <p:cNvSpPr/>
          <p:nvPr/>
        </p:nvSpPr>
        <p:spPr>
          <a:xfrm>
            <a:off x="2667000" y="-19050"/>
            <a:ext cx="3877985" cy="99719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800" dirty="0" smtClean="0">
                <a:latin typeface="黑体"/>
                <a:ea typeface="黑体"/>
                <a:cs typeface="黑体"/>
              </a:rPr>
              <a:t>我</a:t>
            </a:r>
            <a:r>
              <a:rPr lang="en-US" altLang="zh-CN" sz="2800" dirty="0" smtClean="0">
                <a:latin typeface="黑体"/>
                <a:ea typeface="黑体"/>
                <a:cs typeface="黑体"/>
              </a:rPr>
              <a:t> </a:t>
            </a:r>
            <a:endParaRPr lang="en-US" dirty="0" smtClean="0"/>
          </a:p>
          <a:p>
            <a:endParaRPr lang="en-US" sz="35400" dirty="0"/>
          </a:p>
        </p:txBody>
      </p:sp>
    </p:spTree>
    <p:extLst>
      <p:ext uri="{BB962C8B-B14F-4D97-AF65-F5344CB8AC3E}">
        <p14:creationId xmlns:p14="http://schemas.microsoft.com/office/powerpoint/2010/main" val="57414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36812" y="2114550"/>
            <a:ext cx="8207188" cy="2819400"/>
          </a:xfrm>
        </p:spPr>
        <p:txBody>
          <a:bodyPr/>
          <a:lstStyle/>
          <a:p>
            <a:pPr lvl="1"/>
            <a:r>
              <a:rPr lang="zh-CN" altLang="en-US" dirty="0" smtClean="0"/>
              <a:t>创世记</a:t>
            </a:r>
            <a:r>
              <a:rPr lang="en-US" altLang="zh-CN" dirty="0" smtClean="0"/>
              <a:t>3</a:t>
            </a:r>
            <a:r>
              <a:rPr lang="en-US" altLang="zh-CN" dirty="0" smtClean="0"/>
              <a:t>:21</a:t>
            </a:r>
            <a:r>
              <a:rPr lang="zh-CN" altLang="en-US" dirty="0"/>
              <a:t>耶和华上帝为亚当和他妻子用皮子做衣服给他们穿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1"/>
            <a:r>
              <a:rPr lang="zh-CN" altLang="en-US" dirty="0"/>
              <a:t>罗马书</a:t>
            </a:r>
            <a:r>
              <a:rPr lang="en-US" altLang="zh-CHT" dirty="0"/>
              <a:t>3:23 </a:t>
            </a:r>
            <a:r>
              <a:rPr lang="zh-CHT" altLang="en-US" dirty="0"/>
              <a:t>因為世人都犯了罪，虧缺了神的榮耀， </a:t>
            </a:r>
            <a:r>
              <a:rPr lang="en-US" altLang="zh-CHT" dirty="0"/>
              <a:t>24 </a:t>
            </a:r>
            <a:r>
              <a:rPr lang="zh-CHT" altLang="en-US" dirty="0"/>
              <a:t>如今卻蒙神的恩典，因基督耶穌的救贖，就白白地稱</a:t>
            </a:r>
            <a:r>
              <a:rPr lang="zh-CHT" altLang="en-US" dirty="0" smtClean="0"/>
              <a:t>義</a:t>
            </a:r>
            <a:r>
              <a:rPr lang="zh-CHT" altLang="en-US" dirty="0" smtClean="0"/>
              <a:t>。</a:t>
            </a:r>
            <a:endParaRPr lang="en-US" altLang="zh-CN" dirty="0"/>
          </a:p>
        </p:txBody>
      </p:sp>
      <p:pic>
        <p:nvPicPr>
          <p:cNvPr id="18436" name="Picture 4" descr="https://encrypted-tbn1.gstatic.com/images?q=tbn:ANd9GcT2PsMGK_yEFU4UqkRFnc1-YN32gmQ9zWRmYM2KeP_zr6rvPwC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09550"/>
            <a:ext cx="3698611" cy="184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encrypted-tbn1.gstatic.com/images?q=tbn:ANd9GcSAgfA-puE3-lkZ4_XSAE1T9iB6DJSGSjEtm8PKJusAbuLdC89sS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09550"/>
            <a:ext cx="3857786" cy="180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17878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33800" y="2114550"/>
            <a:ext cx="5410200" cy="3028950"/>
          </a:xfrm>
        </p:spPr>
        <p:txBody>
          <a:bodyPr>
            <a:noAutofit/>
          </a:bodyPr>
          <a:lstStyle/>
          <a:p>
            <a:pPr marL="457200" lvl="1" indent="0">
              <a:buFontTx/>
              <a:buNone/>
              <a:defRPr/>
            </a:pPr>
            <a:r>
              <a:rPr lang="zh-CN" altLang="en-US" sz="3200" dirty="0" smtClean="0"/>
              <a:t>（</a:t>
            </a:r>
            <a:r>
              <a:rPr lang="zh-CN" altLang="en-US" sz="3200" dirty="0" smtClean="0"/>
              <a:t>彼</a:t>
            </a:r>
            <a:r>
              <a:rPr lang="zh-CN" altLang="en-US" sz="3200" dirty="0"/>
              <a:t>得前书</a:t>
            </a:r>
            <a:r>
              <a:rPr lang="en-US" altLang="zh-CN" sz="3200" dirty="0"/>
              <a:t>2:</a:t>
            </a:r>
            <a:r>
              <a:rPr lang="en-US" altLang="zh-CN" sz="3200" dirty="0" smtClean="0"/>
              <a:t>24</a:t>
            </a:r>
            <a:r>
              <a:rPr lang="zh-CN" altLang="en-US" sz="3200" dirty="0" smtClean="0"/>
              <a:t>）他被挂在木头上</a:t>
            </a:r>
            <a:r>
              <a:rPr lang="zh-CN" altLang="en-US" sz="3200" dirty="0"/>
              <a:t>，亲身担当了我们的罪，使我们既然在罪上死，就得以在义上活。因他受的鞭伤，你们便得了医治</a:t>
            </a:r>
            <a:r>
              <a:rPr lang="zh-CN" altLang="en-US" sz="3200" dirty="0" smtClean="0"/>
              <a:t>。</a:t>
            </a:r>
            <a:endParaRPr lang="zh-CN" altLang="en-US" sz="3200" dirty="0"/>
          </a:p>
        </p:txBody>
      </p:sp>
      <p:pic>
        <p:nvPicPr>
          <p:cNvPr id="18436" name="Picture 4" descr="https://encrypted-tbn1.gstatic.com/images?q=tbn:ANd9GcT2PsMGK_yEFU4UqkRFnc1-YN32gmQ9zWRmYM2KeP_zr6rvPwC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228600"/>
            <a:ext cx="3698875" cy="184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33400" y="2343150"/>
            <a:ext cx="3352800" cy="2057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zh-CN" altLang="en-US" sz="16000" dirty="0" smtClean="0"/>
              <a:t>義</a:t>
            </a:r>
            <a:endParaRPr lang="zh-CN" altLang="en-US" sz="16000" dirty="0"/>
          </a:p>
        </p:txBody>
      </p:sp>
      <p:pic>
        <p:nvPicPr>
          <p:cNvPr id="5" name="Picture 2" descr="https://encrypted-tbn1.gstatic.com/images?q=tbn:ANd9GcSAgfA-puE3-lkZ4_XSAE1T9iB6DJSGSjEtm8PKJusAbuLdC89sS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1" y="252413"/>
            <a:ext cx="3857625" cy="1802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1453457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365" y="126743"/>
            <a:ext cx="9109635" cy="5016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zh-CN" altLang="en-US" sz="3200" dirty="0"/>
              <a:t>罗马书</a:t>
            </a:r>
            <a:r>
              <a:rPr lang="en-US" altLang="zh-CHT" sz="3200" dirty="0"/>
              <a:t>3:23 </a:t>
            </a:r>
            <a:r>
              <a:rPr lang="zh-CHT" altLang="en-US" sz="3200" dirty="0"/>
              <a:t>因為世人都犯了罪，虧缺了神的榮耀， </a:t>
            </a:r>
            <a:r>
              <a:rPr lang="en-US" altLang="zh-CHT" sz="3200" dirty="0"/>
              <a:t>24 </a:t>
            </a:r>
            <a:r>
              <a:rPr lang="zh-CHT" altLang="en-US" sz="3200" dirty="0"/>
              <a:t>如今卻蒙神的恩典，因基督耶穌的救贖，就白白地稱義。</a:t>
            </a:r>
            <a:r>
              <a:rPr lang="en-US" altLang="zh-CHT" sz="3200" dirty="0"/>
              <a:t>4:23 </a:t>
            </a:r>
            <a:r>
              <a:rPr lang="zh-CHT" altLang="en-US" sz="3200" dirty="0"/>
              <a:t>「</a:t>
            </a:r>
            <a:r>
              <a:rPr lang="zh-CHT" altLang="en-US" sz="3200" dirty="0">
                <a:solidFill>
                  <a:srgbClr val="FFFF00"/>
                </a:solidFill>
              </a:rPr>
              <a:t>算為他義</a:t>
            </a:r>
            <a:r>
              <a:rPr lang="zh-CHT" altLang="en-US" sz="3200" dirty="0"/>
              <a:t>」的這句話不是單為他寫的， </a:t>
            </a:r>
            <a:r>
              <a:rPr lang="en-US" altLang="zh-CHT" sz="3200" dirty="0"/>
              <a:t>24 </a:t>
            </a:r>
            <a:r>
              <a:rPr lang="zh-CHT" altLang="en-US" sz="3200" dirty="0"/>
              <a:t>也是為我們將來得算為義之人寫的，就是我們這信神使我們的主耶穌從死裡復活的人。 </a:t>
            </a:r>
            <a:r>
              <a:rPr lang="en-US" altLang="zh-CHT" sz="3200" dirty="0"/>
              <a:t>25 </a:t>
            </a:r>
            <a:r>
              <a:rPr lang="zh-CHT" altLang="en-US" sz="3200" dirty="0"/>
              <a:t>耶穌被交給人，是為我們的過犯；復活，是為叫我們稱義。</a:t>
            </a:r>
            <a:r>
              <a:rPr lang="en-US" altLang="zh-CHT" sz="3200" dirty="0"/>
              <a:t>5:1</a:t>
            </a:r>
            <a:r>
              <a:rPr lang="zh-CHT" altLang="en-US" sz="3200" dirty="0"/>
              <a:t>我們既</a:t>
            </a:r>
            <a:r>
              <a:rPr lang="zh-CHT" altLang="en-US" sz="3200" dirty="0">
                <a:solidFill>
                  <a:srgbClr val="FFFF00"/>
                </a:solidFill>
              </a:rPr>
              <a:t>因信稱義</a:t>
            </a:r>
            <a:r>
              <a:rPr lang="zh-CHT" altLang="en-US" sz="3200" dirty="0"/>
              <a:t>，就藉著我們的主耶穌基督得與神相和。 </a:t>
            </a:r>
            <a:r>
              <a:rPr lang="en-US" altLang="zh-CHT" sz="3200" dirty="0"/>
              <a:t>2 </a:t>
            </a:r>
            <a:r>
              <a:rPr lang="zh-CHT" altLang="en-US" sz="3200" dirty="0"/>
              <a:t>我們又藉著他，因信得進入現在所站的這恩典中，並且歡歡喜喜盼望神的榮</a:t>
            </a:r>
            <a:r>
              <a:rPr lang="zh-CHT" altLang="en-US" sz="3200" dirty="0" smtClean="0"/>
              <a:t>耀</a:t>
            </a:r>
            <a:r>
              <a:rPr lang="zh-CHT" altLang="en-US" sz="3200" dirty="0" smtClean="0"/>
              <a:t>。</a:t>
            </a:r>
            <a:endParaRPr lang="en-US" altLang="zh-CN" sz="3200" dirty="0"/>
          </a:p>
        </p:txBody>
      </p:sp>
    </p:spTree>
    <p:extLst>
      <p:ext uri="{BB962C8B-B14F-4D97-AF65-F5344CB8AC3E}">
        <p14:creationId xmlns:p14="http://schemas.microsoft.com/office/powerpoint/2010/main" val="1376352503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4200" y="-44824"/>
            <a:ext cx="4724370" cy="55399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5400" dirty="0" smtClean="0">
                <a:latin typeface="黑体"/>
                <a:ea typeface="黑体"/>
                <a:cs typeface="黑体"/>
              </a:rPr>
              <a:t>義</a:t>
            </a:r>
            <a:endParaRPr lang="en-US" sz="35400" dirty="0"/>
          </a:p>
        </p:txBody>
      </p:sp>
    </p:spTree>
    <p:extLst>
      <p:ext uri="{BB962C8B-B14F-4D97-AF65-F5344CB8AC3E}">
        <p14:creationId xmlns:p14="http://schemas.microsoft.com/office/powerpoint/2010/main" val="297020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1785938" y="-95250"/>
            <a:ext cx="7358062" cy="1285875"/>
          </a:xfrm>
        </p:spPr>
        <p:txBody>
          <a:bodyPr/>
          <a:lstStyle/>
          <a:p>
            <a:pPr eaLnBrk="1">
              <a:defRPr/>
            </a:pPr>
            <a:r>
              <a:rPr lang="zh-CN" altLang="en-US" sz="51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罗马书</a:t>
            </a:r>
            <a:r>
              <a:rPr lang="en-US" altLang="zh-CN" sz="51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8</a:t>
            </a:r>
            <a:r>
              <a:rPr lang="zh-CN" altLang="en-US" sz="51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：</a:t>
            </a:r>
            <a:r>
              <a:rPr lang="zh-CN" altLang="zh-CN" sz="51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</a:t>
            </a:r>
            <a:r>
              <a:rPr lang="en-US" altLang="zh-CN" sz="51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8-25</a:t>
            </a:r>
            <a:endParaRPr lang="en-US" altLang="zh-CN" sz="5100" dirty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304800" y="819150"/>
            <a:ext cx="9448800" cy="4495800"/>
          </a:xfrm>
        </p:spPr>
        <p:txBody>
          <a:bodyPr/>
          <a:lstStyle/>
          <a:p>
            <a:r>
              <a:rPr lang="en-US" sz="2800" kern="1200" dirty="0">
                <a:effectLst/>
                <a:latin typeface="Arial" charset="0"/>
                <a:ea typeface="宋体" pitchFamily="2" charset="-122"/>
              </a:rPr>
              <a:t>18 </a:t>
            </a:r>
            <a:r>
              <a:rPr lang="zh-CN" altLang="en-US" sz="2800" kern="1200" dirty="0">
                <a:effectLst/>
                <a:latin typeface="Arial" charset="0"/>
                <a:ea typeface="宋体" pitchFamily="2" charset="-122"/>
              </a:rPr>
              <a:t>我想，现在的苦楚若比起将来要显于我们的</a:t>
            </a:r>
            <a:r>
              <a:rPr lang="zh-CN" altLang="en-US" sz="2800" kern="1200" dirty="0">
                <a:solidFill>
                  <a:srgbClr val="FFFF00"/>
                </a:solidFill>
                <a:effectLst/>
                <a:latin typeface="Arial" charset="0"/>
                <a:ea typeface="宋体" pitchFamily="2" charset="-122"/>
              </a:rPr>
              <a:t>荣耀</a:t>
            </a:r>
            <a:r>
              <a:rPr lang="zh-CN" altLang="en-US" sz="2800" kern="1200" dirty="0">
                <a:effectLst/>
                <a:latin typeface="Arial" charset="0"/>
                <a:ea typeface="宋体" pitchFamily="2" charset="-122"/>
              </a:rPr>
              <a:t>，就不足介意了。</a:t>
            </a:r>
            <a:r>
              <a:rPr lang="en-US" sz="2800" kern="1200" dirty="0">
                <a:effectLst/>
                <a:latin typeface="Arial" charset="0"/>
                <a:ea typeface="宋体" pitchFamily="2" charset="-122"/>
              </a:rPr>
              <a:t> 19 </a:t>
            </a:r>
            <a:r>
              <a:rPr lang="zh-CN" altLang="en-US" sz="2800" kern="1200" dirty="0">
                <a:effectLst/>
                <a:latin typeface="Arial" charset="0"/>
                <a:ea typeface="宋体" pitchFamily="2" charset="-122"/>
              </a:rPr>
              <a:t>受造之物切望等候神的众子显出来。</a:t>
            </a:r>
            <a:r>
              <a:rPr lang="en-US" sz="2800" kern="1200" dirty="0">
                <a:effectLst/>
                <a:latin typeface="Arial" charset="0"/>
                <a:ea typeface="宋体" pitchFamily="2" charset="-122"/>
              </a:rPr>
              <a:t> 20 </a:t>
            </a:r>
            <a:r>
              <a:rPr lang="zh-CN" altLang="en-US" sz="2800" kern="1200" dirty="0">
                <a:effectLst/>
                <a:latin typeface="Arial" charset="0"/>
                <a:ea typeface="宋体" pitchFamily="2" charset="-122"/>
              </a:rPr>
              <a:t>因为受造之物服在虚空之下，不是自己愿意，乃是因那叫他如此的；</a:t>
            </a:r>
            <a:r>
              <a:rPr lang="en-US" sz="2800" kern="1200" dirty="0">
                <a:effectLst/>
                <a:latin typeface="Arial" charset="0"/>
                <a:ea typeface="宋体" pitchFamily="2" charset="-122"/>
              </a:rPr>
              <a:t> 21 </a:t>
            </a:r>
            <a:r>
              <a:rPr lang="zh-CN" altLang="en-US" sz="2800" kern="1200" dirty="0">
                <a:effectLst/>
                <a:latin typeface="Arial" charset="0"/>
                <a:ea typeface="宋体" pitchFamily="2" charset="-122"/>
              </a:rPr>
              <a:t>但受造之物仍然指望脱离败坏的辖制，得享神儿女自由的</a:t>
            </a:r>
            <a:r>
              <a:rPr lang="zh-CN" altLang="en-US" sz="2800" kern="1200" dirty="0">
                <a:solidFill>
                  <a:srgbClr val="FFFF00"/>
                </a:solidFill>
                <a:effectLst/>
                <a:latin typeface="Arial" charset="0"/>
                <a:ea typeface="宋体" pitchFamily="2" charset="-122"/>
              </a:rPr>
              <a:t>荣耀</a:t>
            </a:r>
            <a:r>
              <a:rPr lang="zh-CN" altLang="en-US" sz="2800" kern="1200" dirty="0">
                <a:effectLst/>
                <a:latin typeface="Arial" charset="0"/>
                <a:ea typeface="宋体" pitchFamily="2" charset="-122"/>
              </a:rPr>
              <a:t>。</a:t>
            </a:r>
            <a:r>
              <a:rPr lang="en-US" sz="2800" kern="1200" dirty="0">
                <a:effectLst/>
                <a:latin typeface="Arial" charset="0"/>
                <a:ea typeface="宋体" pitchFamily="2" charset="-122"/>
              </a:rPr>
              <a:t> 22 </a:t>
            </a:r>
            <a:r>
              <a:rPr lang="zh-CN" altLang="en-US" sz="2800" kern="1200" dirty="0">
                <a:effectLst/>
                <a:latin typeface="Arial" charset="0"/>
                <a:ea typeface="宋体" pitchFamily="2" charset="-122"/>
              </a:rPr>
              <a:t>我们知道，一切受造之物一同</a:t>
            </a:r>
            <a:r>
              <a:rPr lang="zh-CN" altLang="en-US" sz="2800" kern="1200" dirty="0">
                <a:solidFill>
                  <a:srgbClr val="CCFFCC"/>
                </a:solidFill>
                <a:effectLst/>
                <a:latin typeface="Arial" charset="0"/>
                <a:ea typeface="宋体" pitchFamily="2" charset="-122"/>
              </a:rPr>
              <a:t>叹息</a:t>
            </a:r>
            <a:r>
              <a:rPr lang="zh-CN" altLang="en-US" sz="2800" kern="1200" dirty="0">
                <a:effectLst/>
                <a:latin typeface="Arial" charset="0"/>
                <a:ea typeface="宋体" pitchFamily="2" charset="-122"/>
              </a:rPr>
              <a:t>、劳苦，直到如今。</a:t>
            </a:r>
            <a:r>
              <a:rPr lang="en-US" sz="2800" kern="1200" dirty="0">
                <a:effectLst/>
                <a:latin typeface="Arial" charset="0"/>
                <a:ea typeface="宋体" pitchFamily="2" charset="-122"/>
              </a:rPr>
              <a:t> 23 </a:t>
            </a:r>
            <a:r>
              <a:rPr lang="zh-CN" altLang="en-US" sz="2800" kern="1200" dirty="0">
                <a:effectLst/>
                <a:latin typeface="Arial" charset="0"/>
                <a:ea typeface="宋体" pitchFamily="2" charset="-122"/>
              </a:rPr>
              <a:t>不但如此，就是我们这有圣灵初结果子的，也是自己心里</a:t>
            </a:r>
            <a:r>
              <a:rPr lang="zh-CN" altLang="en-US" sz="2800" kern="1200" dirty="0">
                <a:solidFill>
                  <a:srgbClr val="CCFFCC"/>
                </a:solidFill>
                <a:effectLst/>
                <a:latin typeface="Arial" charset="0"/>
                <a:ea typeface="宋体" pitchFamily="2" charset="-122"/>
              </a:rPr>
              <a:t>叹息</a:t>
            </a:r>
            <a:r>
              <a:rPr lang="zh-CN" altLang="en-US" sz="2800" kern="1200" dirty="0">
                <a:effectLst/>
                <a:latin typeface="Arial" charset="0"/>
                <a:ea typeface="宋体" pitchFamily="2" charset="-122"/>
              </a:rPr>
              <a:t>，等候得着儿子的名分，乃是我们的身体得赎。</a:t>
            </a:r>
            <a:r>
              <a:rPr lang="en-US" sz="2800" kern="1200" dirty="0">
                <a:effectLst/>
                <a:latin typeface="Arial" charset="0"/>
                <a:ea typeface="宋体" pitchFamily="2" charset="-122"/>
              </a:rPr>
              <a:t> 24 </a:t>
            </a:r>
            <a:r>
              <a:rPr lang="zh-CN" altLang="en-US" sz="2800" kern="1200" dirty="0">
                <a:effectLst/>
                <a:latin typeface="Arial" charset="0"/>
                <a:ea typeface="宋体" pitchFamily="2" charset="-122"/>
              </a:rPr>
              <a:t>我们得救是在乎盼望。只是所见的盼望不是盼望。谁还盼望他所见的呢？</a:t>
            </a:r>
            <a:r>
              <a:rPr lang="en-US" sz="2800" kern="1200" dirty="0">
                <a:effectLst/>
                <a:latin typeface="Arial" charset="0"/>
                <a:ea typeface="宋体" pitchFamily="2" charset="-122"/>
              </a:rPr>
              <a:t>25 </a:t>
            </a:r>
            <a:r>
              <a:rPr lang="zh-CN" altLang="en-US" sz="2800" kern="1200" dirty="0">
                <a:effectLst/>
                <a:latin typeface="Arial" charset="0"/>
                <a:ea typeface="宋体" pitchFamily="2" charset="-122"/>
              </a:rPr>
              <a:t>但我们若盼望那所不见的，就必忍耐等候。 </a:t>
            </a:r>
            <a:endParaRPr lang="en-US" sz="2800" kern="1200" dirty="0"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4146622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400" y="717269"/>
            <a:ext cx="6629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榮耀</a:t>
            </a:r>
            <a:r>
              <a:rPr lang="en-US" sz="4000" dirty="0" smtClean="0"/>
              <a:t>的成全</a:t>
            </a:r>
            <a:r>
              <a:rPr lang="en-US" sz="4000" dirty="0"/>
              <a:t>—</a:t>
            </a:r>
            <a:r>
              <a:rPr lang="en-US" sz="4000" dirty="0" smtClean="0"/>
              <a:t>—</a:t>
            </a:r>
          </a:p>
          <a:p>
            <a:r>
              <a:rPr lang="en-US" sz="4000" dirty="0" smtClean="0"/>
              <a:t>救恩的</a:t>
            </a:r>
            <a:r>
              <a:rPr lang="zh-CN" altLang="en-US" sz="4000" dirty="0" smtClean="0"/>
              <a:t>“</a:t>
            </a:r>
            <a:r>
              <a:rPr lang="en-US" sz="4000" dirty="0"/>
              <a:t>三部曲</a:t>
            </a:r>
            <a:r>
              <a:rPr lang="zh-CN" altLang="en-US" sz="4000" dirty="0" smtClean="0"/>
              <a:t>”</a:t>
            </a:r>
            <a:endParaRPr lang="en-US" sz="4000" dirty="0" smtClean="0"/>
          </a:p>
          <a:p>
            <a:pPr marL="571500" indent="-571500">
              <a:buFont typeface="Arial"/>
              <a:buChar char="•"/>
            </a:pPr>
            <a:r>
              <a:rPr lang="en-US" sz="4000" dirty="0" err="1" smtClean="0"/>
              <a:t>稱</a:t>
            </a:r>
            <a:r>
              <a:rPr lang="en-US" sz="4000" dirty="0" err="1"/>
              <a:t>義</a:t>
            </a:r>
            <a:r>
              <a:rPr lang="en-US" sz="4000" dirty="0" err="1" smtClean="0"/>
              <a:t>Justification</a:t>
            </a:r>
            <a:endParaRPr lang="en-US" sz="4000" dirty="0" smtClean="0"/>
          </a:p>
          <a:p>
            <a:pPr marL="1028700" lvl="1" indent="-571500">
              <a:buFont typeface="Wingdings" charset="2"/>
              <a:buChar char="ü"/>
            </a:pPr>
            <a:r>
              <a:rPr lang="zh-CN" altLang="en-US" sz="4000" dirty="0" smtClean="0"/>
              <a:t>何因</a:t>
            </a:r>
            <a:r>
              <a:rPr lang="en-US" altLang="zh-CN" sz="4000" dirty="0" smtClean="0"/>
              <a:t>Why</a:t>
            </a:r>
            <a:r>
              <a:rPr lang="zh-CN" altLang="en-US" sz="4000" dirty="0" smtClean="0"/>
              <a:t>：世人不</a:t>
            </a:r>
            <a:r>
              <a:rPr lang="en-US" sz="4000" dirty="0" smtClean="0"/>
              <a:t>義</a:t>
            </a:r>
          </a:p>
          <a:p>
            <a:pPr marL="1028700" lvl="1" indent="-571500">
              <a:buFont typeface="Wingdings" charset="2"/>
              <a:buChar char="ü"/>
            </a:pPr>
            <a:r>
              <a:rPr lang="zh-CN" altLang="en-US" sz="4000" dirty="0" smtClean="0"/>
              <a:t>何事</a:t>
            </a:r>
            <a:r>
              <a:rPr lang="en-US" altLang="zh-CN" sz="4000" dirty="0" smtClean="0"/>
              <a:t>What</a:t>
            </a:r>
            <a:r>
              <a:rPr lang="zh-CN" altLang="en-US" sz="4000" dirty="0" smtClean="0"/>
              <a:t>：</a:t>
            </a:r>
            <a:r>
              <a:rPr lang="en-US" sz="4000" dirty="0" smtClean="0"/>
              <a:t>稱</a:t>
            </a:r>
            <a:r>
              <a:rPr lang="zh-CN" altLang="en-US" sz="4000" dirty="0" smtClean="0"/>
              <a:t>／算</a:t>
            </a:r>
            <a:r>
              <a:rPr lang="en-US" sz="4000" dirty="0" smtClean="0"/>
              <a:t>義</a:t>
            </a:r>
          </a:p>
          <a:p>
            <a:pPr marL="1028700" lvl="1" indent="-571500">
              <a:buFont typeface="Wingdings" charset="2"/>
              <a:buChar char="ü"/>
            </a:pPr>
            <a:r>
              <a:rPr lang="zh-CN" altLang="en-US" sz="4000" dirty="0" smtClean="0"/>
              <a:t>何法</a:t>
            </a:r>
            <a:r>
              <a:rPr lang="en-US" altLang="zh-CN" sz="4000" dirty="0" smtClean="0"/>
              <a:t>How</a:t>
            </a:r>
            <a:r>
              <a:rPr lang="zh-CN" altLang="en-US" sz="4000" dirty="0" smtClean="0"/>
              <a:t>：藉着信</a:t>
            </a:r>
            <a:endParaRPr lang="en-US" sz="4000" dirty="0"/>
          </a:p>
          <a:p>
            <a:pPr marL="571500" indent="-571500">
              <a:buFont typeface="Arial"/>
              <a:buChar char="•"/>
            </a:pPr>
            <a:r>
              <a:rPr lang="en-US" sz="4000" dirty="0" err="1"/>
              <a:t>成聖Sanctification</a:t>
            </a:r>
            <a:r>
              <a:rPr lang="en-US" sz="4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93921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400" y="717269"/>
            <a:ext cx="6629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榮耀</a:t>
            </a:r>
            <a:r>
              <a:rPr lang="en-US" sz="4000" dirty="0" smtClean="0"/>
              <a:t>的成全</a:t>
            </a:r>
            <a:r>
              <a:rPr lang="en-US" sz="4000" dirty="0"/>
              <a:t>—</a:t>
            </a:r>
            <a:r>
              <a:rPr lang="en-US" sz="4000" dirty="0" smtClean="0"/>
              <a:t>—</a:t>
            </a:r>
          </a:p>
          <a:p>
            <a:r>
              <a:rPr lang="en-US" sz="4000" dirty="0" smtClean="0"/>
              <a:t>救恩的</a:t>
            </a:r>
            <a:r>
              <a:rPr lang="zh-CN" altLang="en-US" sz="4000" dirty="0" smtClean="0"/>
              <a:t>“</a:t>
            </a:r>
            <a:r>
              <a:rPr lang="en-US" sz="4000" dirty="0"/>
              <a:t>三部曲</a:t>
            </a:r>
            <a:r>
              <a:rPr lang="zh-CN" altLang="en-US" sz="4000" dirty="0" smtClean="0"/>
              <a:t>”</a:t>
            </a:r>
            <a:endParaRPr lang="en-US" sz="4000" dirty="0" smtClean="0"/>
          </a:p>
          <a:p>
            <a:pPr marL="571500" indent="-571500">
              <a:buFont typeface="Arial"/>
              <a:buChar char="•"/>
            </a:pPr>
            <a:r>
              <a:rPr lang="en-US" sz="4000" dirty="0" err="1" smtClean="0"/>
              <a:t>稱</a:t>
            </a:r>
            <a:r>
              <a:rPr lang="en-US" sz="4000" dirty="0" err="1"/>
              <a:t>義</a:t>
            </a:r>
            <a:r>
              <a:rPr lang="en-US" sz="4000" dirty="0" err="1" smtClean="0"/>
              <a:t>Justification</a:t>
            </a:r>
            <a:endParaRPr lang="en-US" sz="4000" dirty="0" smtClean="0"/>
          </a:p>
          <a:p>
            <a:pPr marL="1028700" lvl="1" indent="-571500">
              <a:buFont typeface="Wingdings" charset="2"/>
              <a:buChar char="ü"/>
            </a:pPr>
            <a:r>
              <a:rPr lang="en-US" sz="4000" dirty="0" err="1"/>
              <a:t>從罪的懲罰</a:t>
            </a:r>
            <a:r>
              <a:rPr lang="en-US" sz="4000" dirty="0" err="1" smtClean="0"/>
              <a:t>Penalty</a:t>
            </a:r>
            <a:endParaRPr lang="en-US" sz="4000" dirty="0" smtClean="0"/>
          </a:p>
          <a:p>
            <a:pPr marL="571500" indent="-571500">
              <a:buFont typeface="Arial"/>
              <a:buChar char="•"/>
            </a:pPr>
            <a:r>
              <a:rPr lang="en-US" sz="4000" dirty="0" err="1" smtClean="0"/>
              <a:t>成</a:t>
            </a:r>
            <a:r>
              <a:rPr lang="en-US" sz="4000" dirty="0" err="1"/>
              <a:t>聖</a:t>
            </a:r>
            <a:r>
              <a:rPr lang="en-US" sz="4000" dirty="0" err="1" smtClean="0"/>
              <a:t>Sanctification</a:t>
            </a:r>
            <a:endParaRPr lang="en-US" sz="4000" dirty="0" smtClean="0"/>
          </a:p>
          <a:p>
            <a:pPr marL="1028700" lvl="1" indent="-571500">
              <a:buFont typeface="Wingdings" charset="2"/>
              <a:buChar char="ü"/>
            </a:pPr>
            <a:r>
              <a:rPr lang="en-US" sz="4000" dirty="0" err="1" smtClean="0"/>
              <a:t>從</a:t>
            </a:r>
            <a:r>
              <a:rPr lang="en-US" sz="4000" dirty="0" err="1"/>
              <a:t>罪的權勢</a:t>
            </a:r>
            <a:r>
              <a:rPr lang="en-US" sz="4000" dirty="0" err="1" smtClean="0"/>
              <a:t>Power</a:t>
            </a:r>
            <a:r>
              <a:rPr lang="en-US" sz="4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7235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510886"/>
            <a:ext cx="6019800" cy="46516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885950"/>
            <a:ext cx="1327348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589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0" y="209550"/>
            <a:ext cx="8839200" cy="4495800"/>
          </a:xfrm>
        </p:spPr>
        <p:txBody>
          <a:bodyPr/>
          <a:lstStyle/>
          <a:p>
            <a:pPr algn="l"/>
            <a:r>
              <a:rPr lang="en-US" altLang="zh-CN" sz="2800" kern="1200" dirty="0" smtClean="0">
                <a:effectLst/>
                <a:latin typeface="Arial" charset="0"/>
                <a:ea typeface="宋体" pitchFamily="2" charset="-122"/>
              </a:rPr>
              <a:t>A</a:t>
            </a:r>
            <a:r>
              <a:rPr lang="zh-CN" altLang="en-US" sz="2800" kern="1200" dirty="0" smtClean="0">
                <a:effectLst/>
                <a:latin typeface="Arial" charset="0"/>
                <a:ea typeface="宋体" pitchFamily="2" charset="-122"/>
              </a:rPr>
              <a:t>：</a:t>
            </a:r>
            <a:r>
              <a:rPr lang="en-US" sz="2800" kern="1200" dirty="0" smtClean="0">
                <a:effectLst/>
                <a:latin typeface="Arial" charset="0"/>
                <a:ea typeface="宋体" pitchFamily="2" charset="-122"/>
              </a:rPr>
              <a:t>20 </a:t>
            </a:r>
            <a:r>
              <a:rPr lang="zh-CN" altLang="en-US" sz="2800" kern="1200" dirty="0">
                <a:effectLst/>
                <a:latin typeface="Arial" charset="0"/>
                <a:ea typeface="宋体" pitchFamily="2" charset="-122"/>
              </a:rPr>
              <a:t>因为受造之物服在</a:t>
            </a:r>
            <a:r>
              <a:rPr lang="zh-CN" altLang="en-US" sz="2800" kern="1200" dirty="0">
                <a:solidFill>
                  <a:srgbClr val="FF0000"/>
                </a:solidFill>
                <a:effectLst/>
                <a:latin typeface="Arial" charset="0"/>
                <a:ea typeface="宋体" pitchFamily="2" charset="-122"/>
              </a:rPr>
              <a:t>虚空之下</a:t>
            </a:r>
            <a:r>
              <a:rPr lang="zh-CN" altLang="en-US" sz="2800" kern="1200" dirty="0" smtClean="0">
                <a:effectLst/>
                <a:latin typeface="Arial" charset="0"/>
                <a:ea typeface="宋体" pitchFamily="2" charset="-122"/>
              </a:rPr>
              <a:t>，</a:t>
            </a:r>
            <a:endParaRPr lang="en-US" altLang="zh-CN" sz="2800" kern="1200" dirty="0" smtClean="0">
              <a:effectLst/>
              <a:latin typeface="Arial" charset="0"/>
              <a:ea typeface="宋体" pitchFamily="2" charset="-122"/>
            </a:endParaRPr>
          </a:p>
          <a:p>
            <a:pPr algn="l"/>
            <a:r>
              <a:rPr lang="en-US" altLang="zh-CN" sz="2800" kern="1200" dirty="0" smtClean="0">
                <a:effectLst/>
                <a:latin typeface="Arial" charset="0"/>
                <a:ea typeface="宋体" pitchFamily="2" charset="-122"/>
              </a:rPr>
              <a:t>A</a:t>
            </a:r>
            <a:r>
              <a:rPr lang="zh-CN" altLang="en-US" sz="2800" kern="1200" dirty="0" smtClean="0">
                <a:effectLst/>
                <a:latin typeface="Arial" charset="0"/>
                <a:ea typeface="宋体" pitchFamily="2" charset="-122"/>
              </a:rPr>
              <a:t>：</a:t>
            </a:r>
            <a:r>
              <a:rPr lang="en-US" sz="2800" kern="1200" dirty="0">
                <a:effectLst/>
                <a:latin typeface="Arial" charset="0"/>
                <a:ea typeface="宋体" pitchFamily="2" charset="-122"/>
              </a:rPr>
              <a:t>	</a:t>
            </a:r>
            <a:r>
              <a:rPr lang="en-US" sz="2800" kern="1200" dirty="0" smtClean="0">
                <a:effectLst/>
                <a:latin typeface="Arial" charset="0"/>
                <a:ea typeface="宋体" pitchFamily="2" charset="-122"/>
              </a:rPr>
              <a:t>		24 </a:t>
            </a:r>
            <a:r>
              <a:rPr lang="zh-CN" altLang="en-US" sz="2800" kern="1200" dirty="0">
                <a:effectLst/>
                <a:latin typeface="Arial" charset="0"/>
                <a:ea typeface="宋体" pitchFamily="2" charset="-122"/>
              </a:rPr>
              <a:t>我们</a:t>
            </a:r>
            <a:r>
              <a:rPr lang="zh-CN" altLang="en-US" sz="2800" kern="1200" dirty="0">
                <a:solidFill>
                  <a:srgbClr val="CCFFCC"/>
                </a:solidFill>
                <a:effectLst/>
                <a:latin typeface="Arial" charset="0"/>
                <a:ea typeface="宋体" pitchFamily="2" charset="-122"/>
              </a:rPr>
              <a:t>得救是在乎盼</a:t>
            </a:r>
            <a:r>
              <a:rPr lang="zh-CN" altLang="en-US" sz="2800" kern="1200" dirty="0" smtClean="0">
                <a:solidFill>
                  <a:srgbClr val="CCFFCC"/>
                </a:solidFill>
                <a:effectLst/>
                <a:latin typeface="Arial" charset="0"/>
                <a:ea typeface="宋体" pitchFamily="2" charset="-122"/>
              </a:rPr>
              <a:t>望</a:t>
            </a:r>
            <a:r>
              <a:rPr lang="en-US" altLang="zh-CN" sz="2800" kern="1200" dirty="0" smtClean="0">
                <a:effectLst/>
                <a:latin typeface="Arial" charset="0"/>
                <a:ea typeface="宋体" pitchFamily="2" charset="-122"/>
              </a:rPr>
              <a:t>…</a:t>
            </a:r>
          </a:p>
          <a:p>
            <a:pPr algn="l"/>
            <a:r>
              <a:rPr lang="en-US" altLang="zh-CN" sz="2800" kern="1200" dirty="0" smtClean="0">
                <a:effectLst/>
                <a:latin typeface="Arial" charset="0"/>
                <a:ea typeface="宋体" pitchFamily="2" charset="-122"/>
              </a:rPr>
              <a:t>A</a:t>
            </a:r>
            <a:r>
              <a:rPr lang="zh-CN" altLang="en-US" sz="2800" kern="1200" dirty="0" smtClean="0">
                <a:effectLst/>
                <a:latin typeface="Arial" charset="0"/>
                <a:ea typeface="宋体" pitchFamily="2" charset="-122"/>
              </a:rPr>
              <a:t>：虚空</a:t>
            </a:r>
            <a:r>
              <a:rPr lang="zh-CN" altLang="en-US" sz="2800" kern="1200" dirty="0">
                <a:effectLst/>
                <a:latin typeface="Arial" charset="0"/>
                <a:ea typeface="宋体" pitchFamily="2" charset="-122"/>
              </a:rPr>
              <a:t>／盼望：目的－</a:t>
            </a:r>
            <a:r>
              <a:rPr lang="zh-CN" altLang="en-US" sz="2800" kern="1200" dirty="0" smtClean="0">
                <a:effectLst/>
                <a:latin typeface="Arial" charset="0"/>
                <a:ea typeface="宋体" pitchFamily="2" charset="-122"/>
              </a:rPr>
              <a:t>将来</a:t>
            </a:r>
            <a:endParaRPr lang="en-US" altLang="zh-CN" sz="2800" kern="1200" dirty="0" smtClean="0">
              <a:effectLst/>
              <a:latin typeface="Arial" charset="0"/>
              <a:ea typeface="宋体" pitchFamily="2" charset="-122"/>
            </a:endParaRPr>
          </a:p>
          <a:p>
            <a:pPr algn="l"/>
            <a:r>
              <a:rPr lang="en-US" altLang="zh-CN" sz="2800" kern="1200" dirty="0" smtClean="0">
                <a:effectLst/>
                <a:latin typeface="Arial" charset="0"/>
                <a:ea typeface="宋体" pitchFamily="2" charset="-122"/>
              </a:rPr>
              <a:t>B</a:t>
            </a:r>
            <a:r>
              <a:rPr lang="zh-CN" altLang="en-US" sz="2800" kern="1200" dirty="0">
                <a:effectLst/>
                <a:latin typeface="Arial" charset="0"/>
                <a:ea typeface="宋体" pitchFamily="2" charset="-122"/>
              </a:rPr>
              <a:t>：</a:t>
            </a:r>
            <a:r>
              <a:rPr lang="en-US" sz="2800" kern="1200" dirty="0">
                <a:effectLst/>
                <a:latin typeface="Arial" charset="0"/>
                <a:ea typeface="宋体" pitchFamily="2" charset="-122"/>
              </a:rPr>
              <a:t>21 </a:t>
            </a:r>
            <a:r>
              <a:rPr lang="zh-CN" altLang="en-US" sz="2800" kern="1200" dirty="0">
                <a:effectLst/>
                <a:latin typeface="Arial" charset="0"/>
                <a:ea typeface="宋体" pitchFamily="2" charset="-122"/>
              </a:rPr>
              <a:t>但受造之物仍然指望脱离</a:t>
            </a:r>
            <a:r>
              <a:rPr lang="zh-CN" altLang="en-US" sz="2800" kern="1200" dirty="0">
                <a:solidFill>
                  <a:srgbClr val="FF0000"/>
                </a:solidFill>
                <a:effectLst/>
                <a:latin typeface="Arial" charset="0"/>
                <a:ea typeface="宋体" pitchFamily="2" charset="-122"/>
              </a:rPr>
              <a:t>败坏的辖制</a:t>
            </a:r>
            <a:r>
              <a:rPr lang="zh-CN" altLang="en-US" sz="2800" kern="1200" dirty="0">
                <a:effectLst/>
                <a:latin typeface="Arial" charset="0"/>
                <a:ea typeface="宋体" pitchFamily="2" charset="-122"/>
              </a:rPr>
              <a:t>，</a:t>
            </a:r>
            <a:endParaRPr lang="en-US" altLang="zh-CN" sz="2800" kern="1200" dirty="0">
              <a:effectLst/>
              <a:latin typeface="Arial" charset="0"/>
              <a:ea typeface="宋体" pitchFamily="2" charset="-122"/>
            </a:endParaRPr>
          </a:p>
          <a:p>
            <a:pPr algn="l"/>
            <a:r>
              <a:rPr lang="en-US" altLang="zh-CN" sz="2800" kern="1200" dirty="0">
                <a:effectLst/>
                <a:latin typeface="Arial" charset="0"/>
                <a:ea typeface="宋体" pitchFamily="2" charset="-122"/>
              </a:rPr>
              <a:t>B</a:t>
            </a:r>
            <a:r>
              <a:rPr lang="zh-CN" altLang="en-US" sz="2800" kern="1200" dirty="0">
                <a:effectLst/>
                <a:latin typeface="Arial" charset="0"/>
                <a:ea typeface="宋体" pitchFamily="2" charset="-122"/>
              </a:rPr>
              <a:t>：</a:t>
            </a:r>
            <a:r>
              <a:rPr lang="en-US" altLang="zh-CN" sz="2800" kern="1200" dirty="0">
                <a:effectLst/>
                <a:latin typeface="Arial" charset="0"/>
                <a:ea typeface="宋体" pitchFamily="2" charset="-122"/>
              </a:rPr>
              <a:t>			     </a:t>
            </a:r>
            <a:r>
              <a:rPr lang="zh-CN" altLang="en-US" sz="2800" kern="1200" dirty="0">
                <a:effectLst/>
                <a:latin typeface="Arial" charset="0"/>
                <a:ea typeface="宋体" pitchFamily="2" charset="-122"/>
              </a:rPr>
              <a:t>得享神儿女</a:t>
            </a:r>
            <a:r>
              <a:rPr lang="zh-CN" altLang="en-US" sz="2800" kern="1200" dirty="0">
                <a:solidFill>
                  <a:srgbClr val="CCFFCC"/>
                </a:solidFill>
                <a:effectLst/>
                <a:latin typeface="Arial" charset="0"/>
                <a:ea typeface="宋体" pitchFamily="2" charset="-122"/>
              </a:rPr>
              <a:t>自由的荣耀</a:t>
            </a:r>
            <a:r>
              <a:rPr lang="zh-CN" altLang="en-US" sz="2800" kern="1200" dirty="0">
                <a:effectLst/>
                <a:latin typeface="Arial" charset="0"/>
                <a:ea typeface="宋体" pitchFamily="2" charset="-122"/>
              </a:rPr>
              <a:t>。</a:t>
            </a:r>
            <a:r>
              <a:rPr lang="en-US" sz="2800" kern="1200" dirty="0">
                <a:effectLst/>
                <a:latin typeface="Arial" charset="0"/>
                <a:ea typeface="宋体" pitchFamily="2" charset="-122"/>
              </a:rPr>
              <a:t> </a:t>
            </a:r>
            <a:endParaRPr lang="en-US" sz="2800" kern="1200" dirty="0" smtClean="0">
              <a:effectLst/>
              <a:latin typeface="Arial" charset="0"/>
              <a:ea typeface="宋体" pitchFamily="2" charset="-122"/>
            </a:endParaRPr>
          </a:p>
          <a:p>
            <a:pPr algn="l"/>
            <a:r>
              <a:rPr lang="en-US" altLang="zh-CN" sz="2800" kern="1200" dirty="0">
                <a:effectLst/>
                <a:latin typeface="Arial" charset="0"/>
                <a:ea typeface="宋体" pitchFamily="2" charset="-122"/>
              </a:rPr>
              <a:t>B</a:t>
            </a:r>
            <a:r>
              <a:rPr lang="zh-CN" altLang="en-US" sz="2800" kern="1200" dirty="0">
                <a:effectLst/>
                <a:latin typeface="Arial" charset="0"/>
                <a:ea typeface="宋体" pitchFamily="2" charset="-122"/>
              </a:rPr>
              <a:t>：辖制／自由：力量－</a:t>
            </a:r>
            <a:r>
              <a:rPr lang="zh-CN" altLang="en-US" sz="2800" kern="1200" dirty="0" smtClean="0">
                <a:effectLst/>
                <a:latin typeface="Arial" charset="0"/>
                <a:ea typeface="宋体" pitchFamily="2" charset="-122"/>
              </a:rPr>
              <a:t>现在</a:t>
            </a:r>
            <a:endParaRPr lang="en-US" sz="2800" kern="1200" dirty="0">
              <a:effectLst/>
              <a:latin typeface="Arial" charset="0"/>
              <a:ea typeface="宋体" pitchFamily="2" charset="-122"/>
            </a:endParaRPr>
          </a:p>
          <a:p>
            <a:pPr algn="l"/>
            <a:r>
              <a:rPr lang="en-US" altLang="zh-CN" sz="2800" kern="1200" dirty="0">
                <a:effectLst/>
                <a:latin typeface="Arial" charset="0"/>
                <a:ea typeface="宋体" pitchFamily="2" charset="-122"/>
              </a:rPr>
              <a:t>	   22-23…</a:t>
            </a:r>
            <a:r>
              <a:rPr lang="zh-CN" altLang="en-US" sz="2800" kern="1200" dirty="0">
                <a:effectLst/>
                <a:latin typeface="Arial" charset="0"/>
                <a:ea typeface="宋体" pitchFamily="2" charset="-122"/>
              </a:rPr>
              <a:t>叹息</a:t>
            </a:r>
            <a:r>
              <a:rPr lang="en-US" altLang="zh-CN" sz="2800" kern="1200" dirty="0">
                <a:effectLst/>
                <a:latin typeface="Arial" charset="0"/>
                <a:ea typeface="宋体" pitchFamily="2" charset="-122"/>
              </a:rPr>
              <a:t>…</a:t>
            </a:r>
            <a:r>
              <a:rPr lang="zh-CN" altLang="en-US" sz="2800" kern="1200" dirty="0">
                <a:effectLst/>
                <a:latin typeface="Arial" charset="0"/>
                <a:ea typeface="宋体" pitchFamily="2" charset="-122"/>
              </a:rPr>
              <a:t>叹息</a:t>
            </a:r>
            <a:r>
              <a:rPr lang="en-US" altLang="zh-CN" sz="2800" kern="1200" dirty="0">
                <a:effectLst/>
                <a:latin typeface="Arial" charset="0"/>
                <a:ea typeface="宋体" pitchFamily="2" charset="-122"/>
              </a:rPr>
              <a:t>…</a:t>
            </a:r>
            <a:r>
              <a:rPr lang="zh-CN" altLang="en-US" sz="2800" kern="1200" dirty="0">
                <a:effectLst/>
                <a:latin typeface="Arial" charset="0"/>
                <a:ea typeface="宋体" pitchFamily="2" charset="-122"/>
              </a:rPr>
              <a:t>等候</a:t>
            </a:r>
            <a:r>
              <a:rPr lang="en-US" altLang="zh-CN" sz="2800" kern="1200" dirty="0">
                <a:effectLst/>
                <a:latin typeface="Arial" charset="0"/>
                <a:ea typeface="宋体" pitchFamily="2" charset="-122"/>
              </a:rPr>
              <a:t> …</a:t>
            </a:r>
            <a:r>
              <a:rPr lang="zh-CN" altLang="en-US" sz="2800" kern="1200" dirty="0">
                <a:effectLst/>
                <a:latin typeface="Arial" charset="0"/>
                <a:ea typeface="宋体" pitchFamily="2" charset="-122"/>
              </a:rPr>
              <a:t>身体得赎（得救）</a:t>
            </a:r>
            <a:endParaRPr lang="en-US" sz="2800" kern="1200" dirty="0">
              <a:effectLst/>
              <a:latin typeface="Arial" charset="0"/>
              <a:ea typeface="宋体" pitchFamily="2" charset="-122"/>
            </a:endParaRPr>
          </a:p>
          <a:p>
            <a:pPr algn="l"/>
            <a:r>
              <a:rPr lang="en-US" sz="2800" kern="1200" dirty="0">
                <a:effectLst/>
                <a:latin typeface="Arial" charset="0"/>
                <a:ea typeface="宋体" pitchFamily="2" charset="-122"/>
              </a:rPr>
              <a:t>	   25 </a:t>
            </a:r>
            <a:r>
              <a:rPr lang="en-US" altLang="zh-CN" sz="2800" kern="1200" dirty="0">
                <a:effectLst/>
                <a:latin typeface="Arial" charset="0"/>
                <a:ea typeface="宋体" pitchFamily="2" charset="-122"/>
              </a:rPr>
              <a:t>…</a:t>
            </a:r>
            <a:r>
              <a:rPr lang="zh-CN" altLang="en-US" sz="2800" kern="1200" dirty="0">
                <a:effectLst/>
                <a:latin typeface="Arial" charset="0"/>
                <a:ea typeface="宋体" pitchFamily="2" charset="-122"/>
              </a:rPr>
              <a:t>必忍耐等候。 </a:t>
            </a:r>
            <a:endParaRPr lang="en-US" altLang="zh-CN" sz="2800" kern="1200" dirty="0">
              <a:effectLst/>
              <a:latin typeface="Arial" charset="0"/>
              <a:ea typeface="宋体" pitchFamily="2" charset="-122"/>
            </a:endParaRPr>
          </a:p>
          <a:p>
            <a:pPr algn="l"/>
            <a:r>
              <a:rPr lang="en-US" altLang="zh-CN" sz="2800" kern="1200" dirty="0" smtClean="0">
                <a:effectLst/>
                <a:latin typeface="Arial" charset="0"/>
                <a:ea typeface="宋体" pitchFamily="2" charset="-122"/>
              </a:rPr>
              <a:t>Center</a:t>
            </a:r>
            <a:r>
              <a:rPr lang="zh-CN" altLang="en-US" sz="2800" kern="1200" dirty="0" smtClean="0">
                <a:effectLst/>
                <a:latin typeface="Arial" charset="0"/>
                <a:ea typeface="宋体" pitchFamily="2" charset="-122"/>
              </a:rPr>
              <a:t>：得罪／得</a:t>
            </a:r>
            <a:r>
              <a:rPr lang="zh-CN" altLang="en-US" sz="2800" kern="1200" dirty="0">
                <a:effectLst/>
                <a:latin typeface="Arial" charset="0"/>
                <a:ea typeface="宋体" pitchFamily="2" charset="-122"/>
              </a:rPr>
              <a:t>赎</a:t>
            </a:r>
            <a:r>
              <a:rPr lang="zh-CN" altLang="en-US" sz="2800" kern="1200" dirty="0" smtClean="0">
                <a:effectLst/>
                <a:latin typeface="Arial" charset="0"/>
                <a:ea typeface="宋体" pitchFamily="2" charset="-122"/>
              </a:rPr>
              <a:t>：</a:t>
            </a:r>
            <a:r>
              <a:rPr lang="zh-CN" altLang="en-US" sz="2800" kern="1200" dirty="0">
                <a:effectLst/>
                <a:latin typeface="Arial" charset="0"/>
                <a:ea typeface="宋体" pitchFamily="2" charset="-122"/>
              </a:rPr>
              <a:t>基础－过去</a:t>
            </a:r>
            <a:endParaRPr lang="en-US" sz="2800" kern="1200" dirty="0">
              <a:effectLst/>
              <a:latin typeface="Arial" charset="0"/>
              <a:ea typeface="宋体" pitchFamily="2" charset="-122"/>
            </a:endParaRPr>
          </a:p>
          <a:p>
            <a:pPr algn="l"/>
            <a:endParaRPr lang="en-US" sz="2800" kern="1200" dirty="0"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9536025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0" y="895350"/>
            <a:ext cx="7358062" cy="1285875"/>
          </a:xfrm>
        </p:spPr>
        <p:txBody>
          <a:bodyPr/>
          <a:lstStyle/>
          <a:p>
            <a:pPr eaLnBrk="1">
              <a:defRPr/>
            </a:pPr>
            <a:r>
              <a:rPr lang="en-US" dirty="0" err="1">
                <a:solidFill>
                  <a:schemeClr val="tx1"/>
                </a:solidFill>
                <a:effectLst/>
              </a:rPr>
              <a:t>荣耀是怎样"炼成"的</a:t>
            </a:r>
            <a:r>
              <a:rPr lang="en-US" dirty="0">
                <a:solidFill>
                  <a:schemeClr val="tx1"/>
                </a:solidFill>
                <a:effectLst/>
              </a:rPr>
              <a:t> </a:t>
            </a:r>
            <a:endParaRPr lang="en-US" altLang="zh-CN" dirty="0">
              <a:solidFill>
                <a:schemeClr val="tx1"/>
              </a:solidFill>
              <a:latin typeface="Helvetica Light" charset="0"/>
              <a:ea typeface="宋体" charset="0"/>
              <a:cs typeface="宋体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809750"/>
            <a:ext cx="8685212" cy="3818334"/>
          </a:xfrm>
        </p:spPr>
        <p:txBody>
          <a:bodyPr/>
          <a:lstStyle/>
          <a:p>
            <a:pPr marL="514350" indent="-514350" eaLnBrk="1">
              <a:buFont typeface="Arial"/>
              <a:buChar char="•"/>
              <a:defRPr/>
            </a:pPr>
            <a:r>
              <a:rPr lang="en-US" dirty="0" smtClean="0">
                <a:effectLst/>
              </a:rPr>
              <a:t>荣耀</a:t>
            </a:r>
            <a:r>
              <a:rPr lang="en-US" dirty="0">
                <a:effectLst/>
              </a:rPr>
              <a:t>的</a:t>
            </a:r>
            <a:r>
              <a:rPr lang="en-US" dirty="0" smtClean="0">
                <a:effectLst/>
              </a:rPr>
              <a:t>来源</a:t>
            </a:r>
          </a:p>
          <a:p>
            <a:pPr marL="514350" indent="-514350" eaLnBrk="1">
              <a:buFont typeface="Arial"/>
              <a:buChar char="•"/>
              <a:defRPr/>
            </a:pPr>
            <a:r>
              <a:rPr lang="en-US" dirty="0" smtClean="0">
                <a:effectLst/>
              </a:rPr>
              <a:t>荣耀的铸造</a:t>
            </a:r>
            <a:endParaRPr lang="en-US" dirty="0">
              <a:effectLst/>
            </a:endParaRPr>
          </a:p>
          <a:p>
            <a:pPr marL="0" indent="0" eaLnBrk="1">
              <a:defRPr/>
            </a:pPr>
            <a:r>
              <a:rPr lang="en-US" altLang="zh-CN" sz="2800" kern="1200" dirty="0" smtClean="0">
                <a:effectLst/>
                <a:latin typeface="Arial" charset="0"/>
                <a:ea typeface="宋体" pitchFamily="2" charset="-122"/>
              </a:rPr>
              <a:t>			   A</a:t>
            </a:r>
            <a:r>
              <a:rPr lang="zh-CN" altLang="en-US" sz="2800" kern="1200" dirty="0">
                <a:effectLst/>
                <a:latin typeface="Arial" charset="0"/>
                <a:ea typeface="宋体" pitchFamily="2" charset="-122"/>
              </a:rPr>
              <a:t>：虚空／盼</a:t>
            </a:r>
            <a:r>
              <a:rPr lang="zh-CN" altLang="en-US" sz="2800" kern="1200" dirty="0" smtClean="0">
                <a:effectLst/>
                <a:latin typeface="Arial" charset="0"/>
                <a:ea typeface="宋体" pitchFamily="2" charset="-122"/>
              </a:rPr>
              <a:t>望</a:t>
            </a:r>
            <a:r>
              <a:rPr lang="en-US" altLang="zh-CN" sz="2800" kern="1200" dirty="0" smtClean="0">
                <a:effectLst/>
                <a:latin typeface="Arial" charset="0"/>
                <a:ea typeface="宋体" pitchFamily="2" charset="-122"/>
              </a:rPr>
              <a:t>@</a:t>
            </a:r>
            <a:r>
              <a:rPr lang="zh-CN" altLang="en-US" sz="2800" kern="1200" dirty="0" smtClean="0">
                <a:effectLst/>
                <a:latin typeface="Arial" charset="0"/>
                <a:ea typeface="宋体" pitchFamily="2" charset="-122"/>
              </a:rPr>
              <a:t>未来</a:t>
            </a:r>
            <a:endParaRPr lang="en-US" sz="2800" kern="1200" dirty="0">
              <a:effectLst/>
              <a:latin typeface="Arial" charset="0"/>
              <a:ea typeface="宋体" pitchFamily="2" charset="-122"/>
            </a:endParaRPr>
          </a:p>
          <a:p>
            <a:pPr algn="l"/>
            <a:r>
              <a:rPr lang="en-US" altLang="zh-CN" sz="2800" kern="1200" dirty="0" smtClean="0">
                <a:effectLst/>
                <a:latin typeface="Arial" charset="0"/>
                <a:ea typeface="宋体" pitchFamily="2" charset="-122"/>
              </a:rPr>
              <a:t>				   B</a:t>
            </a:r>
            <a:r>
              <a:rPr lang="zh-CN" altLang="en-US" sz="2800" kern="1200" dirty="0">
                <a:effectLst/>
                <a:latin typeface="Arial" charset="0"/>
                <a:ea typeface="宋体" pitchFamily="2" charset="-122"/>
              </a:rPr>
              <a:t>：辖制／</a:t>
            </a:r>
            <a:r>
              <a:rPr lang="zh-CN" altLang="en-US" sz="2800" kern="1200" dirty="0" smtClean="0">
                <a:effectLst/>
                <a:latin typeface="Arial" charset="0"/>
                <a:ea typeface="宋体" pitchFamily="2" charset="-122"/>
              </a:rPr>
              <a:t>自由</a:t>
            </a:r>
            <a:r>
              <a:rPr lang="en-US" altLang="zh-CN" sz="2800" kern="1200" dirty="0" smtClean="0">
                <a:effectLst/>
                <a:latin typeface="Arial" charset="0"/>
                <a:ea typeface="宋体" pitchFamily="2" charset="-122"/>
              </a:rPr>
              <a:t>@</a:t>
            </a:r>
            <a:r>
              <a:rPr lang="zh-CN" altLang="en-US" sz="2800" kern="1200" dirty="0" smtClean="0">
                <a:effectLst/>
                <a:latin typeface="Arial" charset="0"/>
                <a:ea typeface="宋体" pitchFamily="2" charset="-122"/>
              </a:rPr>
              <a:t>现在</a:t>
            </a:r>
            <a:endParaRPr lang="en-US" sz="2800" kern="1200" dirty="0" smtClean="0">
              <a:effectLst/>
              <a:latin typeface="Arial" charset="0"/>
              <a:ea typeface="宋体" pitchFamily="2" charset="-122"/>
            </a:endParaRPr>
          </a:p>
          <a:p>
            <a:pPr algn="l"/>
            <a:r>
              <a:rPr lang="en-US" altLang="zh-CN" sz="2800" kern="1200" dirty="0" smtClean="0">
                <a:effectLst/>
                <a:latin typeface="Arial" charset="0"/>
                <a:ea typeface="宋体" pitchFamily="2" charset="-122"/>
              </a:rPr>
              <a:t>				   Center</a:t>
            </a:r>
            <a:r>
              <a:rPr lang="zh-CN" altLang="en-US" sz="2800" kern="1200" dirty="0" smtClean="0">
                <a:effectLst/>
                <a:latin typeface="Arial" charset="0"/>
                <a:ea typeface="宋体" pitchFamily="2" charset="-122"/>
              </a:rPr>
              <a:t>：得罪／</a:t>
            </a:r>
            <a:r>
              <a:rPr lang="zh-CN" altLang="en-US" sz="2800" kern="1200" dirty="0" smtClean="0">
                <a:effectLst/>
                <a:latin typeface="Arial" charset="0"/>
                <a:ea typeface="宋体" pitchFamily="2" charset="-122"/>
              </a:rPr>
              <a:t>得赎</a:t>
            </a:r>
            <a:r>
              <a:rPr lang="en-US" altLang="zh-CN" sz="2800" kern="1200" dirty="0" smtClean="0">
                <a:effectLst/>
                <a:latin typeface="Arial" charset="0"/>
                <a:ea typeface="宋体" pitchFamily="2" charset="-122"/>
              </a:rPr>
              <a:t>@</a:t>
            </a:r>
            <a:r>
              <a:rPr lang="zh-CN" altLang="en-US" sz="2800" kern="1200" dirty="0" smtClean="0">
                <a:effectLst/>
                <a:latin typeface="Arial" charset="0"/>
                <a:ea typeface="宋体" pitchFamily="2" charset="-122"/>
              </a:rPr>
              <a:t>过去</a:t>
            </a:r>
            <a:endParaRPr lang="en-US" altLang="zh-CN" sz="2800" kern="1200" dirty="0" smtClean="0"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8782685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1428750"/>
            <a:ext cx="6629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榮耀</a:t>
            </a:r>
            <a:r>
              <a:rPr lang="en-US" sz="4000" dirty="0" smtClean="0"/>
              <a:t>的成全</a:t>
            </a:r>
            <a:r>
              <a:rPr lang="en-US" sz="4000" dirty="0"/>
              <a:t>—</a:t>
            </a:r>
            <a:r>
              <a:rPr lang="en-US" sz="4000" dirty="0" smtClean="0"/>
              <a:t>—</a:t>
            </a:r>
          </a:p>
          <a:p>
            <a:r>
              <a:rPr lang="en-US" sz="4000" dirty="0" smtClean="0"/>
              <a:t>救恩的</a:t>
            </a:r>
            <a:r>
              <a:rPr lang="zh-CN" altLang="en-US" sz="4000" dirty="0" smtClean="0"/>
              <a:t>“</a:t>
            </a:r>
            <a:r>
              <a:rPr lang="en-US" sz="4000" dirty="0"/>
              <a:t>三部曲</a:t>
            </a:r>
            <a:r>
              <a:rPr lang="zh-CN" altLang="en-US" sz="4000" dirty="0" smtClean="0"/>
              <a:t>”</a:t>
            </a:r>
            <a:endParaRPr lang="en-US" sz="4000" dirty="0" smtClean="0"/>
          </a:p>
          <a:p>
            <a:pPr marL="571500" indent="-571500">
              <a:buFont typeface="Arial"/>
              <a:buChar char="•"/>
            </a:pPr>
            <a:r>
              <a:rPr lang="en-US" sz="4000" dirty="0" err="1" smtClean="0"/>
              <a:t>稱</a:t>
            </a:r>
            <a:r>
              <a:rPr lang="en-US" sz="4000" dirty="0" err="1"/>
              <a:t>義Justification</a:t>
            </a:r>
            <a:r>
              <a:rPr lang="en-US" sz="4000" dirty="0"/>
              <a:t> </a:t>
            </a:r>
          </a:p>
          <a:p>
            <a:pPr marL="571500" indent="-571500">
              <a:buFont typeface="Arial"/>
              <a:buChar char="•"/>
            </a:pPr>
            <a:r>
              <a:rPr lang="en-US" sz="4000" dirty="0" err="1"/>
              <a:t>成聖Sanctification</a:t>
            </a:r>
            <a:r>
              <a:rPr lang="en-US" sz="4000" dirty="0"/>
              <a:t> </a:t>
            </a:r>
          </a:p>
          <a:p>
            <a:pPr marL="571500" indent="-571500">
              <a:buFont typeface="Arial"/>
              <a:buChar char="•"/>
            </a:pPr>
            <a:r>
              <a:rPr lang="en-US" sz="4000" dirty="0" err="1"/>
              <a:t>榮耀Glorification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51130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44824"/>
            <a:ext cx="7772400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榮耀</a:t>
            </a:r>
            <a:r>
              <a:rPr lang="en-US" sz="3600" dirty="0" smtClean="0"/>
              <a:t>的成全</a:t>
            </a:r>
            <a:r>
              <a:rPr lang="en-US" sz="3600" dirty="0"/>
              <a:t>—</a:t>
            </a:r>
            <a:r>
              <a:rPr lang="en-US" sz="3600" dirty="0" smtClean="0"/>
              <a:t>—</a:t>
            </a:r>
          </a:p>
          <a:p>
            <a:pPr algn="ctr"/>
            <a:r>
              <a:rPr lang="en-US" sz="3600" dirty="0" smtClean="0"/>
              <a:t>救恩的</a:t>
            </a:r>
            <a:r>
              <a:rPr lang="zh-CN" altLang="en-US" sz="3600" dirty="0" smtClean="0"/>
              <a:t>“</a:t>
            </a:r>
            <a:r>
              <a:rPr lang="en-US" sz="3600" dirty="0"/>
              <a:t>三部曲</a:t>
            </a:r>
            <a:r>
              <a:rPr lang="zh-CN" altLang="en-US" sz="3600" dirty="0" smtClean="0"/>
              <a:t>”</a:t>
            </a:r>
            <a:endParaRPr lang="en-US" altLang="zh-CN" sz="3600" dirty="0" smtClean="0"/>
          </a:p>
          <a:p>
            <a:pPr algn="ctr"/>
            <a:endParaRPr lang="en-US" sz="3600" dirty="0" smtClean="0"/>
          </a:p>
          <a:p>
            <a:pPr marL="571500" indent="-571500">
              <a:buFont typeface="Arial"/>
              <a:buChar char="•"/>
            </a:pPr>
            <a:r>
              <a:rPr lang="en-US" sz="3600" dirty="0" err="1" smtClean="0"/>
              <a:t>稱</a:t>
            </a:r>
            <a:r>
              <a:rPr lang="en-US" sz="3600" dirty="0" err="1"/>
              <a:t>義</a:t>
            </a:r>
            <a:r>
              <a:rPr lang="en-US" sz="3600" dirty="0" err="1" smtClean="0"/>
              <a:t>Justification</a:t>
            </a:r>
            <a:endParaRPr lang="en-US" sz="3600" dirty="0" smtClean="0"/>
          </a:p>
          <a:p>
            <a:pPr marL="1028700" lvl="1" indent="-571500">
              <a:buFont typeface="Wingdings" charset="2"/>
              <a:buChar char="ü"/>
            </a:pPr>
            <a:r>
              <a:rPr lang="en-US" sz="3600" dirty="0" err="1"/>
              <a:t>擺脫</a:t>
            </a:r>
            <a:r>
              <a:rPr lang="en-US" sz="3600" dirty="0" err="1" smtClean="0"/>
              <a:t>罪</a:t>
            </a:r>
            <a:r>
              <a:rPr lang="en-US" sz="3600" dirty="0" err="1"/>
              <a:t>的懲罰</a:t>
            </a:r>
            <a:r>
              <a:rPr lang="en-US" sz="3600" dirty="0" err="1" smtClean="0"/>
              <a:t>Penalty</a:t>
            </a:r>
            <a:endParaRPr lang="en-US" sz="3600" dirty="0" smtClean="0"/>
          </a:p>
          <a:p>
            <a:pPr marL="571500" indent="-571500">
              <a:buFont typeface="Arial"/>
              <a:buChar char="•"/>
            </a:pPr>
            <a:r>
              <a:rPr lang="en-US" sz="3600" dirty="0" err="1" smtClean="0"/>
              <a:t>成</a:t>
            </a:r>
            <a:r>
              <a:rPr lang="en-US" sz="3600" dirty="0" err="1"/>
              <a:t>聖</a:t>
            </a:r>
            <a:r>
              <a:rPr lang="en-US" sz="3600" dirty="0" err="1" smtClean="0"/>
              <a:t>Sanctification</a:t>
            </a:r>
            <a:endParaRPr lang="en-US" sz="3600" dirty="0" smtClean="0"/>
          </a:p>
          <a:p>
            <a:pPr marL="1028700" lvl="1" indent="-571500">
              <a:buFont typeface="Wingdings" charset="2"/>
              <a:buChar char="ü"/>
            </a:pPr>
            <a:r>
              <a:rPr lang="en-US" sz="3600" dirty="0" err="1"/>
              <a:t>擺脫</a:t>
            </a:r>
            <a:r>
              <a:rPr lang="en-US" sz="3600" dirty="0" err="1" smtClean="0"/>
              <a:t>罪</a:t>
            </a:r>
            <a:r>
              <a:rPr lang="en-US" sz="3600" dirty="0" err="1"/>
              <a:t>的權勢</a:t>
            </a:r>
            <a:r>
              <a:rPr lang="en-US" sz="3600" dirty="0" err="1" smtClean="0"/>
              <a:t>Power</a:t>
            </a:r>
            <a:r>
              <a:rPr lang="en-US" sz="3600" dirty="0"/>
              <a:t> </a:t>
            </a:r>
            <a:endParaRPr lang="en-US" sz="3600" dirty="0" smtClean="0"/>
          </a:p>
          <a:p>
            <a:pPr marL="571500" indent="-571500">
              <a:buFont typeface="Arial"/>
              <a:buChar char="•"/>
            </a:pPr>
            <a:r>
              <a:rPr lang="en-US" sz="3600" dirty="0" err="1"/>
              <a:t>榮耀Glorification</a:t>
            </a:r>
            <a:endParaRPr lang="en-US" sz="3600" dirty="0"/>
          </a:p>
          <a:p>
            <a:pPr marL="1028700" lvl="1" indent="-571500">
              <a:buFont typeface="Wingdings" charset="2"/>
              <a:buChar char="ü"/>
            </a:pPr>
            <a:r>
              <a:rPr lang="en-US" sz="3600" dirty="0" err="1" smtClean="0"/>
              <a:t>擺脫</a:t>
            </a:r>
            <a:r>
              <a:rPr lang="en-US" sz="3600" dirty="0" err="1"/>
              <a:t>罪的存在Presence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22820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143000" y="126743"/>
            <a:ext cx="8001000" cy="483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 algn="ctr">
              <a:defRPr/>
            </a:pPr>
            <a:r>
              <a:rPr lang="zh-CN" altLang="en-US" sz="28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挑战</a:t>
            </a:r>
            <a:r>
              <a:rPr lang="zh-CN" altLang="en-US" sz="28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（三）</a:t>
            </a:r>
            <a:r>
              <a:rPr lang="zh-CN" altLang="en-US" sz="28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：</a:t>
            </a:r>
            <a:endParaRPr lang="en-US" altLang="zh-CN" sz="2800" dirty="0" smtClean="0">
              <a:solidFill>
                <a:srgbClr val="FFFFFF"/>
              </a:solidFill>
              <a:latin typeface="宋体"/>
              <a:ea typeface="宋体"/>
              <a:cs typeface="宋体"/>
            </a:endParaRPr>
          </a:p>
          <a:p>
            <a:pPr lvl="1" algn="ctr">
              <a:defRPr/>
            </a:pPr>
            <a:endParaRPr lang="en-US" sz="2800" dirty="0" smtClean="0">
              <a:solidFill>
                <a:srgbClr val="FFFFFF"/>
              </a:solidFill>
              <a:latin typeface="宋体"/>
              <a:ea typeface="宋体"/>
              <a:cs typeface="宋体"/>
            </a:endParaRPr>
          </a:p>
          <a:p>
            <a:pPr marL="1943100" lvl="3" indent="-571500">
              <a:buFont typeface="Arial"/>
              <a:buChar char="•"/>
            </a:pPr>
            <a:r>
              <a:rPr lang="en-US" sz="2800" dirty="0" err="1" smtClean="0">
                <a:latin typeface="宋体"/>
                <a:ea typeface="宋体"/>
                <a:cs typeface="宋体"/>
              </a:rPr>
              <a:t>稱</a:t>
            </a:r>
            <a:r>
              <a:rPr lang="en-US" sz="2800" dirty="0" err="1">
                <a:latin typeface="宋体"/>
                <a:ea typeface="宋体"/>
                <a:cs typeface="宋体"/>
              </a:rPr>
              <a:t>義Justification</a:t>
            </a:r>
            <a:endParaRPr lang="en-US" sz="2800" dirty="0">
              <a:latin typeface="宋体"/>
              <a:ea typeface="宋体"/>
              <a:cs typeface="宋体"/>
            </a:endParaRPr>
          </a:p>
          <a:p>
            <a:pPr marL="2400300" lvl="4" indent="-571500">
              <a:buFont typeface="Wingdings" charset="2"/>
              <a:buChar char="ü"/>
            </a:pPr>
            <a:r>
              <a:rPr lang="zh-CN" altLang="en-US" sz="2800" dirty="0" smtClean="0">
                <a:latin typeface="宋体"/>
                <a:ea typeface="宋体"/>
                <a:cs typeface="宋体"/>
              </a:rPr>
              <a:t>相信耶稣</a:t>
            </a:r>
            <a:r>
              <a:rPr lang="zh-CN" altLang="en-US" sz="2800" dirty="0" smtClean="0">
                <a:latin typeface="宋体"/>
                <a:ea typeface="宋体"/>
                <a:cs typeface="宋体"/>
              </a:rPr>
              <a:t>，</a:t>
            </a:r>
            <a:r>
              <a:rPr lang="en-US" sz="2800" dirty="0" err="1" smtClean="0">
                <a:latin typeface="宋体"/>
                <a:ea typeface="宋体"/>
                <a:cs typeface="宋体"/>
              </a:rPr>
              <a:t>擺脫</a:t>
            </a:r>
            <a:r>
              <a:rPr lang="en-US" sz="2800" dirty="0" err="1">
                <a:latin typeface="宋体"/>
                <a:ea typeface="宋体"/>
                <a:cs typeface="宋体"/>
              </a:rPr>
              <a:t>罪的懲罰Penalty</a:t>
            </a:r>
            <a:endParaRPr lang="en-US" sz="2800" dirty="0">
              <a:latin typeface="宋体"/>
              <a:ea typeface="宋体"/>
              <a:cs typeface="宋体"/>
            </a:endParaRPr>
          </a:p>
          <a:p>
            <a:pPr marL="1943100" lvl="3" indent="-571500">
              <a:buFont typeface="Arial"/>
              <a:buChar char="•"/>
            </a:pPr>
            <a:r>
              <a:rPr lang="en-US" sz="2800" dirty="0" err="1" smtClean="0">
                <a:latin typeface="宋体"/>
                <a:ea typeface="宋体"/>
                <a:cs typeface="宋体"/>
              </a:rPr>
              <a:t>成聖Sanctification</a:t>
            </a:r>
            <a:endParaRPr lang="en-US" sz="2800" dirty="0" smtClean="0">
              <a:latin typeface="宋体"/>
              <a:ea typeface="宋体"/>
              <a:cs typeface="宋体"/>
            </a:endParaRPr>
          </a:p>
          <a:p>
            <a:pPr marL="2400300" lvl="4" indent="-571500">
              <a:buFont typeface="Wingdings" charset="2"/>
              <a:buChar char="ü"/>
            </a:pPr>
            <a:r>
              <a:rPr lang="zh-CN" altLang="en-US" sz="2800" dirty="0" smtClean="0">
                <a:latin typeface="宋体"/>
                <a:ea typeface="宋体"/>
                <a:cs typeface="宋体"/>
              </a:rPr>
              <a:t>效法耶稣，</a:t>
            </a:r>
            <a:r>
              <a:rPr lang="en-US" sz="2800" dirty="0" err="1" smtClean="0">
                <a:latin typeface="宋体"/>
                <a:ea typeface="宋体"/>
                <a:cs typeface="宋体"/>
              </a:rPr>
              <a:t>擺脫罪的權勢Power</a:t>
            </a:r>
            <a:r>
              <a:rPr lang="en-US" sz="2800" dirty="0" smtClean="0">
                <a:latin typeface="宋体"/>
                <a:ea typeface="宋体"/>
                <a:cs typeface="宋体"/>
              </a:rPr>
              <a:t> </a:t>
            </a:r>
          </a:p>
          <a:p>
            <a:pPr lvl="3">
              <a:defRPr/>
            </a:pPr>
            <a:endParaRPr lang="en-US" altLang="zh-TW" sz="2800" dirty="0" smtClean="0">
              <a:solidFill>
                <a:srgbClr val="FFFFFF"/>
              </a:solidFill>
              <a:latin typeface="宋体"/>
              <a:ea typeface="宋体"/>
              <a:cs typeface="宋体"/>
            </a:endParaRPr>
          </a:p>
          <a:p>
            <a:pPr lvl="3">
              <a:defRPr/>
            </a:pPr>
            <a:r>
              <a:rPr lang="zh-CN" altLang="en-US" sz="28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罗马</a:t>
            </a:r>
            <a:r>
              <a:rPr lang="zh-TW" altLang="en-US" sz="28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书</a:t>
            </a:r>
            <a:r>
              <a:rPr lang="en-US" altLang="zh-CN" sz="28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4:</a:t>
            </a:r>
            <a:r>
              <a:rPr lang="en-US" altLang="zh-CHT" sz="2800" baseline="30000" dirty="0" smtClean="0">
                <a:latin typeface="宋体"/>
                <a:ea typeface="宋体"/>
                <a:cs typeface="宋体"/>
              </a:rPr>
              <a:t>24</a:t>
            </a:r>
            <a:r>
              <a:rPr lang="zh-CHT" altLang="en-US" sz="2800" dirty="0" smtClean="0">
                <a:latin typeface="宋体"/>
                <a:ea typeface="宋体"/>
                <a:cs typeface="宋体"/>
              </a:rPr>
              <a:t>也是為我們將來得算為義之人寫</a:t>
            </a:r>
            <a:r>
              <a:rPr lang="zh-CHT" altLang="en-US" sz="2800" dirty="0">
                <a:latin typeface="宋体"/>
                <a:ea typeface="宋体"/>
                <a:cs typeface="宋体"/>
              </a:rPr>
              <a:t>的，就是我們這信神使我們的主耶穌從死裡復活的人。 </a:t>
            </a:r>
            <a:r>
              <a:rPr lang="en-US" altLang="zh-CN" sz="28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8:</a:t>
            </a:r>
            <a:r>
              <a:rPr lang="en-US" sz="2800" baseline="30000" dirty="0">
                <a:latin typeface="宋体"/>
                <a:ea typeface="宋体"/>
                <a:cs typeface="宋体"/>
              </a:rPr>
              <a:t>29 </a:t>
            </a:r>
            <a:r>
              <a:rPr lang="en-US" sz="2800" dirty="0">
                <a:latin typeface="宋体"/>
                <a:ea typeface="宋体"/>
                <a:cs typeface="宋体"/>
              </a:rPr>
              <a:t>因为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宋体"/>
                <a:ea typeface="宋体"/>
                <a:cs typeface="宋体"/>
              </a:rPr>
              <a:t>他预先所知道</a:t>
            </a:r>
            <a:r>
              <a:rPr lang="en-US" sz="2800" dirty="0">
                <a:latin typeface="宋体"/>
                <a:ea typeface="宋体"/>
                <a:cs typeface="宋体"/>
              </a:rPr>
              <a:t>的人，就</a:t>
            </a:r>
            <a:r>
              <a:rPr lang="en-US" sz="2800" dirty="0">
                <a:solidFill>
                  <a:srgbClr val="85C2FF"/>
                </a:solidFill>
                <a:latin typeface="宋体"/>
                <a:ea typeface="宋体"/>
                <a:cs typeface="宋体"/>
              </a:rPr>
              <a:t>预先定下</a:t>
            </a:r>
            <a:r>
              <a:rPr lang="en-US" sz="2800" dirty="0">
                <a:latin typeface="宋体"/>
                <a:ea typeface="宋体"/>
                <a:cs typeface="宋体"/>
              </a:rPr>
              <a:t>效法他儿子的模样</a:t>
            </a:r>
            <a:r>
              <a:rPr lang="en-US" sz="2800" dirty="0" smtClean="0">
                <a:latin typeface="宋体"/>
                <a:ea typeface="宋体"/>
                <a:cs typeface="宋体"/>
              </a:rPr>
              <a:t>，</a:t>
            </a:r>
            <a:endParaRPr lang="en-US" sz="2800" dirty="0">
              <a:latin typeface="宋体"/>
              <a:ea typeface="宋体"/>
              <a:cs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419102974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14400" y="0"/>
            <a:ext cx="67818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 algn="ctr"/>
            <a:r>
              <a:rPr lang="zh-CN" altLang="en-US" sz="3200">
                <a:solidFill>
                  <a:srgbClr val="FFFFFF"/>
                </a:solidFill>
              </a:rPr>
              <a:t>圣餐</a:t>
            </a:r>
            <a:endParaRPr lang="en-US" altLang="zh-TW" sz="4000">
              <a:solidFill>
                <a:srgbClr val="FFFFFF"/>
              </a:solidFill>
            </a:endParaRPr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452985"/>
            <a:ext cx="9148763" cy="4690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lvl="1" eaLnBrk="0" hangingPunct="0">
              <a:spcBef>
                <a:spcPct val="30000"/>
              </a:spcBef>
            </a:pPr>
            <a:r>
              <a:rPr lang="zh-CN" altLang="en-US" sz="3600" dirty="0">
                <a:solidFill>
                  <a:srgbClr val="FFFFFF"/>
                </a:solidFill>
              </a:rPr>
              <a:t>约翰</a:t>
            </a:r>
            <a:r>
              <a:rPr lang="en-US" altLang="zh-CN" sz="3600" dirty="0">
                <a:solidFill>
                  <a:srgbClr val="FFFFFF"/>
                </a:solidFill>
              </a:rPr>
              <a:t>6</a:t>
            </a:r>
            <a:r>
              <a:rPr lang="en-US" altLang="zh-CN" sz="3600" dirty="0" smtClean="0">
                <a:solidFill>
                  <a:srgbClr val="FFFFFF"/>
                </a:solidFill>
              </a:rPr>
              <a:t>:</a:t>
            </a:r>
            <a:r>
              <a:rPr lang="en-US" altLang="zh-TW" sz="3600" dirty="0" smtClean="0">
                <a:solidFill>
                  <a:srgbClr val="FFFFFF"/>
                </a:solidFill>
              </a:rPr>
              <a:t>48 </a:t>
            </a:r>
            <a:r>
              <a:rPr lang="zh-TW" altLang="en-US" sz="3600" dirty="0">
                <a:solidFill>
                  <a:srgbClr val="FFFFFF"/>
                </a:solidFill>
              </a:rPr>
              <a:t>我就是生命的粮。 </a:t>
            </a:r>
            <a:r>
              <a:rPr lang="en-US" altLang="zh-TW" sz="3600" dirty="0">
                <a:solidFill>
                  <a:srgbClr val="FFFFFF"/>
                </a:solidFill>
              </a:rPr>
              <a:t>49 </a:t>
            </a:r>
            <a:r>
              <a:rPr lang="zh-TW" altLang="en-US" sz="3600" dirty="0">
                <a:solidFill>
                  <a:srgbClr val="FFFFFF"/>
                </a:solidFill>
              </a:rPr>
              <a:t>你们的祖宗在旷野吃过吗哪，还是死了； </a:t>
            </a:r>
            <a:r>
              <a:rPr lang="en-US" altLang="zh-TW" sz="3600" dirty="0">
                <a:solidFill>
                  <a:srgbClr val="FFFFFF"/>
                </a:solidFill>
              </a:rPr>
              <a:t>50 </a:t>
            </a:r>
            <a:r>
              <a:rPr lang="zh-TW" altLang="en-US" sz="3600" dirty="0">
                <a:solidFill>
                  <a:srgbClr val="FFFFFF"/>
                </a:solidFill>
              </a:rPr>
              <a:t>这是从天上降下来的粮，叫人吃了就不死。 </a:t>
            </a:r>
            <a:r>
              <a:rPr lang="en-US" altLang="zh-TW" sz="3600" dirty="0">
                <a:solidFill>
                  <a:srgbClr val="FFFFFF"/>
                </a:solidFill>
              </a:rPr>
              <a:t>51 </a:t>
            </a:r>
            <a:r>
              <a:rPr lang="zh-TW" altLang="en-US" sz="3600" dirty="0">
                <a:solidFill>
                  <a:srgbClr val="FFFFFF"/>
                </a:solidFill>
              </a:rPr>
              <a:t>我是从天上降下来生命的粮，人若吃这粮，就必永远活着。我所要赐的粮就是我的肉，为世人之生命所赐的</a:t>
            </a:r>
            <a:r>
              <a:rPr lang="zh-TW" altLang="en-US" sz="3600" dirty="0" smtClean="0">
                <a:solidFill>
                  <a:srgbClr val="FFFFFF"/>
                </a:solidFill>
              </a:rPr>
              <a:t>。</a:t>
            </a:r>
            <a:endParaRPr lang="en-US" altLang="zh-TW" sz="3600" dirty="0" smtClean="0">
              <a:solidFill>
                <a:srgbClr val="FFFFFF"/>
              </a:solidFill>
            </a:endParaRPr>
          </a:p>
          <a:p>
            <a:pPr marL="0" lvl="1" eaLnBrk="0" hangingPunct="0">
              <a:spcBef>
                <a:spcPct val="30000"/>
              </a:spcBef>
            </a:pPr>
            <a:r>
              <a:rPr lang="en-US" altLang="zh-TW" sz="3600" dirty="0" smtClean="0">
                <a:solidFill>
                  <a:srgbClr val="FFFFFF"/>
                </a:solidFill>
              </a:rPr>
              <a:t>63 </a:t>
            </a:r>
            <a:r>
              <a:rPr lang="zh-TW" altLang="en-US" sz="3600" dirty="0">
                <a:solidFill>
                  <a:srgbClr val="FFFFFF"/>
                </a:solidFill>
              </a:rPr>
              <a:t>叫人活着的乃是灵，肉体是无益的。我对你们所说的话就是灵，就是生命。</a:t>
            </a:r>
            <a:endParaRPr lang="en-US" altLang="zh-CN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21284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1600200" y="133350"/>
            <a:ext cx="7358062" cy="1285875"/>
          </a:xfrm>
        </p:spPr>
        <p:txBody>
          <a:bodyPr/>
          <a:lstStyle/>
          <a:p>
            <a:pPr eaLnBrk="1">
              <a:defRPr/>
            </a:pPr>
            <a:r>
              <a:rPr lang="zh-CN" altLang="en-US" sz="51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罗马书八：</a:t>
            </a:r>
            <a:r>
              <a:rPr lang="en-US" altLang="zh-CN" sz="51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26-30</a:t>
            </a:r>
            <a:endParaRPr lang="en-US" altLang="zh-CN" sz="5100" dirty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1044" y="1047750"/>
            <a:ext cx="8685212" cy="3818334"/>
          </a:xfrm>
        </p:spPr>
        <p:txBody>
          <a:bodyPr/>
          <a:lstStyle/>
          <a:p>
            <a:pPr eaLnBrk="1">
              <a:defRPr/>
            </a:pPr>
            <a:r>
              <a:rPr lang="en-US" sz="2800" baseline="30000" dirty="0"/>
              <a:t>26 </a:t>
            </a:r>
            <a:r>
              <a:rPr lang="en-US" sz="2800" dirty="0"/>
              <a:t>况且，我们的软弱有圣灵帮助。我们本不晓得当怎样祷告，只是圣灵亲自用说不出来的</a:t>
            </a:r>
            <a:r>
              <a:rPr lang="en-US" sz="2800" dirty="0">
                <a:solidFill>
                  <a:srgbClr val="CCFFCC"/>
                </a:solidFill>
              </a:rPr>
              <a:t>叹息</a:t>
            </a:r>
            <a:r>
              <a:rPr lang="en-US" sz="2800" dirty="0"/>
              <a:t>替我们祷告。 </a:t>
            </a:r>
            <a:r>
              <a:rPr lang="en-US" sz="2800" baseline="30000" dirty="0"/>
              <a:t>27 </a:t>
            </a:r>
            <a:r>
              <a:rPr lang="en-US" sz="2800" dirty="0"/>
              <a:t>鉴察人心的，晓得圣灵的意思，因为圣灵照着神的旨意替圣徒祈求。 </a:t>
            </a:r>
            <a:r>
              <a:rPr lang="en-US" sz="2800" baseline="30000" dirty="0"/>
              <a:t>28 </a:t>
            </a:r>
            <a:r>
              <a:rPr lang="en-US" sz="2800" dirty="0"/>
              <a:t>我们晓得万事都互相效力，叫爱神的人得益处，就是按他旨意被召的人。 </a:t>
            </a:r>
            <a:r>
              <a:rPr lang="en-US" sz="2800" baseline="30000" dirty="0"/>
              <a:t>29 </a:t>
            </a:r>
            <a:r>
              <a:rPr lang="en-US" sz="2800" dirty="0"/>
              <a:t>因为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他预先所知道</a:t>
            </a:r>
            <a:r>
              <a:rPr lang="en-US" sz="2800" dirty="0"/>
              <a:t>的人，就</a:t>
            </a:r>
            <a:r>
              <a:rPr lang="en-US" sz="2800" dirty="0">
                <a:solidFill>
                  <a:srgbClr val="85C2FF"/>
                </a:solidFill>
              </a:rPr>
              <a:t>预先定下</a:t>
            </a:r>
            <a:r>
              <a:rPr lang="en-US" sz="2800" dirty="0"/>
              <a:t>效法他儿子的模样，使他儿子在许多弟兄中做长子； </a:t>
            </a:r>
            <a:r>
              <a:rPr lang="en-US" sz="2800" baseline="30000" dirty="0"/>
              <a:t>30 </a:t>
            </a:r>
            <a:r>
              <a:rPr lang="en-US" sz="2800" dirty="0"/>
              <a:t>预先所定下的人</a:t>
            </a:r>
            <a:r>
              <a:rPr lang="en-US" sz="2800" dirty="0">
                <a:solidFill>
                  <a:srgbClr val="85C2FF"/>
                </a:solidFill>
              </a:rPr>
              <a:t>又召</a:t>
            </a:r>
            <a:r>
              <a:rPr lang="en-US" sz="2800" dirty="0"/>
              <a:t>他们来，所召来的人</a:t>
            </a:r>
            <a:r>
              <a:rPr lang="en-US" sz="2800" dirty="0">
                <a:solidFill>
                  <a:srgbClr val="85C2FF"/>
                </a:solidFill>
              </a:rPr>
              <a:t>又称他们</a:t>
            </a:r>
            <a:r>
              <a:rPr lang="en-US" sz="2800" dirty="0" smtClean="0">
                <a:solidFill>
                  <a:srgbClr val="85C2FF"/>
                </a:solidFill>
              </a:rPr>
              <a:t>为</a:t>
            </a:r>
            <a:r>
              <a:rPr lang="en-US" sz="2800" kern="1200" dirty="0" smtClean="0">
                <a:solidFill>
                  <a:srgbClr val="85C2FF"/>
                </a:solidFill>
                <a:effectLst/>
                <a:latin typeface="Arial" charset="0"/>
                <a:ea typeface="宋体" pitchFamily="2" charset="-122"/>
              </a:rPr>
              <a:t>義</a:t>
            </a:r>
            <a:r>
              <a:rPr lang="en-US" sz="2800" dirty="0" smtClean="0"/>
              <a:t>，</a:t>
            </a:r>
            <a:r>
              <a:rPr lang="en-US" sz="2800" dirty="0"/>
              <a:t>所称为义的人又叫他们得</a:t>
            </a:r>
            <a:r>
              <a:rPr lang="en-US" sz="2800" dirty="0">
                <a:solidFill>
                  <a:srgbClr val="FFFF00"/>
                </a:solidFill>
              </a:rPr>
              <a:t>荣耀</a:t>
            </a:r>
            <a:r>
              <a:rPr lang="en-US" sz="2800" dirty="0" smtClean="0"/>
              <a:t>。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6539074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09600" y="171450"/>
            <a:ext cx="777240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solidFill>
                  <a:srgbClr val="FFFFFF"/>
                </a:solidFill>
              </a:rPr>
              <a:t>叹息</a:t>
            </a:r>
            <a:r>
              <a:rPr lang="zh-CN" altLang="en-US" dirty="0" smtClean="0">
                <a:solidFill>
                  <a:srgbClr val="FFFFFF"/>
                </a:solidFill>
              </a:rPr>
              <a:t>？</a:t>
            </a:r>
            <a:endParaRPr lang="en-US" altLang="zh-CN" dirty="0">
              <a:solidFill>
                <a:schemeClr val="tx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pic>
        <p:nvPicPr>
          <p:cNvPr id="6" name="Picture 4" descr="doublerainbo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57350"/>
            <a:ext cx="44084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86101"/>
            <a:ext cx="2948433" cy="1390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HSdove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66" b="35803"/>
          <a:stretch/>
        </p:blipFill>
        <p:spPr>
          <a:xfrm>
            <a:off x="2590800" y="1047750"/>
            <a:ext cx="2590800" cy="237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47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90600" y="619184"/>
            <a:ext cx="8001000" cy="4524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 algn="ctr">
              <a:defRPr/>
            </a:pPr>
            <a:r>
              <a:rPr lang="zh-CN" altLang="en-US" sz="4000" dirty="0" smtClean="0">
                <a:solidFill>
                  <a:srgbClr val="FFFFFF"/>
                </a:solidFill>
                <a:latin typeface="华文楷体"/>
                <a:ea typeface="华文楷体"/>
                <a:cs typeface="华文楷体"/>
              </a:rPr>
              <a:t>挑战</a:t>
            </a:r>
            <a:r>
              <a:rPr lang="zh-CN" altLang="en-US" sz="4000" dirty="0" smtClean="0">
                <a:solidFill>
                  <a:srgbClr val="FFFFFF"/>
                </a:solidFill>
                <a:latin typeface="华文楷体"/>
                <a:ea typeface="华文楷体"/>
                <a:cs typeface="华文楷体"/>
              </a:rPr>
              <a:t>（一）</a:t>
            </a:r>
            <a:r>
              <a:rPr lang="zh-CN" altLang="en-US" sz="4000" dirty="0" smtClean="0">
                <a:solidFill>
                  <a:srgbClr val="FFFFFF"/>
                </a:solidFill>
                <a:latin typeface="华文楷体"/>
                <a:ea typeface="华文楷体"/>
                <a:cs typeface="华文楷体"/>
              </a:rPr>
              <a:t>：</a:t>
            </a:r>
            <a:endParaRPr lang="en-US" altLang="zh-CN" sz="4000" dirty="0" smtClean="0">
              <a:solidFill>
                <a:srgbClr val="FFFFFF"/>
              </a:solidFill>
              <a:latin typeface="华文楷体"/>
              <a:ea typeface="华文楷体"/>
              <a:cs typeface="华文楷体"/>
            </a:endParaRPr>
          </a:p>
          <a:p>
            <a:pPr lvl="1" algn="ctr">
              <a:defRPr/>
            </a:pPr>
            <a:endParaRPr lang="en-US" sz="4000" dirty="0" smtClean="0">
              <a:solidFill>
                <a:srgbClr val="FFFFFF"/>
              </a:solidFill>
              <a:latin typeface="华文楷体"/>
              <a:ea typeface="华文楷体"/>
              <a:cs typeface="华文楷体"/>
            </a:endParaRPr>
          </a:p>
          <a:p>
            <a:pPr lvl="3">
              <a:defRPr/>
            </a:pPr>
            <a:r>
              <a:rPr lang="zh-TW" altLang="en-US" sz="4000" dirty="0">
                <a:solidFill>
                  <a:srgbClr val="FFFFFF"/>
                </a:solidFill>
              </a:rPr>
              <a:t>在圣灵里祷告</a:t>
            </a:r>
            <a:endParaRPr lang="en-US" sz="4000" dirty="0">
              <a:solidFill>
                <a:srgbClr val="FFFFFF"/>
              </a:solidFill>
            </a:endParaRPr>
          </a:p>
          <a:p>
            <a:pPr lvl="3">
              <a:defRPr/>
            </a:pPr>
            <a:endParaRPr lang="en-US" altLang="zh-TW" sz="2800" dirty="0" smtClean="0">
              <a:solidFill>
                <a:srgbClr val="FFFFFF"/>
              </a:solidFill>
            </a:endParaRPr>
          </a:p>
          <a:p>
            <a:pPr lvl="3">
              <a:defRPr/>
            </a:pPr>
            <a:r>
              <a:rPr lang="zh-CN" altLang="en-US" sz="2800" dirty="0" smtClean="0">
                <a:solidFill>
                  <a:srgbClr val="FFFFFF"/>
                </a:solidFill>
              </a:rPr>
              <a:t>罗马</a:t>
            </a:r>
            <a:r>
              <a:rPr lang="zh-TW" altLang="en-US" sz="2800" dirty="0" smtClean="0">
                <a:solidFill>
                  <a:srgbClr val="FFFFFF"/>
                </a:solidFill>
              </a:rPr>
              <a:t>书</a:t>
            </a:r>
            <a:r>
              <a:rPr lang="en-US" altLang="zh-TW" sz="2800" dirty="0" smtClean="0">
                <a:solidFill>
                  <a:srgbClr val="FFFFFF"/>
                </a:solidFill>
              </a:rPr>
              <a:t>8</a:t>
            </a:r>
            <a:r>
              <a:rPr lang="zh-CN" altLang="en-US" sz="2800" dirty="0" smtClean="0">
                <a:solidFill>
                  <a:srgbClr val="FFFFFF"/>
                </a:solidFill>
              </a:rPr>
              <a:t>：</a:t>
            </a:r>
            <a:r>
              <a:rPr lang="en-US" sz="2800" baseline="30000" dirty="0">
                <a:solidFill>
                  <a:srgbClr val="FFFFFF"/>
                </a:solidFill>
              </a:rPr>
              <a:t>26 </a:t>
            </a:r>
            <a:r>
              <a:rPr lang="en-US" sz="2800" dirty="0">
                <a:solidFill>
                  <a:srgbClr val="FFFFFF"/>
                </a:solidFill>
              </a:rPr>
              <a:t>况且，我们的软弱有圣灵帮助。我们本不晓得当怎样祷告，只是圣灵亲自用说不出来的</a:t>
            </a:r>
            <a:r>
              <a:rPr lang="en-US" sz="2800" dirty="0">
                <a:solidFill>
                  <a:srgbClr val="FFFF00"/>
                </a:solidFill>
              </a:rPr>
              <a:t>叹息</a:t>
            </a:r>
            <a:r>
              <a:rPr lang="en-US" sz="2800" dirty="0">
                <a:solidFill>
                  <a:srgbClr val="FFFFFF"/>
                </a:solidFill>
              </a:rPr>
              <a:t>替我们祷告</a:t>
            </a:r>
            <a:r>
              <a:rPr lang="en-US" sz="2800" dirty="0" smtClean="0">
                <a:solidFill>
                  <a:srgbClr val="FFFFFF"/>
                </a:solidFill>
              </a:rPr>
              <a:t>。</a:t>
            </a:r>
          </a:p>
          <a:p>
            <a:pPr lvl="3">
              <a:defRPr/>
            </a:pPr>
            <a:r>
              <a:rPr lang="zh-TW" altLang="en-US" sz="2800" dirty="0">
                <a:solidFill>
                  <a:srgbClr val="FFFFFF"/>
                </a:solidFill>
              </a:rPr>
              <a:t>犹大书 </a:t>
            </a:r>
            <a:r>
              <a:rPr lang="en-US" altLang="zh-TW" sz="2800" dirty="0">
                <a:solidFill>
                  <a:srgbClr val="FFFFFF"/>
                </a:solidFill>
              </a:rPr>
              <a:t>1:20 </a:t>
            </a:r>
            <a:r>
              <a:rPr lang="zh-TW" altLang="en-US" sz="2800" dirty="0">
                <a:solidFill>
                  <a:srgbClr val="FFFFFF"/>
                </a:solidFill>
              </a:rPr>
              <a:t>亲爱的弟兄啊，你们却要在至圣的真道上造就自己，在圣灵里祷告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66375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0" y="895350"/>
            <a:ext cx="7358062" cy="1285875"/>
          </a:xfrm>
        </p:spPr>
        <p:txBody>
          <a:bodyPr/>
          <a:lstStyle/>
          <a:p>
            <a:pPr eaLnBrk="1">
              <a:defRPr/>
            </a:pPr>
            <a:r>
              <a:rPr lang="en-US" dirty="0" err="1">
                <a:solidFill>
                  <a:schemeClr val="tx1"/>
                </a:solidFill>
                <a:effectLst/>
              </a:rPr>
              <a:t>荣耀是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怎样“炼成”的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endParaRPr lang="en-US" altLang="zh-CN" dirty="0">
              <a:solidFill>
                <a:schemeClr val="tx1"/>
              </a:solidFill>
              <a:latin typeface="Helvetica Light" charset="0"/>
              <a:ea typeface="宋体" charset="0"/>
              <a:cs typeface="宋体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809750"/>
            <a:ext cx="8534400" cy="2819400"/>
          </a:xfrm>
        </p:spPr>
        <p:txBody>
          <a:bodyPr/>
          <a:lstStyle/>
          <a:p>
            <a:pPr marL="514350" indent="-514350" eaLnBrk="1">
              <a:buFont typeface="Arial"/>
              <a:buChar char="•"/>
              <a:defRPr/>
            </a:pPr>
            <a:r>
              <a:rPr lang="en-US" dirty="0" smtClean="0">
                <a:effectLst/>
              </a:rPr>
              <a:t>荣耀</a:t>
            </a:r>
            <a:r>
              <a:rPr lang="en-US" dirty="0">
                <a:effectLst/>
              </a:rPr>
              <a:t>的</a:t>
            </a:r>
            <a:r>
              <a:rPr lang="en-US" dirty="0" smtClean="0">
                <a:effectLst/>
              </a:rPr>
              <a:t>来源</a:t>
            </a:r>
          </a:p>
          <a:p>
            <a:pPr marL="514350" indent="-514350" eaLnBrk="1">
              <a:buFont typeface="Arial"/>
              <a:buChar char="•"/>
              <a:defRPr/>
            </a:pPr>
            <a:r>
              <a:rPr lang="en-US" dirty="0" smtClean="0">
                <a:effectLst/>
              </a:rPr>
              <a:t>荣耀的铸造</a:t>
            </a:r>
          </a:p>
          <a:p>
            <a:pPr marL="514350" indent="-514350" eaLnBrk="1">
              <a:buFont typeface="Arial"/>
              <a:buChar char="•"/>
              <a:defRPr/>
            </a:pPr>
            <a:r>
              <a:rPr lang="en-US" dirty="0" smtClean="0">
                <a:effectLst/>
              </a:rPr>
              <a:t>荣耀</a:t>
            </a:r>
            <a:r>
              <a:rPr lang="en-US" dirty="0">
                <a:effectLst/>
              </a:rPr>
              <a:t>的</a:t>
            </a:r>
            <a:r>
              <a:rPr lang="en-US" dirty="0" smtClean="0">
                <a:effectLst/>
              </a:rPr>
              <a:t>成全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5372505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90600" y="619184"/>
            <a:ext cx="8001000" cy="42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 algn="ctr">
              <a:defRPr/>
            </a:pPr>
            <a:r>
              <a:rPr lang="zh-CN" altLang="en-US" sz="4000" dirty="0" smtClean="0">
                <a:solidFill>
                  <a:srgbClr val="FFFFFF"/>
                </a:solidFill>
                <a:latin typeface="华文楷体"/>
                <a:ea typeface="华文楷体"/>
                <a:cs typeface="华文楷体"/>
              </a:rPr>
              <a:t>挑战</a:t>
            </a:r>
            <a:r>
              <a:rPr lang="zh-CN" altLang="en-US" sz="4000" dirty="0" smtClean="0">
                <a:solidFill>
                  <a:srgbClr val="FFFFFF"/>
                </a:solidFill>
                <a:latin typeface="华文楷体"/>
                <a:ea typeface="华文楷体"/>
                <a:cs typeface="华文楷体"/>
              </a:rPr>
              <a:t>（二）</a:t>
            </a:r>
            <a:r>
              <a:rPr lang="zh-CN" altLang="en-US" sz="4000" dirty="0" smtClean="0">
                <a:solidFill>
                  <a:srgbClr val="FFFFFF"/>
                </a:solidFill>
                <a:latin typeface="华文楷体"/>
                <a:ea typeface="华文楷体"/>
                <a:cs typeface="华文楷体"/>
              </a:rPr>
              <a:t>：</a:t>
            </a:r>
            <a:endParaRPr lang="en-US" altLang="zh-CN" sz="4000" dirty="0" smtClean="0">
              <a:solidFill>
                <a:srgbClr val="FFFFFF"/>
              </a:solidFill>
              <a:latin typeface="华文楷体"/>
              <a:ea typeface="华文楷体"/>
              <a:cs typeface="华文楷体"/>
            </a:endParaRPr>
          </a:p>
          <a:p>
            <a:pPr lvl="1" algn="ctr">
              <a:defRPr/>
            </a:pPr>
            <a:endParaRPr lang="en-US" sz="4000" dirty="0" smtClean="0">
              <a:solidFill>
                <a:srgbClr val="FFFFFF"/>
              </a:solidFill>
              <a:latin typeface="华文楷体"/>
              <a:ea typeface="华文楷体"/>
              <a:cs typeface="华文楷体"/>
            </a:endParaRPr>
          </a:p>
          <a:p>
            <a:pPr lvl="3">
              <a:defRPr/>
            </a:pPr>
            <a:r>
              <a:rPr lang="zh-CN" altLang="en-US" sz="4000" dirty="0" smtClean="0">
                <a:solidFill>
                  <a:srgbClr val="FFFFFF"/>
                </a:solidFill>
              </a:rPr>
              <a:t>轻看苦楚</a:t>
            </a:r>
            <a:endParaRPr lang="en-US" sz="4000" dirty="0">
              <a:solidFill>
                <a:srgbClr val="FFFFFF"/>
              </a:solidFill>
            </a:endParaRPr>
          </a:p>
          <a:p>
            <a:pPr lvl="3">
              <a:defRPr/>
            </a:pPr>
            <a:endParaRPr lang="en-US" altLang="zh-TW" sz="2800" dirty="0" smtClean="0">
              <a:solidFill>
                <a:srgbClr val="FFFFFF"/>
              </a:solidFill>
            </a:endParaRPr>
          </a:p>
          <a:p>
            <a:pPr lvl="3">
              <a:defRPr/>
            </a:pPr>
            <a:r>
              <a:rPr lang="zh-CN" altLang="en-US" sz="2800" dirty="0" smtClean="0">
                <a:solidFill>
                  <a:srgbClr val="FFFFFF"/>
                </a:solidFill>
              </a:rPr>
              <a:t>罗马</a:t>
            </a:r>
            <a:r>
              <a:rPr lang="zh-TW" altLang="en-US" sz="2800" dirty="0" smtClean="0">
                <a:solidFill>
                  <a:srgbClr val="FFFFFF"/>
                </a:solidFill>
              </a:rPr>
              <a:t>书</a:t>
            </a:r>
            <a:r>
              <a:rPr lang="en-US" altLang="zh-TW" sz="2800" dirty="0" smtClean="0">
                <a:solidFill>
                  <a:srgbClr val="FFFFFF"/>
                </a:solidFill>
              </a:rPr>
              <a:t>8</a:t>
            </a:r>
            <a:r>
              <a:rPr lang="zh-CN" altLang="en-US" sz="2800" dirty="0" smtClean="0">
                <a:solidFill>
                  <a:srgbClr val="FFFFFF"/>
                </a:solidFill>
              </a:rPr>
              <a:t>：</a:t>
            </a:r>
            <a:r>
              <a:rPr lang="en-US" sz="2800" dirty="0"/>
              <a:t>18 </a:t>
            </a:r>
            <a:r>
              <a:rPr lang="zh-CN" altLang="en-US" sz="2800" dirty="0"/>
              <a:t>我想，现在的苦楚若比起将来要显于我们的</a:t>
            </a:r>
            <a:r>
              <a:rPr lang="zh-CN" altLang="en-US" sz="2800" dirty="0">
                <a:solidFill>
                  <a:srgbClr val="FFFF00"/>
                </a:solidFill>
              </a:rPr>
              <a:t>荣耀</a:t>
            </a:r>
            <a:r>
              <a:rPr lang="zh-CN" altLang="en-US" sz="2800" dirty="0"/>
              <a:t>，就不足介意了</a:t>
            </a:r>
            <a:r>
              <a:rPr lang="zh-CN" altLang="en-US" sz="2800" dirty="0" smtClean="0"/>
              <a:t>。</a:t>
            </a:r>
            <a:endParaRPr lang="en-US" altLang="zh-CN" sz="2800" dirty="0" smtClean="0"/>
          </a:p>
          <a:p>
            <a:pPr lvl="3">
              <a:defRPr/>
            </a:pPr>
            <a:r>
              <a:rPr lang="zh-TW" altLang="en-US" sz="2800" dirty="0"/>
              <a:t>哥林多后书 </a:t>
            </a:r>
            <a:r>
              <a:rPr lang="en-US" altLang="zh-TW" sz="2800" dirty="0"/>
              <a:t>4:17</a:t>
            </a:r>
            <a:r>
              <a:rPr lang="zh-TW" altLang="en-US" sz="2800" dirty="0"/>
              <a:t>我们这至暂至轻的苦楚，要为我们成就极重无比、永远的</a:t>
            </a:r>
            <a:r>
              <a:rPr lang="zh-TW" altLang="en-US" sz="2800" dirty="0">
                <a:solidFill>
                  <a:srgbClr val="FFFF00"/>
                </a:solidFill>
              </a:rPr>
              <a:t>荣耀</a:t>
            </a:r>
            <a:r>
              <a:rPr lang="zh-TW" altLang="en-US" sz="2800" dirty="0"/>
              <a:t>。</a:t>
            </a:r>
            <a:r>
              <a:rPr lang="en-US" sz="3600" dirty="0" smtClean="0"/>
              <a:t> </a:t>
            </a:r>
            <a:endParaRPr lang="en-US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00517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1428750"/>
            <a:ext cx="6629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榮耀</a:t>
            </a:r>
            <a:r>
              <a:rPr lang="en-US" sz="4000" dirty="0" smtClean="0"/>
              <a:t>的成全</a:t>
            </a:r>
            <a:r>
              <a:rPr lang="en-US" sz="4000" dirty="0"/>
              <a:t>—</a:t>
            </a:r>
            <a:r>
              <a:rPr lang="en-US" sz="4000" dirty="0" smtClean="0"/>
              <a:t>—</a:t>
            </a:r>
          </a:p>
          <a:p>
            <a:r>
              <a:rPr lang="en-US" sz="4000" dirty="0" smtClean="0"/>
              <a:t>救恩的</a:t>
            </a:r>
            <a:r>
              <a:rPr lang="zh-CN" altLang="en-US" sz="4000" dirty="0" smtClean="0"/>
              <a:t>“</a:t>
            </a:r>
            <a:r>
              <a:rPr lang="en-US" sz="4000" dirty="0"/>
              <a:t>三部曲</a:t>
            </a:r>
            <a:r>
              <a:rPr lang="zh-CN" altLang="en-US" sz="4000" dirty="0" smtClean="0"/>
              <a:t>”</a:t>
            </a:r>
            <a:endParaRPr lang="en-US" sz="4000" dirty="0" smtClean="0"/>
          </a:p>
          <a:p>
            <a:pPr marL="571500" indent="-571500">
              <a:buFont typeface="Arial"/>
              <a:buChar char="•"/>
            </a:pPr>
            <a:r>
              <a:rPr lang="en-US" sz="4000" dirty="0" err="1" smtClean="0"/>
              <a:t>稱</a:t>
            </a:r>
            <a:r>
              <a:rPr lang="en-US" sz="4000" dirty="0" err="1"/>
              <a:t>義Justification</a:t>
            </a:r>
            <a:r>
              <a:rPr lang="en-US" sz="4000" dirty="0"/>
              <a:t> </a:t>
            </a:r>
          </a:p>
          <a:p>
            <a:pPr marL="571500" indent="-571500">
              <a:buFont typeface="Arial"/>
              <a:buChar char="•"/>
            </a:pPr>
            <a:r>
              <a:rPr lang="en-US" sz="4000" dirty="0" err="1"/>
              <a:t>成聖Sanctification</a:t>
            </a:r>
            <a:r>
              <a:rPr lang="en-US" sz="4000" dirty="0"/>
              <a:t> </a:t>
            </a:r>
          </a:p>
          <a:p>
            <a:pPr marL="571500" indent="-571500">
              <a:buFont typeface="Arial"/>
              <a:buChar char="•"/>
            </a:pPr>
            <a:r>
              <a:rPr lang="en-US" sz="4000" dirty="0" err="1"/>
              <a:t>榮耀Glorification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67953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1600200" y="133350"/>
            <a:ext cx="7358062" cy="1285875"/>
          </a:xfrm>
        </p:spPr>
        <p:txBody>
          <a:bodyPr/>
          <a:lstStyle/>
          <a:p>
            <a:pPr eaLnBrk="1">
              <a:defRPr/>
            </a:pPr>
            <a:r>
              <a:rPr lang="zh-CN" altLang="en-US" sz="51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罗马书八：</a:t>
            </a:r>
            <a:r>
              <a:rPr lang="en-US" altLang="zh-CN" sz="51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26-30</a:t>
            </a:r>
            <a:endParaRPr lang="en-US" altLang="zh-CN" sz="5100" dirty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1044" y="1047750"/>
            <a:ext cx="8685212" cy="3818334"/>
          </a:xfrm>
        </p:spPr>
        <p:txBody>
          <a:bodyPr/>
          <a:lstStyle/>
          <a:p>
            <a:pPr eaLnBrk="1">
              <a:defRPr/>
            </a:pPr>
            <a:r>
              <a:rPr lang="en-US" sz="2800" baseline="30000" dirty="0"/>
              <a:t>26 </a:t>
            </a:r>
            <a:r>
              <a:rPr lang="en-US" sz="2800" dirty="0"/>
              <a:t>况且，我们的软弱有圣灵帮助。我们本不晓得当怎样祷告，只是圣灵亲自用说不出来的</a:t>
            </a:r>
            <a:r>
              <a:rPr lang="en-US" sz="2800" dirty="0">
                <a:solidFill>
                  <a:srgbClr val="CCFFCC"/>
                </a:solidFill>
              </a:rPr>
              <a:t>叹息</a:t>
            </a:r>
            <a:r>
              <a:rPr lang="en-US" sz="2800" dirty="0"/>
              <a:t>替我们祷告。 </a:t>
            </a:r>
            <a:r>
              <a:rPr lang="en-US" sz="2800" baseline="30000" dirty="0"/>
              <a:t>27 </a:t>
            </a:r>
            <a:r>
              <a:rPr lang="en-US" sz="2800" dirty="0"/>
              <a:t>鉴察人心的，晓得圣灵的意思，因为圣灵照着神的旨意替圣徒祈求。 </a:t>
            </a:r>
            <a:r>
              <a:rPr lang="en-US" sz="2800" baseline="30000" dirty="0"/>
              <a:t>28 </a:t>
            </a:r>
            <a:r>
              <a:rPr lang="en-US" sz="2800" dirty="0"/>
              <a:t>我们晓得万事都互相效力，叫爱神的人得益处，就是按他旨意被召的人。 </a:t>
            </a:r>
            <a:r>
              <a:rPr lang="en-US" sz="2800" baseline="30000" dirty="0"/>
              <a:t>29 </a:t>
            </a:r>
            <a:r>
              <a:rPr lang="en-US" sz="2800" dirty="0"/>
              <a:t>因为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他预先所知道</a:t>
            </a:r>
            <a:r>
              <a:rPr lang="en-US" sz="2800" dirty="0"/>
              <a:t>的人，就</a:t>
            </a:r>
            <a:r>
              <a:rPr lang="en-US" sz="2800" dirty="0">
                <a:solidFill>
                  <a:srgbClr val="85C2FF"/>
                </a:solidFill>
              </a:rPr>
              <a:t>预先定下</a:t>
            </a:r>
            <a:r>
              <a:rPr lang="en-US" sz="2800" dirty="0"/>
              <a:t>效法他儿子的模样，使他儿子在许多弟兄中做长子； </a:t>
            </a:r>
            <a:r>
              <a:rPr lang="en-US" sz="2800" baseline="30000" dirty="0"/>
              <a:t>30 </a:t>
            </a:r>
            <a:r>
              <a:rPr lang="en-US" sz="2800" dirty="0"/>
              <a:t>预先所定下的人</a:t>
            </a:r>
            <a:r>
              <a:rPr lang="en-US" sz="2800" dirty="0">
                <a:solidFill>
                  <a:srgbClr val="85C2FF"/>
                </a:solidFill>
              </a:rPr>
              <a:t>又召</a:t>
            </a:r>
            <a:r>
              <a:rPr lang="en-US" sz="2800" dirty="0"/>
              <a:t>他们来，所召来的人</a:t>
            </a:r>
            <a:r>
              <a:rPr lang="en-US" sz="2800" dirty="0">
                <a:solidFill>
                  <a:srgbClr val="85C2FF"/>
                </a:solidFill>
              </a:rPr>
              <a:t>又称他们</a:t>
            </a:r>
            <a:r>
              <a:rPr lang="en-US" sz="2800" dirty="0" smtClean="0">
                <a:solidFill>
                  <a:srgbClr val="85C2FF"/>
                </a:solidFill>
              </a:rPr>
              <a:t>为</a:t>
            </a:r>
            <a:r>
              <a:rPr lang="en-US" sz="2800" kern="1200" dirty="0" smtClean="0">
                <a:solidFill>
                  <a:srgbClr val="85C2FF"/>
                </a:solidFill>
                <a:effectLst/>
                <a:latin typeface="Arial" charset="0"/>
                <a:ea typeface="宋体" pitchFamily="2" charset="-122"/>
              </a:rPr>
              <a:t>義</a:t>
            </a:r>
            <a:r>
              <a:rPr lang="en-US" sz="2800" dirty="0" smtClean="0"/>
              <a:t>，</a:t>
            </a:r>
            <a:r>
              <a:rPr lang="en-US" sz="2800" dirty="0"/>
              <a:t>所称为义的人又叫他们得</a:t>
            </a:r>
            <a:r>
              <a:rPr lang="en-US" sz="2800" dirty="0">
                <a:solidFill>
                  <a:srgbClr val="FFFF00"/>
                </a:solidFill>
              </a:rPr>
              <a:t>荣耀</a:t>
            </a:r>
            <a:r>
              <a:rPr lang="en-US" sz="2800" dirty="0" smtClean="0"/>
              <a:t>。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2856732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/>
    </p:bldLst>
  </p:timing>
</p:sld>
</file>

<file path=ppt/theme/theme1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SimSun"/>
        <a:cs typeface=""/>
      </a:majorFont>
      <a:minorFont>
        <a:latin typeface="Arial"/>
        <a:ea typeface="Sim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67001</TotalTime>
  <Words>2515</Words>
  <Application>Microsoft Macintosh PowerPoint</Application>
  <PresentationFormat>On-screen Show (16:9)</PresentationFormat>
  <Paragraphs>223</Paragraphs>
  <Slides>28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Orbit</vt:lpstr>
      <vt:lpstr>PowerPoint Presentation</vt:lpstr>
      <vt:lpstr>罗马书8：18-25</vt:lpstr>
      <vt:lpstr>罗马书八：26-30</vt:lpstr>
      <vt:lpstr>PowerPoint Presentation</vt:lpstr>
      <vt:lpstr>PowerPoint Presentation</vt:lpstr>
      <vt:lpstr>荣耀是怎样“炼成”的 </vt:lpstr>
      <vt:lpstr>PowerPoint Presentation</vt:lpstr>
      <vt:lpstr>PowerPoint Presentation</vt:lpstr>
      <vt:lpstr>罗马书八：26-30</vt:lpstr>
      <vt:lpstr>PowerPoint Presentation</vt:lpstr>
      <vt:lpstr>罗马书八：29-30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荣耀是怎样"炼成"的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Kunming Su</cp:lastModifiedBy>
  <cp:revision>1004</cp:revision>
  <cp:lastPrinted>2015-06-07T13:51:16Z</cp:lastPrinted>
  <dcterms:created xsi:type="dcterms:W3CDTF">2005-05-27T01:23:00Z</dcterms:created>
  <dcterms:modified xsi:type="dcterms:W3CDTF">2015-08-01T20:38:46Z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</Properties>
</file>