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20"/>
  </p:notesMasterIdLst>
  <p:handoutMasterIdLst>
    <p:handoutMasterId r:id="rId21"/>
  </p:handoutMasterIdLst>
  <p:sldIdLst>
    <p:sldId id="964" r:id="rId2"/>
    <p:sldId id="1296" r:id="rId3"/>
    <p:sldId id="1243" r:id="rId4"/>
    <p:sldId id="1297" r:id="rId5"/>
    <p:sldId id="1315" r:id="rId6"/>
    <p:sldId id="1313" r:id="rId7"/>
    <p:sldId id="1317" r:id="rId8"/>
    <p:sldId id="1318" r:id="rId9"/>
    <p:sldId id="1310" r:id="rId10"/>
    <p:sldId id="1322" r:id="rId11"/>
    <p:sldId id="1299" r:id="rId12"/>
    <p:sldId id="1311" r:id="rId13"/>
    <p:sldId id="1319" r:id="rId14"/>
    <p:sldId id="1323" r:id="rId15"/>
    <p:sldId id="1321" r:id="rId16"/>
    <p:sldId id="1320" r:id="rId17"/>
    <p:sldId id="1298" r:id="rId18"/>
    <p:sldId id="1314" r:id="rId19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659" autoAdjust="0"/>
    <p:restoredTop sz="88845" autoAdjust="0"/>
  </p:normalViewPr>
  <p:slideViewPr>
    <p:cSldViewPr>
      <p:cViewPr>
        <p:scale>
          <a:sx n="85" d="100"/>
          <a:sy n="85" d="100"/>
        </p:scale>
        <p:origin x="-1880" y="-4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3006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9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10229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10229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ED6543E-C78A-4331-A162-BA1D0CD79C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09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9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259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259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4259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4FC19A8-478F-492E-B886-41ED4EA578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78665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</a:pPr>
            <a:fld id="{B166CA95-9962-401C-A6A4-561F9DBC3001}" type="slidenum">
              <a:rPr lang="en-US" altLang="en-US"/>
              <a:pPr eaLnBrk="1" hangingPunct="1"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宣召經文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-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詩篇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50:12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世界和其中所充滿的都是我的。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我豈吃公牛的肉呢？我豈喝山羊的血呢？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你們要以感謝為祭獻於神，又要向至高者還你的願；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15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並要在患難之日求告我，我必搭救你，你也要榮耀我。歷代志上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29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：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耶和華啊，尊大、能力、榮耀、強盛、威嚴都是你的，凡天上地下的都是你的，國度也是你的，並且你為至高，為萬有之首。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12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豐富、尊榮都從你而來，你也治理萬物。在你手裡有大能大力，使人尊大、強盛都出於你。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13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我們的神啊，現在我們稱謝你，贊美你榮耀之名。 </a:t>
            </a:r>
            <a:r>
              <a:rPr lang="en-US" altLang="zh-CHT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14 </a:t>
            </a:r>
            <a:r>
              <a:rPr lang="zh-CHT" alt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我算什麼，我的民算什麼，竟能如此樂意奉獻？因為萬物都從你而來，我們把從你而得的獻給你。 </a:t>
            </a:r>
            <a:endParaRPr lang="en-US" altLang="zh-CHT" sz="1200" kern="120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3863EBBF-AF77-8747-B131-B322084F715C}" type="slidenum">
              <a:rPr lang="zh-TW" altLang="en-US" sz="1200">
                <a:ea typeface="新細明體" charset="0"/>
                <a:cs typeface="新細明體" charset="0"/>
              </a:rPr>
              <a:pPr/>
              <a:t>16</a:t>
            </a:fld>
            <a:endParaRPr lang="en-US" altLang="zh-TW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HT" sz="1200" baseline="0" dirty="0" smtClean="0"/>
              <a:t>32 </a:t>
            </a:r>
            <a:r>
              <a:rPr lang="zh-CHT" altLang="en-US" sz="1200" baseline="0" dirty="0" smtClean="0"/>
              <a:t>神既不愛惜自己的兒子，為我們眾人捨了，豈不也把萬物和他一同白白地</a:t>
            </a:r>
            <a:r>
              <a:rPr lang="zh-CHT" altLang="en-US" sz="1200" baseline="0" dirty="0" smtClean="0">
                <a:solidFill>
                  <a:srgbClr val="FFFF00"/>
                </a:solidFill>
              </a:rPr>
              <a:t>賜</a:t>
            </a:r>
            <a:r>
              <a:rPr lang="zh-CHT" altLang="en-US" sz="1200" baseline="0" dirty="0" smtClean="0"/>
              <a:t>給我們嗎？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17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5:1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我們既因信稱義，就藉著我們的主耶穌基督得與神相和。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11 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不但如此，我們既藉著我主耶穌基督得與神和好，也就藉著他以神為樂。</a:t>
            </a:r>
          </a:p>
          <a:p>
            <a:r>
              <a:rPr lang="en-US" altLang="zh-CN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8:</a:t>
            </a:r>
            <a:r>
              <a:rPr lang="en-US" altLang="zh-CHT" sz="1200" baseline="0" dirty="0" smtClean="0"/>
              <a:t>32 </a:t>
            </a:r>
            <a:r>
              <a:rPr lang="zh-CHT" altLang="en-US" sz="1200" baseline="0" dirty="0" smtClean="0"/>
              <a:t>神既不愛惜自己的兒子，為我們眾人捨了，豈不也把萬物和他一同白白地</a:t>
            </a:r>
            <a:r>
              <a:rPr lang="zh-CHT" altLang="en-US" sz="1200" baseline="0" dirty="0" smtClean="0">
                <a:solidFill>
                  <a:srgbClr val="FFFF00"/>
                </a:solidFill>
              </a:rPr>
              <a:t>賜</a:t>
            </a:r>
            <a:r>
              <a:rPr lang="zh-CHT" altLang="en-US" sz="1200" baseline="0" dirty="0" smtClean="0"/>
              <a:t>給我們嗎？ 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Arial" charset="0"/>
              <a:ea typeface="宋体" pitchFamily="2" charset="-122"/>
              <a:cs typeface="+mn-cs"/>
            </a:endParaRPr>
          </a:p>
          <a:p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39 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  <a:cs typeface="+mn-cs"/>
              </a:rPr>
              <a:t>是高處的，是低處的，是別的受造之物，都不能叫我們與神的愛隔絕；這愛是在我們的主基督耶穌裡的。</a:t>
            </a:r>
          </a:p>
          <a:p>
            <a:pPr eaLnBrk="1">
              <a:defRPr/>
            </a:pPr>
            <a:endParaRPr lang="en-US" altLang="zh-CN" baseline="0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3FD4079-F770-FA49-956A-2DD9E9880770}" type="slidenum">
              <a:rPr lang="en-US" sz="1200">
                <a:ea typeface="新細明體" charset="0"/>
                <a:cs typeface="新細明體" charset="0"/>
              </a:rPr>
              <a:pPr/>
              <a:t>18</a:t>
            </a:fld>
            <a:endParaRPr lang="en-US" sz="1200">
              <a:ea typeface="新細明體" charset="0"/>
              <a:cs typeface="新細明體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>
              <a:defRPr/>
            </a:pPr>
            <a:endParaRPr lang="en-US" altLang="zh-CN" dirty="0" smtClean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5AAB04A-B739-CC42-A68A-0FC61CA34A96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FC19A8-478F-492E-B886-41ED4EA57883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5940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4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5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8954" name="Rectangle 10"/>
          <p:cNvSpPr>
            <a:spLocks noGrp="1" noChangeArrowheads="1"/>
          </p:cNvSpPr>
          <p:nvPr>
            <p:ph type="ctrTitle" sz="quarter"/>
          </p:nvPr>
        </p:nvSpPr>
        <p:spPr bwMode="auto">
          <a:xfrm>
            <a:off x="685800" y="1404940"/>
            <a:ext cx="7772400" cy="11668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>
              <a:defRPr sz="4000"/>
            </a:lvl1pPr>
          </a:lstStyle>
          <a:p>
            <a:r>
              <a:rPr lang="en-US" altLang="zh-CN" dirty="0"/>
              <a:t>Click to edit Master title style</a:t>
            </a:r>
          </a:p>
        </p:txBody>
      </p:sp>
      <p:sp>
        <p:nvSpPr>
          <p:cNvPr id="11" name="Rectangle 1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2" name="Rectangle 1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13" name="Rectangle 1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7D7833-7586-448D-8064-E60A5F479F8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46362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1D3961F-4399-4872-B4BB-DD562B609745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955250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8"/>
            <a:ext cx="2057400" cy="4823222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8"/>
            <a:ext cx="6019800" cy="482322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ED7ACD-A2E5-4DB9-A95B-A8073A2A2C28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4896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5F85DB-90A9-4169-B939-E9824ACFBB8A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140806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7C839B-1F0B-428A-B972-AEA36BC574C0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81003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85750"/>
            <a:ext cx="4038600" cy="4743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0E59BC-6393-4CC6-B7AF-2D1075297FF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251457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342D033-61D9-4B30-85BA-7F19A36EB2EB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8845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CAB078-5940-4DD8-BE68-21A6A89DF812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1257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0FF734A-6BA0-4916-8163-515CD62BBBE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0472993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7B6909D-8A5B-48F5-AD15-DD20EA468499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1935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9D6ED9-D68E-47A3-9701-DDA4ADAB39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564521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5" y="2926560"/>
            <a:ext cx="3400425" cy="2212181"/>
            <a:chOff x="0" y="2458"/>
            <a:chExt cx="2142" cy="1858"/>
          </a:xfrm>
        </p:grpSpPr>
        <p:sp>
          <p:nvSpPr>
            <p:cNvPr id="337923" name="Freeform 3"/>
            <p:cNvSpPr>
              <a:spLocks/>
            </p:cNvSpPr>
            <p:nvPr/>
          </p:nvSpPr>
          <p:spPr bwMode="ltGray">
            <a:xfrm>
              <a:off x="0" y="2508"/>
              <a:ext cx="2142" cy="1804"/>
            </a:xfrm>
            <a:custGeom>
              <a:avLst/>
              <a:gdLst/>
              <a:ahLst/>
              <a:cxnLst>
                <a:cxn ang="0">
                  <a:pos x="329" y="66"/>
                </a:cxn>
                <a:cxn ang="0">
                  <a:pos x="161" y="3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161" y="42"/>
                </a:cxn>
                <a:cxn ang="0">
                  <a:pos x="323" y="78"/>
                </a:cxn>
                <a:cxn ang="0">
                  <a:pos x="556" y="150"/>
                </a:cxn>
                <a:cxn ang="0">
                  <a:pos x="777" y="245"/>
                </a:cxn>
                <a:cxn ang="0">
                  <a:pos x="993" y="365"/>
                </a:cxn>
                <a:cxn ang="0">
                  <a:pos x="1196" y="503"/>
                </a:cxn>
                <a:cxn ang="0">
                  <a:pos x="1381" y="653"/>
                </a:cxn>
                <a:cxn ang="0">
                  <a:pos x="1555" y="827"/>
                </a:cxn>
                <a:cxn ang="0">
                  <a:pos x="1710" y="1019"/>
                </a:cxn>
                <a:cxn ang="0">
                  <a:pos x="1854" y="1229"/>
                </a:cxn>
                <a:cxn ang="0">
                  <a:pos x="1937" y="1366"/>
                </a:cxn>
                <a:cxn ang="0">
                  <a:pos x="2009" y="1510"/>
                </a:cxn>
                <a:cxn ang="0">
                  <a:pos x="2069" y="1654"/>
                </a:cxn>
                <a:cxn ang="0">
                  <a:pos x="2123" y="1804"/>
                </a:cxn>
                <a:cxn ang="0">
                  <a:pos x="2135" y="1804"/>
                </a:cxn>
                <a:cxn ang="0">
                  <a:pos x="2081" y="1654"/>
                </a:cxn>
                <a:cxn ang="0">
                  <a:pos x="2021" y="1510"/>
                </a:cxn>
                <a:cxn ang="0">
                  <a:pos x="1949" y="1366"/>
                </a:cxn>
                <a:cxn ang="0">
                  <a:pos x="1866" y="1223"/>
                </a:cxn>
                <a:cxn ang="0">
                  <a:pos x="1722" y="1013"/>
                </a:cxn>
                <a:cxn ang="0">
                  <a:pos x="1561" y="821"/>
                </a:cxn>
                <a:cxn ang="0">
                  <a:pos x="1387" y="647"/>
                </a:cxn>
                <a:cxn ang="0">
                  <a:pos x="1202" y="491"/>
                </a:cxn>
                <a:cxn ang="0">
                  <a:pos x="999" y="353"/>
                </a:cxn>
                <a:cxn ang="0">
                  <a:pos x="783" y="239"/>
                </a:cxn>
                <a:cxn ang="0">
                  <a:pos x="562" y="138"/>
                </a:cxn>
                <a:cxn ang="0">
                  <a:pos x="329" y="66"/>
                </a:cxn>
                <a:cxn ang="0">
                  <a:pos x="329" y="66"/>
                </a:cxn>
              </a:cxnLst>
              <a:rect l="0" t="0" r="r" b="b"/>
              <a:pathLst>
                <a:path w="2135" h="1804">
                  <a:moveTo>
                    <a:pt x="329" y="66"/>
                  </a:moveTo>
                  <a:lnTo>
                    <a:pt x="161" y="30"/>
                  </a:lnTo>
                  <a:lnTo>
                    <a:pt x="0" y="0"/>
                  </a:lnTo>
                  <a:lnTo>
                    <a:pt x="0" y="12"/>
                  </a:lnTo>
                  <a:lnTo>
                    <a:pt x="161" y="42"/>
                  </a:lnTo>
                  <a:lnTo>
                    <a:pt x="323" y="78"/>
                  </a:lnTo>
                  <a:lnTo>
                    <a:pt x="556" y="150"/>
                  </a:lnTo>
                  <a:lnTo>
                    <a:pt x="777" y="245"/>
                  </a:lnTo>
                  <a:lnTo>
                    <a:pt x="993" y="365"/>
                  </a:lnTo>
                  <a:lnTo>
                    <a:pt x="1196" y="503"/>
                  </a:lnTo>
                  <a:lnTo>
                    <a:pt x="1381" y="653"/>
                  </a:lnTo>
                  <a:lnTo>
                    <a:pt x="1555" y="827"/>
                  </a:lnTo>
                  <a:lnTo>
                    <a:pt x="1710" y="1019"/>
                  </a:lnTo>
                  <a:lnTo>
                    <a:pt x="1854" y="1229"/>
                  </a:lnTo>
                  <a:lnTo>
                    <a:pt x="1937" y="1366"/>
                  </a:lnTo>
                  <a:lnTo>
                    <a:pt x="2009" y="1510"/>
                  </a:lnTo>
                  <a:lnTo>
                    <a:pt x="2069" y="1654"/>
                  </a:lnTo>
                  <a:lnTo>
                    <a:pt x="2123" y="1804"/>
                  </a:lnTo>
                  <a:lnTo>
                    <a:pt x="2135" y="1804"/>
                  </a:lnTo>
                  <a:lnTo>
                    <a:pt x="2081" y="1654"/>
                  </a:lnTo>
                  <a:lnTo>
                    <a:pt x="2021" y="1510"/>
                  </a:lnTo>
                  <a:lnTo>
                    <a:pt x="1949" y="1366"/>
                  </a:lnTo>
                  <a:lnTo>
                    <a:pt x="1866" y="1223"/>
                  </a:lnTo>
                  <a:lnTo>
                    <a:pt x="1722" y="1013"/>
                  </a:lnTo>
                  <a:lnTo>
                    <a:pt x="1561" y="821"/>
                  </a:lnTo>
                  <a:lnTo>
                    <a:pt x="1387" y="647"/>
                  </a:lnTo>
                  <a:lnTo>
                    <a:pt x="1202" y="491"/>
                  </a:lnTo>
                  <a:lnTo>
                    <a:pt x="999" y="353"/>
                  </a:lnTo>
                  <a:lnTo>
                    <a:pt x="783" y="239"/>
                  </a:lnTo>
                  <a:lnTo>
                    <a:pt x="562" y="138"/>
                  </a:lnTo>
                  <a:lnTo>
                    <a:pt x="329" y="66"/>
                  </a:lnTo>
                  <a:lnTo>
                    <a:pt x="329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4" name="Freeform 4"/>
            <p:cNvSpPr>
              <a:spLocks/>
            </p:cNvSpPr>
            <p:nvPr/>
          </p:nvSpPr>
          <p:spPr bwMode="hidden">
            <a:xfrm>
              <a:off x="0" y="2458"/>
              <a:ext cx="1854" cy="1858"/>
            </a:xfrm>
            <a:custGeom>
              <a:avLst/>
              <a:gdLst/>
              <a:ahLst/>
              <a:cxnLst>
                <a:cxn ang="0">
                  <a:pos x="1854" y="1858"/>
                </a:cxn>
                <a:cxn ang="0">
                  <a:pos x="0" y="1858"/>
                </a:cxn>
                <a:cxn ang="0">
                  <a:pos x="0" y="0"/>
                </a:cxn>
                <a:cxn ang="0">
                  <a:pos x="1854" y="1858"/>
                </a:cxn>
                <a:cxn ang="0">
                  <a:pos x="1854" y="1858"/>
                </a:cxn>
              </a:cxnLst>
              <a:rect l="0" t="0" r="r" b="b"/>
              <a:pathLst>
                <a:path w="1854" h="1858">
                  <a:moveTo>
                    <a:pt x="1854" y="1858"/>
                  </a:moveTo>
                  <a:lnTo>
                    <a:pt x="0" y="1858"/>
                  </a:lnTo>
                  <a:lnTo>
                    <a:pt x="0" y="0"/>
                  </a:lnTo>
                  <a:lnTo>
                    <a:pt x="1854" y="1858"/>
                  </a:lnTo>
                  <a:lnTo>
                    <a:pt x="1854" y="185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5" name="Freeform 5"/>
            <p:cNvSpPr>
              <a:spLocks/>
            </p:cNvSpPr>
            <p:nvPr/>
          </p:nvSpPr>
          <p:spPr bwMode="ltGray">
            <a:xfrm>
              <a:off x="0" y="2735"/>
              <a:ext cx="1745" cy="1577"/>
            </a:xfrm>
            <a:custGeom>
              <a:avLst/>
              <a:gdLst/>
              <a:ahLst/>
              <a:cxnLst>
                <a:cxn ang="0">
                  <a:pos x="1640" y="1377"/>
                </a:cxn>
                <a:cxn ang="0">
                  <a:pos x="1692" y="1479"/>
                </a:cxn>
                <a:cxn ang="0">
                  <a:pos x="1732" y="1577"/>
                </a:cxn>
                <a:cxn ang="0">
                  <a:pos x="1745" y="1577"/>
                </a:cxn>
                <a:cxn ang="0">
                  <a:pos x="1703" y="1469"/>
                </a:cxn>
                <a:cxn ang="0">
                  <a:pos x="1649" y="1367"/>
                </a:cxn>
                <a:cxn ang="0">
                  <a:pos x="1535" y="1157"/>
                </a:cxn>
                <a:cxn ang="0">
                  <a:pos x="1395" y="951"/>
                </a:cxn>
                <a:cxn ang="0">
                  <a:pos x="1236" y="756"/>
                </a:cxn>
                <a:cxn ang="0">
                  <a:pos x="1061" y="582"/>
                </a:cxn>
                <a:cxn ang="0">
                  <a:pos x="876" y="426"/>
                </a:cxn>
                <a:cxn ang="0">
                  <a:pos x="672" y="294"/>
                </a:cxn>
                <a:cxn ang="0">
                  <a:pos x="455" y="174"/>
                </a:cxn>
                <a:cxn ang="0">
                  <a:pos x="234" y="78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22" y="89"/>
                </a:cxn>
                <a:cxn ang="0">
                  <a:pos x="446" y="185"/>
                </a:cxn>
                <a:cxn ang="0">
                  <a:pos x="662" y="305"/>
                </a:cxn>
                <a:cxn ang="0">
                  <a:pos x="866" y="437"/>
                </a:cxn>
                <a:cxn ang="0">
                  <a:pos x="1052" y="593"/>
                </a:cxn>
                <a:cxn ang="0">
                  <a:pos x="1226" y="767"/>
                </a:cxn>
                <a:cxn ang="0">
                  <a:pos x="1385" y="960"/>
                </a:cxn>
                <a:cxn ang="0">
                  <a:pos x="1526" y="1167"/>
                </a:cxn>
                <a:cxn ang="0">
                  <a:pos x="1640" y="1377"/>
                </a:cxn>
              </a:cxnLst>
              <a:rect l="0" t="0" r="r" b="b"/>
              <a:pathLst>
                <a:path w="1745" h="1577">
                  <a:moveTo>
                    <a:pt x="1640" y="1377"/>
                  </a:moveTo>
                  <a:lnTo>
                    <a:pt x="1692" y="1479"/>
                  </a:lnTo>
                  <a:lnTo>
                    <a:pt x="1732" y="1577"/>
                  </a:lnTo>
                  <a:lnTo>
                    <a:pt x="1745" y="1577"/>
                  </a:lnTo>
                  <a:lnTo>
                    <a:pt x="1703" y="1469"/>
                  </a:lnTo>
                  <a:lnTo>
                    <a:pt x="1649" y="1367"/>
                  </a:lnTo>
                  <a:lnTo>
                    <a:pt x="1535" y="1157"/>
                  </a:lnTo>
                  <a:lnTo>
                    <a:pt x="1395" y="951"/>
                  </a:lnTo>
                  <a:lnTo>
                    <a:pt x="1236" y="756"/>
                  </a:lnTo>
                  <a:lnTo>
                    <a:pt x="1061" y="582"/>
                  </a:lnTo>
                  <a:lnTo>
                    <a:pt x="876" y="426"/>
                  </a:lnTo>
                  <a:lnTo>
                    <a:pt x="672" y="294"/>
                  </a:lnTo>
                  <a:lnTo>
                    <a:pt x="455" y="174"/>
                  </a:lnTo>
                  <a:lnTo>
                    <a:pt x="234" y="7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2" y="89"/>
                  </a:lnTo>
                  <a:lnTo>
                    <a:pt x="446" y="185"/>
                  </a:lnTo>
                  <a:lnTo>
                    <a:pt x="662" y="305"/>
                  </a:lnTo>
                  <a:lnTo>
                    <a:pt x="866" y="437"/>
                  </a:lnTo>
                  <a:lnTo>
                    <a:pt x="1052" y="593"/>
                  </a:lnTo>
                  <a:lnTo>
                    <a:pt x="1226" y="767"/>
                  </a:lnTo>
                  <a:lnTo>
                    <a:pt x="1385" y="960"/>
                  </a:lnTo>
                  <a:lnTo>
                    <a:pt x="1526" y="1167"/>
                  </a:lnTo>
                  <a:lnTo>
                    <a:pt x="1640" y="1377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337926" name="Freeform 6"/>
            <p:cNvSpPr>
              <a:spLocks/>
            </p:cNvSpPr>
            <p:nvPr/>
          </p:nvSpPr>
          <p:spPr bwMode="ltGray">
            <a:xfrm>
              <a:off x="0" y="2544"/>
              <a:ext cx="1745" cy="176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10" y="88"/>
                </a:cxn>
                <a:cxn ang="0">
                  <a:pos x="426" y="190"/>
                </a:cxn>
                <a:cxn ang="0">
                  <a:pos x="630" y="304"/>
                </a:cxn>
                <a:cxn ang="0">
                  <a:pos x="818" y="442"/>
                </a:cxn>
                <a:cxn ang="0">
                  <a:pos x="998" y="592"/>
                </a:cxn>
                <a:cxn ang="0">
                  <a:pos x="1164" y="766"/>
                </a:cxn>
                <a:cxn ang="0">
                  <a:pos x="1310" y="942"/>
                </a:cxn>
                <a:cxn ang="0">
                  <a:pos x="1454" y="1146"/>
                </a:cxn>
                <a:cxn ang="0">
                  <a:pos x="1536" y="1298"/>
                </a:cxn>
                <a:cxn ang="0">
                  <a:pos x="1614" y="1456"/>
                </a:cxn>
                <a:cxn ang="0">
                  <a:pos x="1682" y="1616"/>
                </a:cxn>
                <a:cxn ang="0">
                  <a:pos x="1733" y="1768"/>
                </a:cxn>
                <a:cxn ang="0">
                  <a:pos x="1745" y="1768"/>
                </a:cxn>
                <a:cxn ang="0">
                  <a:pos x="1691" y="1606"/>
                </a:cxn>
                <a:cxn ang="0">
                  <a:pos x="1623" y="1445"/>
                </a:cxn>
                <a:cxn ang="0">
                  <a:pos x="1547" y="1288"/>
                </a:cxn>
                <a:cxn ang="0">
                  <a:pos x="1463" y="1136"/>
                </a:cxn>
                <a:cxn ang="0">
                  <a:pos x="1320" y="932"/>
                </a:cxn>
                <a:cxn ang="0">
                  <a:pos x="1173" y="755"/>
                </a:cxn>
                <a:cxn ang="0">
                  <a:pos x="1008" y="581"/>
                </a:cxn>
                <a:cxn ang="0">
                  <a:pos x="827" y="431"/>
                </a:cxn>
                <a:cxn ang="0">
                  <a:pos x="642" y="293"/>
                </a:cxn>
                <a:cxn ang="0">
                  <a:pos x="437" y="179"/>
                </a:cxn>
                <a:cxn ang="0">
                  <a:pos x="222" y="78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745" h="1768">
                  <a:moveTo>
                    <a:pt x="0" y="0"/>
                  </a:moveTo>
                  <a:lnTo>
                    <a:pt x="0" y="12"/>
                  </a:lnTo>
                  <a:lnTo>
                    <a:pt x="210" y="88"/>
                  </a:lnTo>
                  <a:lnTo>
                    <a:pt x="426" y="190"/>
                  </a:lnTo>
                  <a:lnTo>
                    <a:pt x="630" y="304"/>
                  </a:lnTo>
                  <a:lnTo>
                    <a:pt x="818" y="442"/>
                  </a:lnTo>
                  <a:lnTo>
                    <a:pt x="998" y="592"/>
                  </a:lnTo>
                  <a:lnTo>
                    <a:pt x="1164" y="766"/>
                  </a:lnTo>
                  <a:lnTo>
                    <a:pt x="1310" y="942"/>
                  </a:lnTo>
                  <a:lnTo>
                    <a:pt x="1454" y="1146"/>
                  </a:lnTo>
                  <a:lnTo>
                    <a:pt x="1536" y="1298"/>
                  </a:lnTo>
                  <a:lnTo>
                    <a:pt x="1614" y="1456"/>
                  </a:lnTo>
                  <a:lnTo>
                    <a:pt x="1682" y="1616"/>
                  </a:lnTo>
                  <a:lnTo>
                    <a:pt x="1733" y="1768"/>
                  </a:lnTo>
                  <a:lnTo>
                    <a:pt x="1745" y="1768"/>
                  </a:lnTo>
                  <a:lnTo>
                    <a:pt x="1691" y="1606"/>
                  </a:lnTo>
                  <a:lnTo>
                    <a:pt x="1623" y="1445"/>
                  </a:lnTo>
                  <a:lnTo>
                    <a:pt x="1547" y="1288"/>
                  </a:lnTo>
                  <a:lnTo>
                    <a:pt x="1463" y="1136"/>
                  </a:lnTo>
                  <a:lnTo>
                    <a:pt x="1320" y="932"/>
                  </a:lnTo>
                  <a:lnTo>
                    <a:pt x="1173" y="755"/>
                  </a:lnTo>
                  <a:lnTo>
                    <a:pt x="1008" y="581"/>
                  </a:lnTo>
                  <a:lnTo>
                    <a:pt x="827" y="431"/>
                  </a:lnTo>
                  <a:lnTo>
                    <a:pt x="642" y="293"/>
                  </a:lnTo>
                  <a:lnTo>
                    <a:pt x="437" y="179"/>
                  </a:lnTo>
                  <a:lnTo>
                    <a:pt x="222" y="78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>
                <a:ea typeface="SimSun" pitchFamily="2" charset="-122"/>
              </a:endParaRPr>
            </a:p>
          </p:txBody>
        </p:sp>
        <p:sp>
          <p:nvSpPr>
            <p:cNvPr id="1035" name="Oval 7"/>
            <p:cNvSpPr>
              <a:spLocks noChangeArrowheads="1"/>
            </p:cNvSpPr>
            <p:nvPr/>
          </p:nvSpPr>
          <p:spPr bwMode="ltGray">
            <a:xfrm>
              <a:off x="209" y="2784"/>
              <a:ext cx="86" cy="86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6" name="Oval 8"/>
            <p:cNvSpPr>
              <a:spLocks noChangeArrowheads="1"/>
            </p:cNvSpPr>
            <p:nvPr/>
          </p:nvSpPr>
          <p:spPr bwMode="ltGray">
            <a:xfrm>
              <a:off x="1536" y="3884"/>
              <a:ext cx="92" cy="92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037" name="Oval 9"/>
            <p:cNvSpPr>
              <a:spLocks noChangeArrowheads="1"/>
            </p:cNvSpPr>
            <p:nvPr/>
          </p:nvSpPr>
          <p:spPr bwMode="ltGray">
            <a:xfrm>
              <a:off x="791" y="2723"/>
              <a:ext cx="121" cy="121"/>
            </a:xfrm>
            <a:prstGeom prst="ellipse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/>
          </p:spPr>
          <p:txBody>
            <a:bodyPr/>
            <a:lstStyle>
              <a:lvl1pPr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5400"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eaLnBrk="1" hangingPunct="1"/>
              <a:endParaRPr lang="en-US" altLang="en-US"/>
            </a:p>
          </p:txBody>
        </p:sp>
      </p:grpSp>
      <p:sp>
        <p:nvSpPr>
          <p:cNvPr id="337931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85750"/>
            <a:ext cx="8229600" cy="474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en-US" dirty="0" smtClean="0"/>
          </a:p>
        </p:txBody>
      </p:sp>
      <p:sp>
        <p:nvSpPr>
          <p:cNvPr id="337932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3" name="Rectangle 1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337934" name="Rectangle 1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10199"/>
                  </a:outerShdw>
                </a:effectLst>
              </a:defRPr>
            </a:lvl1pPr>
          </a:lstStyle>
          <a:p>
            <a:fld id="{938906FA-2995-4BCA-BA86-18D3B8A59A69}" type="slidenum">
              <a:rPr lang="en-US" altLang="zh-CN"/>
              <a:pPr/>
              <a:t>‹#›</a:t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166" r:id="rId1"/>
    <p:sldLayoutId id="2147484156" r:id="rId2"/>
    <p:sldLayoutId id="2147484157" r:id="rId3"/>
    <p:sldLayoutId id="2147484158" r:id="rId4"/>
    <p:sldLayoutId id="2147484159" r:id="rId5"/>
    <p:sldLayoutId id="2147484160" r:id="rId6"/>
    <p:sldLayoutId id="2147484161" r:id="rId7"/>
    <p:sldLayoutId id="2147484162" r:id="rId8"/>
    <p:sldLayoutId id="2147484163" r:id="rId9"/>
    <p:sldLayoutId id="2147484164" r:id="rId10"/>
    <p:sldLayoutId id="2147484165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+mj-lt"/>
          <a:ea typeface="宋体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FFFFFF"/>
            </a:outerShdw>
          </a:effectLst>
          <a:latin typeface="Arial" charset="0"/>
          <a:ea typeface="SimSun" pitchFamily="2" charset="-122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defRPr sz="3600" b="1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黑体" pitchFamily="49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宋体" pitchFamily="2" charset="-122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10199"/>
            </a:outerShdw>
          </a:effectLst>
          <a:latin typeface="+mn-lt"/>
          <a:ea typeface="+mj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2434" name="Rectangle 2"/>
          <p:cNvSpPr>
            <a:spLocks noChangeArrowheads="1"/>
          </p:cNvSpPr>
          <p:nvPr/>
        </p:nvSpPr>
        <p:spPr bwMode="auto">
          <a:xfrm>
            <a:off x="1143000" y="1123950"/>
            <a:ext cx="70866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 anchorCtr="1"/>
          <a:lstStyle>
            <a:lvl1pPr algn="ctr" eaLnBrk="0" hangingPunct="0">
              <a:spcBef>
                <a:spcPct val="20000"/>
              </a:spcBef>
              <a:buClr>
                <a:schemeClr val="hlink"/>
              </a:buClr>
              <a:buSzPct val="75000"/>
              <a:buFont typeface="Wingdings" pitchFamily="2" charset="2"/>
              <a:defRPr sz="4800" b="1">
                <a:solidFill>
                  <a:schemeClr val="tx1"/>
                </a:solidFill>
                <a:latin typeface="Arial" charset="0"/>
                <a:ea typeface="黑体" pitchFamily="49" charset="-122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l"/>
              <a:defRPr sz="28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folHlink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5000"/>
              <a:buFont typeface="Wingdings" pitchFamily="2" charset="2"/>
              <a:buChar char="l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CHT" altLang="en-US" dirty="0" smtClean="0">
                <a:ea typeface="宋体" pitchFamily="2" charset="-122"/>
              </a:rPr>
              <a:t>真正的奉獻</a:t>
            </a:r>
            <a:endParaRPr lang="en-US" altLang="zh-CHT" dirty="0" smtClean="0"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（</a:t>
            </a:r>
            <a:r>
              <a:rPr lang="en-US" b="0" dirty="0">
                <a:solidFill>
                  <a:srgbClr val="FFFFFF"/>
                </a:solidFill>
                <a:ea typeface="宋体" pitchFamily="2" charset="-122"/>
              </a:rPr>
              <a:t>羅馬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書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:</a:t>
            </a:r>
            <a:r>
              <a:rPr lang="en-US" altLang="zh-CN" b="0" dirty="0" smtClean="0">
                <a:solidFill>
                  <a:srgbClr val="FFFFFF"/>
                </a:solidFill>
                <a:ea typeface="宋体" pitchFamily="2" charset="-122"/>
              </a:rPr>
              <a:t>1-2</a:t>
            </a:r>
            <a:r>
              <a:rPr lang="en-US" b="0" dirty="0" smtClean="0">
                <a:solidFill>
                  <a:srgbClr val="FFFFFF"/>
                </a:solidFill>
                <a:ea typeface="宋体" pitchFamily="2" charset="-122"/>
              </a:rPr>
              <a:t>）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sz="3600" b="0" dirty="0">
              <a:solidFill>
                <a:srgbClr val="FFFFFF"/>
              </a:solidFill>
              <a:ea typeface="宋体" pitchFamily="2" charset="-122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主</a:t>
            </a:r>
            <a:r>
              <a:rPr lang="zh-TW" altLang="en-US" sz="2800" b="0" dirty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後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二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〇一五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年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九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月</a:t>
            </a:r>
            <a:r>
              <a:rPr lang="zh-CN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十三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10199"/>
                  </a:outerShdw>
                </a:effectLst>
              </a:rPr>
              <a:t>日</a:t>
            </a:r>
            <a:r>
              <a:rPr lang="zh-TW" altLang="en-US" sz="2800" b="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FFFFFF"/>
                  </a:outerShdw>
                </a:effectLst>
                <a:ea typeface="宋体" pitchFamily="2" charset="-122"/>
              </a:rPr>
              <a:t> </a:t>
            </a:r>
            <a:endParaRPr lang="zh-TW" altLang="en-US" sz="2800" b="0" dirty="0">
              <a:solidFill>
                <a:srgbClr val="FFFFFF"/>
              </a:solidFill>
              <a:effectLst>
                <a:outerShdw blurRad="38100" dist="38100" dir="2700000" algn="tl">
                  <a:srgbClr val="FFFFFF"/>
                </a:outerShdw>
              </a:effectLst>
              <a:ea typeface="宋体" pitchFamily="2" charset="-122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292" y="0"/>
            <a:ext cx="5719708" cy="5143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2952751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＃</a:t>
            </a:r>
            <a:r>
              <a:rPr lang="zh-CN" altLang="zh-CN" sz="3600" dirty="0" smtClean="0"/>
              <a:t>1</a:t>
            </a:r>
            <a:r>
              <a:rPr lang="zh-CN" altLang="en-US" sz="3600" dirty="0" smtClean="0"/>
              <a:t>？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3657600" y="3943350"/>
            <a:ext cx="91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＃</a:t>
            </a:r>
            <a:r>
              <a:rPr lang="en-US" altLang="zh-CN" sz="3600" dirty="0" smtClean="0"/>
              <a:t>2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410200" y="379095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＃</a:t>
            </a:r>
            <a:r>
              <a:rPr lang="en-US" altLang="zh-CN" sz="3600" dirty="0" smtClean="0"/>
              <a:t>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31275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9560140"/>
              </p:ext>
            </p:extLst>
          </p:nvPr>
        </p:nvGraphicFramePr>
        <p:xfrm>
          <a:off x="2209800" y="742950"/>
          <a:ext cx="6705600" cy="388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5200"/>
                <a:gridCol w="2235200"/>
                <a:gridCol w="2235200"/>
              </a:tblGrid>
              <a:tr h="1295400"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不愿意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喜乐愿意</a:t>
                      </a:r>
                      <a:endParaRPr lang="en-US" sz="4000" dirty="0"/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奉献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smtClean="0">
                          <a:solidFill>
                            <a:srgbClr val="008000"/>
                          </a:solidFill>
                          <a:latin typeface="Zapf Dingbats"/>
                          <a:ea typeface="Zapf Dingbats"/>
                          <a:cs typeface="Zapf Dingbats"/>
                          <a:sym typeface="Zapf Dingbats"/>
                        </a:rPr>
                        <a:t>✔</a:t>
                      </a:r>
                      <a:endParaRPr lang="en-US" sz="4000" dirty="0">
                        <a:solidFill>
                          <a:srgbClr val="008000"/>
                        </a:solidFill>
                      </a:endParaRPr>
                    </a:p>
                  </a:txBody>
                  <a:tcPr/>
                </a:tc>
              </a:tr>
              <a:tr h="12954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不奉献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4000" dirty="0" smtClean="0"/>
                        <a:t>此处开始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40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Bent Arrow 5"/>
          <p:cNvSpPr/>
          <p:nvPr/>
        </p:nvSpPr>
        <p:spPr>
          <a:xfrm>
            <a:off x="6324600" y="2343150"/>
            <a:ext cx="609600" cy="1066800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8" name="Curved Up Arrow 7"/>
          <p:cNvSpPr/>
          <p:nvPr/>
        </p:nvSpPr>
        <p:spPr>
          <a:xfrm>
            <a:off x="6553200" y="3486150"/>
            <a:ext cx="1905000" cy="762000"/>
          </a:xfrm>
          <a:prstGeom prst="curved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477000" y="2647950"/>
            <a:ext cx="990600" cy="8382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4419600" y="2038350"/>
            <a:ext cx="223651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bg2"/>
                </a:solidFill>
              </a:rPr>
              <a:t>操练过程</a:t>
            </a:r>
            <a:endParaRPr lang="en-US" sz="4000" b="1" dirty="0">
              <a:solidFill>
                <a:schemeClr val="bg2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391400" y="3181350"/>
            <a:ext cx="711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✖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5610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19150"/>
            <a:ext cx="7086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HT" altLang="en-US" sz="4000" dirty="0" smtClean="0"/>
              <a:t>真正的奉獻</a:t>
            </a:r>
            <a:r>
              <a:rPr lang="zh-CHT" altLang="en-US" sz="4000" dirty="0"/>
              <a:t>是：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當作</a:t>
            </a:r>
            <a:r>
              <a:rPr lang="zh-CHT" altLang="en-US" sz="4000" dirty="0"/>
              <a:t>活祭 </a:t>
            </a:r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分別為聖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HT" altLang="en-US" sz="3600" dirty="0" smtClean="0"/>
              <a:t>分別</a:t>
            </a:r>
            <a:endParaRPr lang="en-US" altLang="zh-CHT" sz="36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HT" altLang="en-US" sz="3600" dirty="0" smtClean="0"/>
              <a:t>為</a:t>
            </a:r>
            <a:r>
              <a:rPr lang="zh-CHT" altLang="en-US" sz="3600" dirty="0"/>
              <a:t>聖</a:t>
            </a:r>
            <a:endParaRPr lang="en-US" altLang="zh-CHT" sz="3600" dirty="0" smtClean="0"/>
          </a:p>
        </p:txBody>
      </p:sp>
    </p:spTree>
    <p:extLst>
      <p:ext uri="{BB962C8B-B14F-4D97-AF65-F5344CB8AC3E}">
        <p14:creationId xmlns:p14="http://schemas.microsoft.com/office/powerpoint/2010/main" val="409548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4400" y="933450"/>
            <a:ext cx="635000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0096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67000" y="1200150"/>
            <a:ext cx="6172200" cy="3505200"/>
          </a:xfrm>
        </p:spPr>
        <p:txBody>
          <a:bodyPr>
            <a:noAutofit/>
          </a:bodyPr>
          <a:lstStyle/>
          <a:p>
            <a:pPr marL="457200" lvl="1" indent="0">
              <a:buFontTx/>
              <a:buNone/>
              <a:defRPr/>
            </a:pPr>
            <a:r>
              <a:rPr lang="zh-CN" altLang="en-US" sz="3200" dirty="0"/>
              <a:t>瑪拉基書</a:t>
            </a:r>
            <a:r>
              <a:rPr lang="en-US" altLang="zh-CN" sz="3200" dirty="0"/>
              <a:t>1:8</a:t>
            </a:r>
            <a:r>
              <a:rPr lang="zh-CN" altLang="en-US" sz="3200" dirty="0"/>
              <a:t>將瘸腿的、有病的獻上，這不為惡嗎？你獻給你的省長，他豈喜悅你，豈能看你的情面嗎？</a:t>
            </a:r>
            <a:endParaRPr lang="zh-CN" alt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302638"/>
      </p:ext>
    </p:extLst>
  </p:cSld>
  <p:clrMapOvr>
    <a:masterClrMapping/>
  </p:clrMapOvr>
  <p:transition xmlns:p14="http://schemas.microsoft.com/office/powerpoint/2010/main" spd="slow">
    <p:wip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819150"/>
            <a:ext cx="7086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HT" altLang="en-US" sz="4000" dirty="0" smtClean="0"/>
              <a:t>真正的奉獻</a:t>
            </a:r>
            <a:r>
              <a:rPr lang="zh-CHT" altLang="en-US" sz="4000" dirty="0"/>
              <a:t>是：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當作</a:t>
            </a:r>
            <a:r>
              <a:rPr lang="zh-CHT" altLang="en-US" sz="4000" dirty="0"/>
              <a:t>活祭 </a:t>
            </a:r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分別為聖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蒙神悅納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/>
              <a:t>从定罪</a:t>
            </a:r>
            <a:endParaRPr lang="en-US" altLang="zh-CHT" sz="36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/>
              <a:t>到</a:t>
            </a:r>
            <a:r>
              <a:rPr lang="zh-CHT" altLang="en-US" sz="3600" dirty="0" smtClean="0"/>
              <a:t>悅納</a:t>
            </a:r>
            <a:endParaRPr lang="en-US" altLang="zh-CHT" sz="3600" dirty="0"/>
          </a:p>
        </p:txBody>
      </p:sp>
    </p:spTree>
    <p:extLst>
      <p:ext uri="{BB962C8B-B14F-4D97-AF65-F5344CB8AC3E}">
        <p14:creationId xmlns:p14="http://schemas.microsoft.com/office/powerpoint/2010/main" val="14184782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93153" y="209550"/>
            <a:ext cx="7183718" cy="4832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FFFFFF"/>
                </a:solidFill>
              </a:rPr>
              <a:t>他们</a:t>
            </a:r>
            <a:r>
              <a:rPr lang="en-US" sz="2800" dirty="0">
                <a:solidFill>
                  <a:srgbClr val="FFFFFF"/>
                </a:solidFill>
              </a:rPr>
              <a:t>将神的真实变为虚谎，去</a:t>
            </a:r>
            <a:r>
              <a:rPr lang="en-US" sz="2800" dirty="0" smtClean="0">
                <a:solidFill>
                  <a:srgbClr val="FFFF00"/>
                </a:solidFill>
              </a:rPr>
              <a:t>敬拜侍奉</a:t>
            </a:r>
            <a:r>
              <a:rPr lang="en-US" sz="2800" dirty="0">
                <a:solidFill>
                  <a:srgbClr val="FFFF00"/>
                </a:solidFill>
              </a:rPr>
              <a:t>受造之物</a:t>
            </a:r>
            <a:r>
              <a:rPr lang="en-US" sz="2800" dirty="0">
                <a:solidFill>
                  <a:srgbClr val="FFFFFF"/>
                </a:solidFill>
              </a:rPr>
              <a:t>，不敬奉那造物的</a:t>
            </a:r>
            <a:r>
              <a:rPr lang="en-US" sz="2800" dirty="0" smtClean="0">
                <a:solidFill>
                  <a:srgbClr val="FFFFFF"/>
                </a:solidFill>
              </a:rPr>
              <a:t>主。</a:t>
            </a:r>
            <a:endParaRPr lang="en-US" sz="2800" dirty="0">
              <a:solidFill>
                <a:srgbClr val="FFFFFF"/>
              </a:solidFill>
            </a:endParaRPr>
          </a:p>
          <a:p>
            <a:r>
              <a:rPr lang="zh-CN" altLang="en-US" sz="2800" dirty="0" smtClean="0">
                <a:solidFill>
                  <a:srgbClr val="FFFFFF"/>
                </a:solidFill>
              </a:rPr>
              <a:t>他们</a:t>
            </a:r>
            <a:r>
              <a:rPr lang="zh-CN" altLang="en-US" sz="2800" dirty="0">
                <a:solidFill>
                  <a:srgbClr val="FFFFFF"/>
                </a:solidFill>
              </a:rPr>
              <a:t>既然故意不认识神，神就任凭他们存</a:t>
            </a:r>
            <a:r>
              <a:rPr lang="zh-CN" altLang="en-US" sz="2800" dirty="0">
                <a:solidFill>
                  <a:srgbClr val="FF0000"/>
                </a:solidFill>
              </a:rPr>
              <a:t>邪僻的心</a:t>
            </a:r>
            <a:r>
              <a:rPr lang="zh-CN" altLang="en-US" sz="2800" dirty="0">
                <a:solidFill>
                  <a:srgbClr val="FFFFFF"/>
                </a:solidFill>
              </a:rPr>
              <a:t>行那些不合理的事，装满了各样不义</a:t>
            </a:r>
            <a:r>
              <a:rPr lang="zh-CN" altLang="en-US" sz="2800" dirty="0" smtClean="0">
                <a:solidFill>
                  <a:srgbClr val="FFFFFF"/>
                </a:solidFill>
              </a:rPr>
              <a:t>，，，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—</a:t>
            </a:r>
            <a:r>
              <a:rPr lang="en-US" altLang="zh-CN" sz="2800" b="1" dirty="0">
                <a:solidFill>
                  <a:srgbClr val="FFFFFF"/>
                </a:solidFill>
              </a:rPr>
              <a:t>—</a:t>
            </a:r>
            <a:r>
              <a:rPr lang="zh-CN" altLang="en-US" sz="2800" b="1" dirty="0">
                <a:solidFill>
                  <a:srgbClr val="FFFFFF"/>
                </a:solidFill>
              </a:rPr>
              <a:t>罗马书</a:t>
            </a:r>
            <a:r>
              <a:rPr lang="en-US" altLang="zh-CN" sz="2800" b="1" dirty="0" smtClean="0">
                <a:solidFill>
                  <a:srgbClr val="FFFFFF"/>
                </a:solidFill>
              </a:rPr>
              <a:t>1</a:t>
            </a:r>
            <a:r>
              <a:rPr lang="zh-CN" altLang="en-US" sz="2800" b="1" dirty="0" smtClean="0">
                <a:solidFill>
                  <a:srgbClr val="FFFFFF"/>
                </a:solidFill>
              </a:rPr>
              <a:t>章</a:t>
            </a:r>
            <a:endParaRPr lang="en-US" altLang="zh-CN" sz="2800" b="1" dirty="0" smtClean="0">
              <a:solidFill>
                <a:srgbClr val="FFFFFF"/>
              </a:solidFill>
            </a:endParaRPr>
          </a:p>
          <a:p>
            <a:r>
              <a:rPr lang="zh-CN" altLang="en-US" sz="28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2800" dirty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2800" b="1" dirty="0">
                <a:solidFill>
                  <a:srgbClr val="FFFFFF"/>
                </a:solidFill>
              </a:rPr>
              <a:t>12</a:t>
            </a:r>
            <a:r>
              <a:rPr lang="en-US" sz="2800" b="1" dirty="0">
                <a:solidFill>
                  <a:srgbClr val="FFFFFF"/>
                </a:solidFill>
              </a:rPr>
              <a:t>:</a:t>
            </a:r>
            <a:r>
              <a:rPr lang="en-US" sz="2800" baseline="30000" dirty="0">
                <a:solidFill>
                  <a:srgbClr val="FFFFFF"/>
                </a:solidFill>
              </a:rPr>
              <a:t>1</a:t>
            </a:r>
            <a:r>
              <a:rPr lang="zh-CN" altLang="en-US" sz="2800" dirty="0">
                <a:solidFill>
                  <a:srgbClr val="FFFFFF"/>
                </a:solidFill>
              </a:rPr>
              <a:t>所以弟兄们，我以神的慈悲劝你们，将身体</a:t>
            </a:r>
            <a:r>
              <a:rPr lang="zh-CN" altLang="en-US" sz="2800" dirty="0" smtClean="0">
                <a:solidFill>
                  <a:srgbClr val="FFFF00"/>
                </a:solidFill>
              </a:rPr>
              <a:t>献上（侍奉神）</a:t>
            </a:r>
            <a:r>
              <a:rPr lang="zh-CN" altLang="en-US" sz="2800" dirty="0" smtClean="0">
                <a:solidFill>
                  <a:srgbClr val="FFFFFF"/>
                </a:solidFill>
              </a:rPr>
              <a:t>，</a:t>
            </a:r>
            <a:r>
              <a:rPr lang="zh-CN" altLang="en-US" sz="2800" dirty="0">
                <a:solidFill>
                  <a:srgbClr val="FFFFFF"/>
                </a:solidFill>
              </a:rPr>
              <a:t>当做活祭，是圣洁的，是神所喜悦的，你们如此侍奉乃是理所当然的。</a:t>
            </a:r>
            <a:r>
              <a:rPr lang="en-US" sz="2800" dirty="0">
                <a:solidFill>
                  <a:srgbClr val="FFFFFF"/>
                </a:solidFill>
              </a:rPr>
              <a:t> </a:t>
            </a:r>
            <a:r>
              <a:rPr lang="en-US" sz="2800" baseline="30000" dirty="0">
                <a:solidFill>
                  <a:srgbClr val="FFFFFF"/>
                </a:solidFill>
              </a:rPr>
              <a:t>2</a:t>
            </a:r>
            <a:r>
              <a:rPr lang="zh-CN" altLang="en-US" sz="2800" dirty="0">
                <a:solidFill>
                  <a:srgbClr val="FFFFFF"/>
                </a:solidFill>
              </a:rPr>
              <a:t>不要效法这个世界，只要</a:t>
            </a:r>
            <a:r>
              <a:rPr lang="zh-CN" altLang="en-US" sz="2800" dirty="0">
                <a:solidFill>
                  <a:srgbClr val="FF0000"/>
                </a:solidFill>
              </a:rPr>
              <a:t>心意更新</a:t>
            </a:r>
            <a:r>
              <a:rPr lang="zh-CN" altLang="en-US" sz="2800" dirty="0">
                <a:solidFill>
                  <a:srgbClr val="FFFFFF"/>
                </a:solidFill>
              </a:rPr>
              <a:t>而变化，叫你们察验何为神的善良、纯全、可喜悦的旨意。</a:t>
            </a:r>
            <a:endParaRPr lang="en-US" altLang="zh-CN" sz="28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009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133350"/>
            <a:ext cx="8534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上周挑战：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 algn="ctr">
              <a:defRPr/>
            </a:pPr>
            <a:r>
              <a:rPr lang="zh-CHT" altLang="en-US" sz="3200" dirty="0"/>
              <a:t>捨</a:t>
            </a:r>
            <a:r>
              <a:rPr lang="zh-CN" altLang="en-US" sz="3200" dirty="0"/>
              <a:t>得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献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上时间，金钱，才干等等等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12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  <a:r>
              <a:rPr lang="en-US" sz="3200" baseline="30000" dirty="0" smtClean="0">
                <a:solidFill>
                  <a:srgbClr val="FFFFFF"/>
                </a:solidFill>
              </a:rPr>
              <a:t>1</a:t>
            </a:r>
            <a:r>
              <a:rPr lang="zh-CN" altLang="en-US" sz="3200" dirty="0">
                <a:solidFill>
                  <a:srgbClr val="FFFFFF"/>
                </a:solidFill>
              </a:rPr>
              <a:t>所以弟兄们，我以神的慈悲劝你们，将身体</a:t>
            </a:r>
            <a:r>
              <a:rPr lang="zh-CN" altLang="en-US" sz="3200" dirty="0">
                <a:solidFill>
                  <a:srgbClr val="FFFF00"/>
                </a:solidFill>
              </a:rPr>
              <a:t>献上</a:t>
            </a:r>
            <a:r>
              <a:rPr lang="zh-CN" altLang="en-US" sz="3200" dirty="0">
                <a:solidFill>
                  <a:srgbClr val="FFFFFF"/>
                </a:solidFill>
              </a:rPr>
              <a:t>，当做活祭，是圣洁的，是神所喜悦的，你们如此侍奉乃是理所当然的。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baseline="30000" dirty="0">
                <a:solidFill>
                  <a:srgbClr val="FFFFFF"/>
                </a:solidFill>
              </a:rPr>
              <a:t>2</a:t>
            </a:r>
            <a:r>
              <a:rPr lang="zh-CN" altLang="en-US" sz="3200" dirty="0">
                <a:solidFill>
                  <a:srgbClr val="FFFFFF"/>
                </a:solidFill>
              </a:rPr>
              <a:t>不要效法这个世界，只要心意更新而变化，叫你们察验何为神的善良、纯全、可喜悦的旨意。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105133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81000" y="133350"/>
            <a:ext cx="85344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本周挑战：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algn="ctr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 algn="ctr">
              <a:defRPr/>
            </a:pPr>
            <a:r>
              <a:rPr lang="zh-CN" altLang="en-US" sz="3200" dirty="0" smtClean="0">
                <a:solidFill>
                  <a:srgbClr val="FFFF00"/>
                </a:solidFill>
                <a:latin typeface="宋体"/>
                <a:ea typeface="宋体"/>
                <a:cs typeface="宋体"/>
              </a:rPr>
              <a:t>乐意</a:t>
            </a:r>
            <a:r>
              <a:rPr lang="zh-CN" altLang="en-US" sz="3200" dirty="0" smtClean="0">
                <a:latin typeface="宋体"/>
                <a:ea typeface="宋体"/>
                <a:cs typeface="宋体"/>
              </a:rPr>
              <a:t>献</a:t>
            </a: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上时间，金钱，才干等等等</a:t>
            </a:r>
            <a:endParaRPr lang="en-US" altLang="zh-CN" sz="3200" dirty="0" smtClean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endParaRPr lang="en-US" altLang="zh-CN" sz="3200" dirty="0">
              <a:solidFill>
                <a:srgbClr val="FFFFFF"/>
              </a:solidFill>
              <a:latin typeface="宋体"/>
              <a:ea typeface="宋体"/>
              <a:cs typeface="宋体"/>
            </a:endParaRPr>
          </a:p>
          <a:p>
            <a:pPr lvl="3">
              <a:defRPr/>
            </a:pPr>
            <a:r>
              <a:rPr lang="zh-CN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罗马</a:t>
            </a:r>
            <a:r>
              <a:rPr lang="zh-TW" altLang="en-US" sz="3200" dirty="0" smtClean="0">
                <a:solidFill>
                  <a:srgbClr val="FFFFFF"/>
                </a:solidFill>
                <a:latin typeface="宋体"/>
                <a:ea typeface="宋体"/>
                <a:cs typeface="宋体"/>
              </a:rPr>
              <a:t>书</a:t>
            </a:r>
            <a:r>
              <a:rPr lang="en-US" altLang="zh-CN" sz="3200" b="1" dirty="0" smtClean="0">
                <a:solidFill>
                  <a:srgbClr val="FFFFFF"/>
                </a:solidFill>
              </a:rPr>
              <a:t>12</a:t>
            </a:r>
            <a:r>
              <a:rPr lang="en-US" sz="3200" b="1" dirty="0" smtClean="0">
                <a:solidFill>
                  <a:srgbClr val="FFFFFF"/>
                </a:solidFill>
              </a:rPr>
              <a:t>:</a:t>
            </a:r>
            <a:r>
              <a:rPr lang="en-US" sz="3200" baseline="30000" dirty="0" smtClean="0">
                <a:solidFill>
                  <a:srgbClr val="FFFFFF"/>
                </a:solidFill>
              </a:rPr>
              <a:t>1</a:t>
            </a:r>
            <a:r>
              <a:rPr lang="zh-CN" altLang="en-US" sz="3200" dirty="0">
                <a:solidFill>
                  <a:srgbClr val="FFFFFF"/>
                </a:solidFill>
              </a:rPr>
              <a:t>所以弟兄们，我以神的慈悲劝你们，将身体</a:t>
            </a:r>
            <a:r>
              <a:rPr lang="zh-CN" altLang="en-US" sz="3200" dirty="0">
                <a:solidFill>
                  <a:srgbClr val="FFFF00"/>
                </a:solidFill>
              </a:rPr>
              <a:t>献上</a:t>
            </a:r>
            <a:r>
              <a:rPr lang="zh-CN" altLang="en-US" sz="3200" dirty="0">
                <a:solidFill>
                  <a:srgbClr val="FFFFFF"/>
                </a:solidFill>
              </a:rPr>
              <a:t>，当做活祭，是圣洁的，是神所喜悦的，你们如此侍奉乃是理所当然的。</a:t>
            </a:r>
            <a:r>
              <a:rPr lang="en-US" sz="3200" dirty="0">
                <a:solidFill>
                  <a:srgbClr val="FFFFFF"/>
                </a:solidFill>
              </a:rPr>
              <a:t> </a:t>
            </a:r>
            <a:r>
              <a:rPr lang="en-US" sz="3200" baseline="30000" dirty="0">
                <a:solidFill>
                  <a:srgbClr val="FFFFFF"/>
                </a:solidFill>
              </a:rPr>
              <a:t>2</a:t>
            </a:r>
            <a:r>
              <a:rPr lang="zh-CN" altLang="en-US" sz="3200" dirty="0">
                <a:solidFill>
                  <a:srgbClr val="FFFFFF"/>
                </a:solidFill>
              </a:rPr>
              <a:t>不要效法这个世界，只要心意更新而变化，叫你们察验何为神的善良、纯全、可喜悦的旨意。</a:t>
            </a:r>
            <a:r>
              <a:rPr lang="en-US" sz="3200" dirty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79309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5-09-05 at 1.53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133350"/>
            <a:ext cx="6987988" cy="4691395"/>
          </a:xfrm>
          <a:prstGeom prst="rect">
            <a:avLst/>
          </a:prstGeom>
        </p:spPr>
      </p:pic>
      <p:pic>
        <p:nvPicPr>
          <p:cNvPr id="4" name="Picture 3" descr="Screen Shot 2015-09-05 at 1.57.0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538" y="133350"/>
            <a:ext cx="4758462" cy="35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786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600200" y="2"/>
            <a:ext cx="7358062" cy="1285875"/>
          </a:xfrm>
        </p:spPr>
        <p:txBody>
          <a:bodyPr/>
          <a:lstStyle/>
          <a:p>
            <a:pPr eaLnBrk="1">
              <a:defRPr/>
            </a:pP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罗马书</a:t>
            </a:r>
            <a:r>
              <a:rPr lang="zh-CN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2</a:t>
            </a:r>
            <a:r>
              <a:rPr lang="zh-CN" altLang="en-US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：</a:t>
            </a:r>
            <a:r>
              <a:rPr lang="en-US" altLang="zh-CN" sz="4800" dirty="0" smtClean="0">
                <a:solidFill>
                  <a:srgbClr val="FFFFFF"/>
                </a:solidFill>
                <a:latin typeface="Helvetica Light" charset="0"/>
                <a:ea typeface="宋体" charset="0"/>
                <a:cs typeface="宋体" charset="0"/>
              </a:rPr>
              <a:t>1-2</a:t>
            </a:r>
            <a:endParaRPr lang="en-US" altLang="zh-CN" sz="4800" dirty="0">
              <a:solidFill>
                <a:srgbClr val="FFFFFF"/>
              </a:solidFill>
              <a:latin typeface="Helvetica Light" charset="0"/>
              <a:ea typeface="宋体" charset="0"/>
              <a:cs typeface="宋体" charset="0"/>
            </a:endParaRP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33600" y="742950"/>
            <a:ext cx="6781800" cy="3970734"/>
          </a:xfrm>
        </p:spPr>
        <p:txBody>
          <a:bodyPr/>
          <a:lstStyle/>
          <a:p>
            <a:pPr algn="l" eaLnBrk="1">
              <a:spcBef>
                <a:spcPts val="0"/>
              </a:spcBef>
              <a:defRPr/>
            </a:pPr>
            <a:r>
              <a:rPr lang="en-US" sz="3200" baseline="30000" dirty="0">
                <a:effectLst/>
              </a:rPr>
              <a:t>1</a:t>
            </a:r>
            <a:r>
              <a:rPr lang="zh-CN" altLang="en-US" sz="3200" dirty="0">
                <a:effectLst/>
              </a:rPr>
              <a:t>所以弟兄们，我以神的慈悲劝你们，将身体献上</a:t>
            </a:r>
            <a:r>
              <a:rPr lang="zh-CN" altLang="en-US" sz="3200" dirty="0" smtClean="0">
                <a:effectLst/>
              </a:rPr>
              <a:t>，</a:t>
            </a:r>
            <a:endParaRPr lang="en-US" altLang="zh-CN" sz="3200" dirty="0" smtClean="0">
              <a:effectLst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zh-CN" altLang="en-US" sz="3200" dirty="0" smtClean="0">
                <a:solidFill>
                  <a:srgbClr val="FFFF00"/>
                </a:solidFill>
                <a:effectLst/>
              </a:rPr>
              <a:t>当做</a:t>
            </a:r>
            <a:r>
              <a:rPr lang="zh-CN" altLang="en-US" sz="3200" dirty="0">
                <a:solidFill>
                  <a:srgbClr val="FFFF00"/>
                </a:solidFill>
                <a:effectLst/>
              </a:rPr>
              <a:t>活祭</a:t>
            </a:r>
            <a:r>
              <a:rPr lang="zh-CN" altLang="en-US" sz="3200" dirty="0" smtClean="0">
                <a:solidFill>
                  <a:srgbClr val="FFFF00"/>
                </a:solidFill>
                <a:effectLst/>
              </a:rPr>
              <a:t>，</a:t>
            </a:r>
            <a:endParaRPr lang="en-US" altLang="zh-CN" sz="3200" dirty="0" smtClean="0">
              <a:solidFill>
                <a:srgbClr val="FFFF00"/>
              </a:solidFill>
              <a:effectLst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zh-CN" altLang="en-US" sz="3200" dirty="0" smtClean="0">
                <a:solidFill>
                  <a:srgbClr val="FFFF00"/>
                </a:solidFill>
                <a:effectLst/>
              </a:rPr>
              <a:t>是圣洁</a:t>
            </a:r>
            <a:r>
              <a:rPr lang="zh-CN" altLang="en-US" sz="3200" dirty="0">
                <a:solidFill>
                  <a:srgbClr val="FFFF00"/>
                </a:solidFill>
                <a:effectLst/>
              </a:rPr>
              <a:t>的</a:t>
            </a:r>
            <a:r>
              <a:rPr lang="zh-CN" altLang="en-US" sz="3200" dirty="0" smtClean="0">
                <a:solidFill>
                  <a:srgbClr val="FFFF00"/>
                </a:solidFill>
                <a:effectLst/>
              </a:rPr>
              <a:t>，</a:t>
            </a:r>
            <a:endParaRPr lang="en-US" altLang="zh-CN" sz="3200" dirty="0" smtClean="0">
              <a:solidFill>
                <a:srgbClr val="FFFF00"/>
              </a:solidFill>
              <a:effectLst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zh-CN" altLang="en-US" sz="3200" dirty="0" smtClean="0">
                <a:solidFill>
                  <a:srgbClr val="FFFF00"/>
                </a:solidFill>
                <a:effectLst/>
              </a:rPr>
              <a:t>是</a:t>
            </a:r>
            <a:r>
              <a:rPr lang="zh-CN" altLang="en-US" sz="3200" dirty="0">
                <a:solidFill>
                  <a:srgbClr val="FFFF00"/>
                </a:solidFill>
                <a:effectLst/>
              </a:rPr>
              <a:t>神所喜悦的</a:t>
            </a:r>
            <a:r>
              <a:rPr lang="zh-CN" altLang="en-US" sz="3200" dirty="0" smtClean="0">
                <a:effectLst/>
              </a:rPr>
              <a:t>，</a:t>
            </a:r>
            <a:endParaRPr lang="en-US" altLang="zh-CN" sz="3200" dirty="0" smtClean="0">
              <a:effectLst/>
            </a:endParaRPr>
          </a:p>
          <a:p>
            <a:pPr algn="l" eaLnBrk="1">
              <a:spcBef>
                <a:spcPts val="0"/>
              </a:spcBef>
              <a:defRPr/>
            </a:pPr>
            <a:r>
              <a:rPr lang="zh-CN" altLang="en-US" sz="3200" dirty="0" smtClean="0">
                <a:effectLst/>
              </a:rPr>
              <a:t>你们如此侍奉乃</a:t>
            </a:r>
            <a:r>
              <a:rPr lang="zh-CN" altLang="en-US" sz="3200" dirty="0">
                <a:effectLst/>
              </a:rPr>
              <a:t>是理所当然的。</a:t>
            </a:r>
            <a:r>
              <a:rPr lang="en-US" sz="3200" dirty="0">
                <a:effectLst/>
              </a:rPr>
              <a:t> </a:t>
            </a:r>
            <a:r>
              <a:rPr lang="en-US" sz="3200" baseline="30000" dirty="0">
                <a:effectLst/>
              </a:rPr>
              <a:t>2</a:t>
            </a:r>
            <a:r>
              <a:rPr lang="zh-CN" altLang="en-US" sz="3200" dirty="0">
                <a:effectLst/>
              </a:rPr>
              <a:t>不要效法这个世界，只要心意更新而变化，叫你们察验何为神的善良、纯全、可喜悦的旨意。</a:t>
            </a:r>
            <a:r>
              <a:rPr lang="en-US" sz="3200" dirty="0">
                <a:effectLst/>
              </a:rPr>
              <a:t>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528446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57400" y="514350"/>
            <a:ext cx="70866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HT" altLang="en-US" sz="4000" dirty="0" smtClean="0"/>
              <a:t>因著</a:t>
            </a:r>
            <a:r>
              <a:rPr lang="zh-CHT" altLang="en-US" sz="4000" dirty="0"/>
              <a:t>神的慈悲</a:t>
            </a:r>
            <a:r>
              <a:rPr lang="en-US" altLang="zh-CHT" sz="4000" dirty="0"/>
              <a:t>,</a:t>
            </a:r>
            <a:r>
              <a:rPr lang="zh-CHT" altLang="en-US" sz="4000" dirty="0"/>
              <a:t>真理和必定成全的旨意，我們可以“出淤泥而不染”，把自己全然奉獻給神，真正的奉獻是：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當作</a:t>
            </a:r>
            <a:r>
              <a:rPr lang="zh-CHT" altLang="en-US" sz="4000" dirty="0"/>
              <a:t>活祭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分別</a:t>
            </a:r>
            <a:r>
              <a:rPr lang="zh-CHT" altLang="en-US" sz="4000" dirty="0"/>
              <a:t>為聖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蒙神悅</a:t>
            </a:r>
            <a:r>
              <a:rPr lang="zh-CHT" altLang="en-US" sz="4000" dirty="0"/>
              <a:t>納</a:t>
            </a:r>
            <a:endParaRPr lang="en-US" altLang="zh-TW" sz="4000" dirty="0"/>
          </a:p>
        </p:txBody>
      </p:sp>
    </p:spTree>
    <p:extLst>
      <p:ext uri="{BB962C8B-B14F-4D97-AF65-F5344CB8AC3E}">
        <p14:creationId xmlns:p14="http://schemas.microsoft.com/office/powerpoint/2010/main" val="3212353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368" y="0"/>
            <a:ext cx="6864632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8600" y="3028950"/>
            <a:ext cx="189562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dirty="0" smtClean="0"/>
              <a:t>3:25</a:t>
            </a:r>
          </a:p>
          <a:p>
            <a:r>
              <a:rPr lang="zh-CN" altLang="zh-CN" sz="4000" dirty="0" smtClean="0"/>
              <a:t>6</a:t>
            </a:r>
            <a:r>
              <a:rPr lang="en-US" altLang="zh-CN" sz="4000" dirty="0" smtClean="0"/>
              <a:t>:12-13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57473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0" y="1047750"/>
            <a:ext cx="37338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HT" altLang="en-US" sz="4000" dirty="0" smtClean="0"/>
              <a:t>真正的奉獻</a:t>
            </a:r>
            <a:r>
              <a:rPr lang="zh-CHT" altLang="en-US" sz="4000" dirty="0"/>
              <a:t>是：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當作</a:t>
            </a:r>
            <a:r>
              <a:rPr lang="zh-CHT" altLang="en-US" sz="4000" dirty="0"/>
              <a:t>活</a:t>
            </a:r>
            <a:r>
              <a:rPr lang="zh-CHT" altLang="en-US" sz="4000" dirty="0" smtClean="0"/>
              <a:t>祭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/>
              <a:t>祭</a:t>
            </a:r>
            <a:endParaRPr lang="en-US" altLang="zh-CN" sz="36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/>
              <a:t>活</a:t>
            </a:r>
            <a:endParaRPr lang="en-US" altLang="zh-CN" sz="3600" dirty="0" smtClean="0"/>
          </a:p>
          <a:p>
            <a:pPr marL="571500" indent="-571500" algn="ctr">
              <a:buFont typeface="Wingdings" charset="2"/>
              <a:buChar char="ü"/>
            </a:pPr>
            <a:r>
              <a:rPr lang="zh-CN" altLang="en-US" sz="3600" dirty="0" smtClean="0"/>
              <a:t>乐</a:t>
            </a:r>
            <a:endParaRPr lang="en-US" altLang="zh-CN" sz="36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3409950"/>
            <a:ext cx="1320800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5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2724150"/>
            <a:ext cx="3733800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HT" altLang="en-US" sz="4000" dirty="0" smtClean="0"/>
              <a:t>真正的奉獻</a:t>
            </a:r>
            <a:r>
              <a:rPr lang="zh-CHT" altLang="en-US" sz="4000" dirty="0"/>
              <a:t>是： </a:t>
            </a:r>
            <a:endParaRPr lang="en-US" altLang="zh-CHT" sz="4000" dirty="0" smtClean="0"/>
          </a:p>
          <a:p>
            <a:pPr marL="571500" indent="-571500" algn="ctr">
              <a:buFont typeface="Wingdings" charset="2"/>
              <a:buChar char="u"/>
            </a:pPr>
            <a:r>
              <a:rPr lang="zh-CHT" altLang="en-US" sz="4000" dirty="0" smtClean="0"/>
              <a:t>當作</a:t>
            </a:r>
            <a:r>
              <a:rPr lang="zh-CHT" altLang="en-US" sz="4000" dirty="0"/>
              <a:t>活</a:t>
            </a:r>
            <a:r>
              <a:rPr lang="zh-CHT" altLang="en-US" sz="4000" dirty="0" smtClean="0"/>
              <a:t>祭</a:t>
            </a:r>
            <a:endParaRPr lang="en-US" altLang="zh-TW" sz="4000" dirty="0"/>
          </a:p>
        </p:txBody>
      </p:sp>
      <p:pic>
        <p:nvPicPr>
          <p:cNvPr id="3" name="Picture 2" descr="isaac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386" y="0"/>
            <a:ext cx="3850494" cy="514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7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260689"/>
              </p:ext>
            </p:extLst>
          </p:nvPr>
        </p:nvGraphicFramePr>
        <p:xfrm>
          <a:off x="2286001" y="0"/>
          <a:ext cx="6858001" cy="514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33600"/>
                <a:gridCol w="2503186"/>
                <a:gridCol w="2221215"/>
              </a:tblGrid>
              <a:tr h="50800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Abe</a:t>
                      </a:r>
                      <a:r>
                        <a:rPr lang="zh-CN" altLang="en-US" sz="2400" dirty="0" smtClean="0"/>
                        <a:t>年龄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神的工作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人的回应</a:t>
                      </a:r>
                      <a:endParaRPr lang="en-US" sz="2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负（－</a:t>
                      </a:r>
                      <a:r>
                        <a:rPr lang="zh-CN" altLang="zh-CN" sz="2400" dirty="0" smtClean="0"/>
                        <a:t>）</a:t>
                      </a:r>
                      <a:r>
                        <a:rPr lang="zh-CN" altLang="en-US" sz="2400" dirty="0" smtClean="0"/>
                        <a:t>？岁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拣选，呼召来事奉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还未成形于母腹中</a:t>
                      </a:r>
                      <a:endParaRPr lang="en-US" sz="2400" dirty="0"/>
                    </a:p>
                  </a:txBody>
                  <a:tcPr/>
                </a:tc>
              </a:tr>
              <a:tr h="816429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正（＋）</a:t>
                      </a:r>
                      <a:r>
                        <a:rPr lang="en-US" altLang="zh-CN" sz="2400" dirty="0" smtClean="0"/>
                        <a:t>75</a:t>
                      </a:r>
                      <a:r>
                        <a:rPr lang="zh-CN" altLang="en-US" sz="2400" dirty="0" smtClean="0"/>
                        <a:t>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带来，算为义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弃暗投明</a:t>
                      </a:r>
                      <a:endParaRPr lang="en-US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zh-CN" altLang="zh-CN" sz="2400" dirty="0" smtClean="0"/>
                        <a:t>》</a:t>
                      </a:r>
                      <a:r>
                        <a:rPr lang="en-US" altLang="zh-CN" sz="2400" dirty="0" smtClean="0"/>
                        <a:t>&gt;75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应许赐福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400" smtClean="0"/>
                        <a:t>祭坛</a:t>
                      </a:r>
                      <a:endParaRPr lang="en-US" sz="2400" dirty="0" smtClean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100</a:t>
                      </a:r>
                      <a:r>
                        <a:rPr lang="zh-CN" altLang="en-US" sz="2400" dirty="0" smtClean="0"/>
                        <a:t>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成全应许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400" dirty="0" smtClean="0"/>
                    </a:p>
                  </a:txBody>
                  <a:tcPr/>
                </a:tc>
              </a:tr>
              <a:tr h="974271">
                <a:tc>
                  <a:txBody>
                    <a:bodyPr/>
                    <a:lstStyle/>
                    <a:p>
                      <a:r>
                        <a:rPr lang="zh-CN" altLang="en-US" sz="2400" dirty="0" smtClean="0"/>
                        <a:t>约</a:t>
                      </a:r>
                      <a:r>
                        <a:rPr lang="en-US" altLang="zh-CN" sz="2400" dirty="0" smtClean="0"/>
                        <a:t>116</a:t>
                      </a:r>
                      <a:r>
                        <a:rPr lang="zh-CN" altLang="en-US" sz="2400" dirty="0" smtClean="0"/>
                        <a:t>岁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  <a:tr h="508000">
                <a:tc>
                  <a:txBody>
                    <a:bodyPr/>
                    <a:lstStyle/>
                    <a:p>
                      <a:r>
                        <a:rPr lang="en-US" altLang="zh-CN" sz="2400" dirty="0" smtClean="0"/>
                        <a:t>&gt;4000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934200" y="2800350"/>
            <a:ext cx="23391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>
                <a:solidFill>
                  <a:srgbClr val="010199"/>
                </a:solidFill>
              </a:rPr>
              <a:t>生独生子以撒</a:t>
            </a:r>
            <a:r>
              <a:rPr lang="zh-CN" altLang="en-US" sz="2400" b="1" dirty="0" smtClean="0">
                <a:solidFill>
                  <a:srgbClr val="010199"/>
                </a:solidFill>
              </a:rPr>
              <a:t>，</a:t>
            </a:r>
            <a:endParaRPr lang="en-US" altLang="zh-CN" sz="2400" b="1" dirty="0" smtClean="0">
              <a:solidFill>
                <a:srgbClr val="010199"/>
              </a:solidFill>
            </a:endParaRPr>
          </a:p>
          <a:p>
            <a:r>
              <a:rPr lang="zh-CN" altLang="en-US" sz="2400" b="1" dirty="0" smtClean="0">
                <a:solidFill>
                  <a:srgbClr val="010199"/>
                </a:solidFill>
              </a:rPr>
              <a:t>爱他胜于爱</a:t>
            </a:r>
            <a:r>
              <a:rPr lang="zh-CN" altLang="en-US" sz="2400" b="1" dirty="0">
                <a:solidFill>
                  <a:srgbClr val="010199"/>
                </a:solidFill>
              </a:rPr>
              <a:t>神</a:t>
            </a:r>
            <a:endParaRPr lang="en-US" sz="2400" b="1" dirty="0">
              <a:solidFill>
                <a:srgbClr val="010199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19600" y="3790950"/>
            <a:ext cx="2514600" cy="838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10199"/>
                </a:solidFill>
              </a:rPr>
              <a:t>替罪羊预表耶稣</a:t>
            </a:r>
            <a:r>
              <a:rPr lang="zh-CN" altLang="en-US" sz="2400" b="1" dirty="0" smtClean="0">
                <a:solidFill>
                  <a:srgbClr val="010199"/>
                </a:solidFill>
              </a:rPr>
              <a:t>，</a:t>
            </a:r>
            <a:endParaRPr lang="en-US" altLang="zh-CN" sz="2400" b="1" dirty="0" smtClean="0">
              <a:solidFill>
                <a:srgbClr val="010199"/>
              </a:solidFill>
            </a:endParaRPr>
          </a:p>
          <a:p>
            <a:r>
              <a:rPr lang="zh-CN" altLang="en-US" sz="2400" b="1" dirty="0" smtClean="0">
                <a:solidFill>
                  <a:srgbClr val="010199"/>
                </a:solidFill>
              </a:rPr>
              <a:t>试炼</a:t>
            </a:r>
            <a:r>
              <a:rPr lang="zh-CN" altLang="en-US" sz="2400" b="1" dirty="0">
                <a:solidFill>
                  <a:srgbClr val="010199"/>
                </a:solidFill>
              </a:rPr>
              <a:t>信心</a:t>
            </a:r>
            <a:endParaRPr lang="en-US" sz="2400" b="1" dirty="0">
              <a:solidFill>
                <a:srgbClr val="010199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681835"/>
            <a:ext cx="2339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b="1" dirty="0" smtClean="0">
                <a:solidFill>
                  <a:srgbClr val="010199"/>
                </a:solidFill>
              </a:rPr>
              <a:t>拣选呼召来事奉</a:t>
            </a:r>
            <a:endParaRPr lang="en-US" sz="2400" b="1" dirty="0">
              <a:solidFill>
                <a:srgbClr val="010199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34200" y="4646350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010199"/>
                </a:solidFill>
              </a:rPr>
              <a:t>我们的回应？</a:t>
            </a:r>
            <a:endParaRPr lang="en-US" sz="2400" b="1" dirty="0">
              <a:solidFill>
                <a:srgbClr val="010199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934200" y="386715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rgbClr val="010199"/>
                </a:solidFill>
              </a:rPr>
              <a:t>献独生子以撒</a:t>
            </a:r>
            <a:endParaRPr lang="en-US" sz="2400" b="1" dirty="0">
              <a:solidFill>
                <a:srgbClr val="0101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761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1922288396196 2002BillyGrahamCenter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250"/>
            <a:ext cx="9144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5489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rbit">
  <a:themeElements>
    <a:clrScheme name="Orbit 1">
      <a:dk1>
        <a:srgbClr val="010199"/>
      </a:dk1>
      <a:lt1>
        <a:srgbClr val="FFFFFF"/>
      </a:lt1>
      <a:dk2>
        <a:srgbClr val="000000"/>
      </a:dk2>
      <a:lt2>
        <a:srgbClr val="B2B2B2"/>
      </a:lt2>
      <a:accent1>
        <a:srgbClr val="3399FF"/>
      </a:accent1>
      <a:accent2>
        <a:srgbClr val="666699"/>
      </a:accent2>
      <a:accent3>
        <a:srgbClr val="AAAAAA"/>
      </a:accent3>
      <a:accent4>
        <a:srgbClr val="DADADA"/>
      </a:accent4>
      <a:accent5>
        <a:srgbClr val="ADCAFF"/>
      </a:accent5>
      <a:accent6>
        <a:srgbClr val="5C5C8A"/>
      </a:accent6>
      <a:hlink>
        <a:srgbClr val="FFFFCC"/>
      </a:hlink>
      <a:folHlink>
        <a:srgbClr val="FFCC66"/>
      </a:folHlink>
    </a:clrScheme>
    <a:fontScheme name="Orbit">
      <a:majorFont>
        <a:latin typeface="Arial"/>
        <a:ea typeface="SimSun"/>
        <a:cs typeface=""/>
      </a:majorFont>
      <a:minorFont>
        <a:latin typeface="Arial"/>
        <a:ea typeface="Sim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rbit 1">
        <a:dk1>
          <a:srgbClr val="010199"/>
        </a:dk1>
        <a:lt1>
          <a:srgbClr val="FFFFFF"/>
        </a:lt1>
        <a:dk2>
          <a:srgbClr val="000000"/>
        </a:dk2>
        <a:lt2>
          <a:srgbClr val="B2B2B2"/>
        </a:lt2>
        <a:accent1>
          <a:srgbClr val="3399FF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5C5C8A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2">
        <a:dk1>
          <a:srgbClr val="008000"/>
        </a:dk1>
        <a:lt1>
          <a:srgbClr val="FFFFFF"/>
        </a:lt1>
        <a:dk2>
          <a:srgbClr val="003300"/>
        </a:dk2>
        <a:lt2>
          <a:srgbClr val="C0C0C0"/>
        </a:lt2>
        <a:accent1>
          <a:srgbClr val="99CC00"/>
        </a:accent1>
        <a:accent2>
          <a:srgbClr val="527C3A"/>
        </a:accent2>
        <a:accent3>
          <a:srgbClr val="AAADAA"/>
        </a:accent3>
        <a:accent4>
          <a:srgbClr val="DADADA"/>
        </a:accent4>
        <a:accent5>
          <a:srgbClr val="CAE2AA"/>
        </a:accent5>
        <a:accent6>
          <a:srgbClr val="497034"/>
        </a:accent6>
        <a:hlink>
          <a:srgbClr val="33CC33"/>
        </a:hlink>
        <a:folHlink>
          <a:srgbClr val="C1FF8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3">
        <a:dk1>
          <a:srgbClr val="000066"/>
        </a:dk1>
        <a:lt1>
          <a:srgbClr val="FFFFFF"/>
        </a:lt1>
        <a:dk2>
          <a:srgbClr val="000099"/>
        </a:dk2>
        <a:lt2>
          <a:srgbClr val="9FBFFF"/>
        </a:lt2>
        <a:accent1>
          <a:srgbClr val="0099CC"/>
        </a:accent1>
        <a:accent2>
          <a:srgbClr val="00CC66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00B95C"/>
        </a:accent6>
        <a:hlink>
          <a:srgbClr val="00FFFF"/>
        </a:hlink>
        <a:folHlink>
          <a:srgbClr val="CDE6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4">
        <a:dk1>
          <a:srgbClr val="00ACA8"/>
        </a:dk1>
        <a:lt1>
          <a:srgbClr val="FFFFFF"/>
        </a:lt1>
        <a:dk2>
          <a:srgbClr val="006666"/>
        </a:dk2>
        <a:lt2>
          <a:srgbClr val="FFFF99"/>
        </a:lt2>
        <a:accent1>
          <a:srgbClr val="0099CC"/>
        </a:accent1>
        <a:accent2>
          <a:srgbClr val="6D6FC7"/>
        </a:accent2>
        <a:accent3>
          <a:srgbClr val="AAB8B8"/>
        </a:accent3>
        <a:accent4>
          <a:srgbClr val="DADADA"/>
        </a:accent4>
        <a:accent5>
          <a:srgbClr val="AACAE2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5">
        <a:dk1>
          <a:srgbClr val="BA0023"/>
        </a:dk1>
        <a:lt1>
          <a:srgbClr val="FFFFFF"/>
        </a:lt1>
        <a:dk2>
          <a:srgbClr val="800000"/>
        </a:dk2>
        <a:lt2>
          <a:srgbClr val="FFFF99"/>
        </a:lt2>
        <a:accent1>
          <a:srgbClr val="FF6600"/>
        </a:accent1>
        <a:accent2>
          <a:srgbClr val="C5543D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B24B36"/>
        </a:accent6>
        <a:hlink>
          <a:srgbClr val="FFFF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6">
        <a:dk1>
          <a:srgbClr val="6D776E"/>
        </a:dk1>
        <a:lt1>
          <a:srgbClr val="FFFFFF"/>
        </a:lt1>
        <a:dk2>
          <a:srgbClr val="575863"/>
        </a:dk2>
        <a:lt2>
          <a:srgbClr val="DDDDDD"/>
        </a:lt2>
        <a:accent1>
          <a:srgbClr val="0099CC"/>
        </a:accent1>
        <a:accent2>
          <a:srgbClr val="939EA9"/>
        </a:accent2>
        <a:accent3>
          <a:srgbClr val="B4B4B7"/>
        </a:accent3>
        <a:accent4>
          <a:srgbClr val="DADADA"/>
        </a:accent4>
        <a:accent5>
          <a:srgbClr val="AACAE2"/>
        </a:accent5>
        <a:accent6>
          <a:srgbClr val="858F99"/>
        </a:accent6>
        <a:hlink>
          <a:srgbClr val="FFCC00"/>
        </a:hlink>
        <a:folHlink>
          <a:srgbClr val="BD894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7">
        <a:dk1>
          <a:srgbClr val="A28A84"/>
        </a:dk1>
        <a:lt1>
          <a:srgbClr val="FFFFFF"/>
        </a:lt1>
        <a:dk2>
          <a:srgbClr val="765E58"/>
        </a:dk2>
        <a:lt2>
          <a:srgbClr val="DDDDDD"/>
        </a:lt2>
        <a:accent1>
          <a:srgbClr val="CC6600"/>
        </a:accent1>
        <a:accent2>
          <a:srgbClr val="CC9900"/>
        </a:accent2>
        <a:accent3>
          <a:srgbClr val="BDB6B4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FFCC00"/>
        </a:hlink>
        <a:folHlink>
          <a:srgbClr val="FFFF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bit 8">
        <a:dk1>
          <a:srgbClr val="000000"/>
        </a:dk1>
        <a:lt1>
          <a:srgbClr val="C5D9ED"/>
        </a:lt1>
        <a:dk2>
          <a:srgbClr val="000000"/>
        </a:dk2>
        <a:lt2>
          <a:srgbClr val="FFFFFF"/>
        </a:lt2>
        <a:accent1>
          <a:srgbClr val="F3F6FF"/>
        </a:accent1>
        <a:accent2>
          <a:srgbClr val="33CCCC"/>
        </a:accent2>
        <a:accent3>
          <a:srgbClr val="DFE9F4"/>
        </a:accent3>
        <a:accent4>
          <a:srgbClr val="000000"/>
        </a:accent4>
        <a:accent5>
          <a:srgbClr val="F8FAFF"/>
        </a:accent5>
        <a:accent6>
          <a:srgbClr val="2DB9B9"/>
        </a:accent6>
        <a:hlink>
          <a:srgbClr val="0000FF"/>
        </a:hlink>
        <a:folHlink>
          <a:srgbClr val="00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bit 9">
        <a:dk1>
          <a:srgbClr val="FFFFFF"/>
        </a:dk1>
        <a:lt1>
          <a:srgbClr val="FFFFFF"/>
        </a:lt1>
        <a:dk2>
          <a:srgbClr val="AAAAC6"/>
        </a:dk2>
        <a:lt2>
          <a:srgbClr val="FFFFCC"/>
        </a:lt2>
        <a:accent1>
          <a:srgbClr val="66667E"/>
        </a:accent1>
        <a:accent2>
          <a:srgbClr val="629157"/>
        </a:accent2>
        <a:accent3>
          <a:srgbClr val="D2D2DF"/>
        </a:accent3>
        <a:accent4>
          <a:srgbClr val="DADADA"/>
        </a:accent4>
        <a:accent5>
          <a:srgbClr val="B8B8C0"/>
        </a:accent5>
        <a:accent6>
          <a:srgbClr val="58834E"/>
        </a:accent6>
        <a:hlink>
          <a:srgbClr val="6600CC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73738</TotalTime>
  <Words>513</Words>
  <Application>Microsoft Macintosh PowerPoint</Application>
  <PresentationFormat>On-screen Show (16:9)</PresentationFormat>
  <Paragraphs>101</Paragraphs>
  <Slides>18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Orbit</vt:lpstr>
      <vt:lpstr>PowerPoint Presentation</vt:lpstr>
      <vt:lpstr>PowerPoint Presentation</vt:lpstr>
      <vt:lpstr>罗马书12：1-2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</dc:creator>
  <cp:lastModifiedBy>Kunming Su</cp:lastModifiedBy>
  <cp:revision>1133</cp:revision>
  <cp:lastPrinted>2015-09-12T21:38:23Z</cp:lastPrinted>
  <dcterms:created xsi:type="dcterms:W3CDTF">2005-05-27T01:23:00Z</dcterms:created>
  <dcterms:modified xsi:type="dcterms:W3CDTF">2015-09-13T05:30:37Z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7</vt:i4>
  </property>
</Properties>
</file>