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handoutMasterIdLst>
    <p:handoutMasterId r:id="rId23"/>
  </p:handoutMasterIdLst>
  <p:sldIdLst>
    <p:sldId id="964" r:id="rId2"/>
    <p:sldId id="1243" r:id="rId3"/>
    <p:sldId id="1363" r:id="rId4"/>
    <p:sldId id="1358" r:id="rId5"/>
    <p:sldId id="1329" r:id="rId6"/>
    <p:sldId id="1330" r:id="rId7"/>
    <p:sldId id="1359" r:id="rId8"/>
    <p:sldId id="1350" r:id="rId9"/>
    <p:sldId id="1369" r:id="rId10"/>
    <p:sldId id="1370" r:id="rId11"/>
    <p:sldId id="1372" r:id="rId12"/>
    <p:sldId id="1373" r:id="rId13"/>
    <p:sldId id="1371" r:id="rId14"/>
    <p:sldId id="1364" r:id="rId15"/>
    <p:sldId id="1365" r:id="rId16"/>
    <p:sldId id="1315" r:id="rId17"/>
    <p:sldId id="1367" r:id="rId18"/>
    <p:sldId id="1345" r:id="rId19"/>
    <p:sldId id="1361" r:id="rId20"/>
    <p:sldId id="1230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2" autoAdjust="0"/>
    <p:restoredTop sz="85458" autoAdjust="0"/>
  </p:normalViewPr>
  <p:slideViewPr>
    <p:cSldViewPr>
      <p:cViewPr>
        <p:scale>
          <a:sx n="85" d="100"/>
          <a:sy n="85" d="100"/>
        </p:scale>
        <p:origin x="-1880" y="-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+12&amp;version=CUVMPS%23fzh-CUVMPS-28196a" TargetMode="External"/><Relationship Id="rId4" Type="http://schemas.openxmlformats.org/officeDocument/2006/relationships/hyperlink" Target="https://www.biblegateway.com/passage/?search=rom+12&amp;version=CUVMPS%23fzh-CUVMPS-28199b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以善勝惡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当我们清楚认识所赐的恩，承恩的人和施恩的神时，我们就能在主耶稣基督里合一，共同事奉这位慈悲的上帝。而这正是爱的体现，我们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愛上帝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愛弟兄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愛眾人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甚至愛仇敵，以善勝惡 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眾人因此就認出我們是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主耶穌基督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的門徒了。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12: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所以弟兄们，我以神的慈悲劝你们，将身体献上，当做活祭，是圣洁的，是神所喜悦的，你们如此侍奉乃是理所当然的。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不要效法这个世界，只要心意更新而变化，叫你们察验何为神的善良、纯全、可喜悦的旨意。</a:t>
            </a: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我凭着所赐我的恩对你们各人说：不要看自己过于所当看的，要照着神所分给各人信心的大小，看得合乎中道。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正如我们一个身子上有好些肢体，肢体也不都是一样的用处；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我们这许多人在基督里成为一身，互相联络做肢体，也是如此。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按我们所得的恩赐，各有不同。或说预言，就当照着信心的程度说预言；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或做执事，就当专一执事；或做教导的，就当专一教导；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或做劝化的，就当专一劝化；施舍的，就当诚实；治理的，就当殷勤；怜悯人的，就当甘心。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圣徒的品行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9 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爱人不可虚假；恶要厌恶，善要亲近。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爱弟兄，要彼此亲热；恭敬人，要彼此推让。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殷勤不可懒惰；要心里火热，常常服侍主。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在指望中要喜乐，在患难中要忍耐，祷告要恒切。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圣徒缺乏要帮补，客要一味地款待。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逼迫你们的，要给他们祝福；只要祝福，不可咒诅。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与喜乐的人要同乐，与哀哭的人要同哭。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要彼此同心；不要志气高大，倒要俯就卑微的人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  <a:hlinkClick r:id="rId3" tooltip="See footnote a"/>
              </a:rPr>
              <a:t>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；不要自以为聪明。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不要以恶报恶</a:t>
            </a:r>
            <a:endParaRPr lang="en-US" sz="1200" b="1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不要以恶报恶。众人以为美的事，要留心去做。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若是能行，总要尽力与众人和睦。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19 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亲爱的弟兄，不要自己申冤，宁可让步，听凭主怒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</a:t>
            </a:r>
            <a:r>
              <a:rPr lang="en-US" sz="1200" u="sng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  <a:hlinkClick r:id="rId4" tooltip="See footnote b"/>
              </a:rPr>
              <a:t>b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]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；因为经上记着：“主说：申冤在我，我必报应。”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所以，“你的仇敌若饿了，就给他吃；若渴了，就给他喝。因为你这样行，就是把炭火堆在他的头上。” 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你不可为恶所胜，反要以善胜恶。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1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1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1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N" sz="1200" b="0" baseline="30000" dirty="0" smtClean="0">
                <a:effectLst/>
                <a:latin typeface="黑体"/>
                <a:ea typeface="黑体"/>
                <a:cs typeface="黑体"/>
              </a:rPr>
              <a:t>9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愛人不可虛假；惡要厭惡，善要親近。 </a:t>
            </a:r>
            <a:r>
              <a:rPr lang="en-US" altLang="zh-CHT" sz="1200" b="0" dirty="0" smtClean="0">
                <a:effectLst/>
                <a:latin typeface="黑体"/>
                <a:ea typeface="黑体"/>
                <a:cs typeface="黑体"/>
              </a:rPr>
              <a:t>10 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愛弟兄，要彼此親熱；恭敬人，要彼此推讓。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約翰一書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3:16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主為我們捨命，我們從此就知道何為愛，我們也當為弟兄捨命。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凡有世上財物的，看見弟兄窮乏，卻塞住憐恤的心，愛神的心怎能存在他裡面呢？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小子們哪，我們相愛，不要只在言語和舌頭上，總要在行為和誠實上。</a:t>
            </a: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Tim Keller</a:t>
            </a:r>
          </a:p>
          <a:p>
            <a:r>
              <a:rPr lang="zh-CN" altLang="en-US" sz="1200" dirty="0" smtClean="0"/>
              <a:t>婚姻意义</a:t>
            </a:r>
            <a:r>
              <a:rPr lang="zh-CN" altLang="en-US" sz="1200" dirty="0" smtClean="0"/>
              <a:t>一书一针见血指出我们的问题：自我中心。爱就是舍弃，就是重排先后轻重缓急顺序。准备各样事奉环节，就当殷勤，不要闲懒而且打着圣灵幌子说圣灵自然带领。我们有个倾向，越难的事情我们更疏于准备，误区！精心准备正是为主而活，献上自己，分别为圣的体现。当然圣灵可能有不同的带领，比如说亚伯拉罕预备献上儿子以撒，神却献上自己的儿子耶稣，先以一只羊为预表，后在十字架上成全应许。又比如说保罗预备在亚细亚一带传福音，神却带领他踏上马其顿以及整个欧洲之旅。诸如此类，都是神的仆人们把时间身体，各样资源，整个生命分别为圣，让神作主随意所用的时候，神决定怎样使用。</a:t>
            </a:r>
            <a:endParaRPr lang="en-US" sz="1200" dirty="0" smtClean="0"/>
          </a:p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哥林多後書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5:15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並且他替眾人死，是叫那些活著的人不再為自己活，乃為替他們死而復活的主活。約翰一書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3:4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凡犯罪的，就是違背律法，違背律法就是罪。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2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Tim Keller</a:t>
            </a:r>
          </a:p>
          <a:p>
            <a:r>
              <a:rPr lang="zh-CN" altLang="en-US" sz="1200" dirty="0" smtClean="0"/>
              <a:t>婚姻意义</a:t>
            </a:r>
            <a:r>
              <a:rPr lang="zh-CN" altLang="en-US" sz="1200" dirty="0" smtClean="0"/>
              <a:t>一书一针见血指出我们的问题：自我中心。爱就是舍弃，就是重排先后轻重缓急顺序。准备各样事奉环节，就当殷勤，不要闲懒而且打着圣灵幌子说圣灵自然带领。我们有个倾向，越难的事情我们更疏于准备，误区！</a:t>
            </a:r>
            <a:endParaRPr lang="en-US" sz="1200" dirty="0" smtClean="0"/>
          </a:p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哥林多後書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5:15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並且他替眾人死，是叫那些活著的人不再為自己活，乃為替他們死而復活的主活。約翰一書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3:4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凡犯罪的，就是違背律法，違背律法就是罪。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26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1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1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1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N" sz="1200" b="0" baseline="30000" dirty="0" smtClean="0">
                <a:effectLst/>
                <a:latin typeface="黑体"/>
                <a:ea typeface="黑体"/>
                <a:cs typeface="黑体"/>
              </a:rPr>
              <a:t>9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愛人不可虛假；惡要厭惡，善要親近。 </a:t>
            </a:r>
            <a:r>
              <a:rPr lang="en-US" altLang="zh-CHT" sz="1200" b="0" dirty="0" smtClean="0">
                <a:effectLst/>
                <a:latin typeface="黑体"/>
                <a:ea typeface="黑体"/>
                <a:cs typeface="黑体"/>
              </a:rPr>
              <a:t>10 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愛弟兄，要彼此親熱；恭敬人，要彼此推讓。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約翰一書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3:16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主為我們捨命，我們從此就知道何為愛，我們也當為弟兄捨命。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凡有世上財物的，看見弟兄窮乏，卻塞住憐恤的心，愛神的心怎能存在他裡面呢？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小子們哪，我們相愛，不要只在言語和舌頭上，總要在行為和誠實上。</a:t>
            </a: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仇敵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，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基督徒没有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敵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人，因为神呼召我们与众人和睦，爱人如己，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基督徒没有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敵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人，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只有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敵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鬼，魔鬼才是我们的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仇敵</a:t>
            </a:r>
            <a:r>
              <a:rPr lang="zh-CHT" altLang="en-US" sz="1200" dirty="0" smtClean="0">
                <a:effectLst/>
                <a:latin typeface="黑体"/>
                <a:ea typeface="黑体"/>
                <a:cs typeface="黑体"/>
              </a:rPr>
              <a:t>，</a:t>
            </a:r>
            <a:r>
              <a:rPr lang="zh-CN" altLang="en-US" sz="1200" dirty="0" smtClean="0">
                <a:effectLst/>
                <a:latin typeface="黑体"/>
                <a:ea typeface="黑体"/>
                <a:cs typeface="黑体"/>
              </a:rPr>
              <a:t>神说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惡要厭惡，善要親近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，</a:t>
            </a:r>
            <a:r>
              <a:rPr lang="zh-CN" altLang="en-US" sz="1200" b="0" dirty="0" smtClean="0">
                <a:effectLst/>
                <a:latin typeface="黑体"/>
                <a:ea typeface="黑体"/>
                <a:cs typeface="黑体"/>
              </a:rPr>
              <a:t>可见罪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惡</a:t>
            </a:r>
            <a:r>
              <a:rPr lang="zh-CN" altLang="en-US" sz="1200" b="0" dirty="0" smtClean="0">
                <a:effectLst/>
                <a:latin typeface="黑体"/>
                <a:ea typeface="黑体"/>
                <a:cs typeface="黑体"/>
              </a:rPr>
              <a:t>本身我们</a:t>
            </a:r>
            <a:r>
              <a:rPr lang="zh-CHT" altLang="en-US" sz="1200" b="0" dirty="0" smtClean="0">
                <a:effectLst/>
                <a:latin typeface="黑体"/>
                <a:ea typeface="黑体"/>
                <a:cs typeface="黑体"/>
              </a:rPr>
              <a:t>要厭惡，</a:t>
            </a:r>
            <a:r>
              <a:rPr lang="zh-CN" altLang="en-US" sz="1200" b="0" dirty="0" smtClean="0">
                <a:effectLst/>
                <a:latin typeface="黑体"/>
                <a:ea typeface="黑体"/>
                <a:cs typeface="黑体"/>
              </a:rPr>
              <a:t>那是我们的仇敌，但罪人我们都是罪人，不是我们的敌人。魔鬼操纵，使用罪恶，很善于利用人和事来逼迫我们，所以我们应该看到逼迫的操纵者是魔鬼，而不是被利用的人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以弗所書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6:10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我還有末了的話，你們要靠著主，倚賴他的大能大力做剛強的人。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要穿戴神所賜的全副軍裝，就能抵擋魔鬼的詭計。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因我們並不是與屬血氣的爭戰，乃是與那些執政的、掌權的、管轄這幽暗世界的，以及天空屬靈氣的惡魔爭戰。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[a] 13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所以，要拿起神所賜的全副軍裝，好在磨難的日子抵擋仇敵；並且成就了一切，還能站立得住。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所以要站穩了，用真理當做帶子束腰，用公義當做護心鏡遮胸，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又用平安的福音當做預備走路的鞋穿在腳上。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此外，又拿著信德當做藤牌，可以滅盡那惡者一切的火箭；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並戴上救恩的頭盔，拿著聖靈的寶劍，就是神的道。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3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17 </a:t>
            </a:r>
            <a:r>
              <a:rPr lang="zh-CHT" altLang="en-US" dirty="0" smtClean="0"/>
              <a:t>對任何⼈都不可以惡報惡。採取的⾏動要正直，值得⼤家尊敬。</a:t>
            </a:r>
            <a:r>
              <a:rPr lang="en-US" altLang="zh-CHT" dirty="0" smtClean="0"/>
              <a:t>18 </a:t>
            </a:r>
            <a:r>
              <a:rPr lang="zh-CHT" altLang="en-US" dirty="0" smtClean="0"/>
              <a:t>與⼈相 處，要盡量和睦。</a:t>
            </a:r>
            <a:r>
              <a:rPr lang="en-US" altLang="zh-CHT" dirty="0" smtClean="0"/>
              <a:t>19 </a:t>
            </a:r>
            <a:r>
              <a:rPr lang="zh-CHT" altLang="en-US" dirty="0" smtClean="0"/>
              <a:t>親愛的弟兄們，不要報復。受到冤屈的時候，要讓上帝處 理；因為聖經寫著，上帝說</a:t>
            </a:r>
            <a:r>
              <a:rPr lang="en-US" altLang="zh-CHT" dirty="0" smtClean="0"/>
              <a:t>:</a:t>
            </a:r>
            <a:r>
              <a:rPr lang="zh-CHT" altLang="en-US" dirty="0" smtClean="0"/>
              <a:t>「申冤是我的事；我會報應」</a:t>
            </a:r>
            <a:r>
              <a:rPr lang="en-US" altLang="zh-CHT" dirty="0" smtClean="0"/>
              <a:t>[</a:t>
            </a:r>
            <a:r>
              <a:rPr lang="zh-CHT" altLang="en-US" dirty="0" smtClean="0"/>
              <a:t>參看舊約</a:t>
            </a:r>
            <a:r>
              <a:rPr lang="en-US" altLang="zh-CHT" dirty="0" smtClean="0"/>
              <a:t>《</a:t>
            </a:r>
            <a:r>
              <a:rPr lang="zh-CHT" altLang="en-US" dirty="0" smtClean="0"/>
              <a:t>申命記</a:t>
            </a:r>
            <a:r>
              <a:rPr lang="en-US" altLang="zh-CHT" dirty="0" smtClean="0"/>
              <a:t>》 </a:t>
            </a:r>
            <a:r>
              <a:rPr lang="zh-CHT" altLang="en-US" dirty="0" smtClean="0"/>
              <a:t>三⼗⼆章三⼗五節</a:t>
            </a:r>
            <a:r>
              <a:rPr lang="en-US" altLang="zh-CHT" dirty="0" smtClean="0"/>
              <a:t>]</a:t>
            </a:r>
            <a:r>
              <a:rPr lang="zh-CHT" altLang="en-US" dirty="0" smtClean="0"/>
              <a:t>。</a:t>
            </a:r>
            <a:r>
              <a:rPr lang="en-US" altLang="zh-CHT" dirty="0" smtClean="0"/>
              <a:t>20 </a:t>
            </a:r>
            <a:r>
              <a:rPr lang="zh-CHT" altLang="en-US" dirty="0" smtClean="0"/>
              <a:t>聖經也寫著：「仇敵餓了，要給他吃；渴了，要給他 喝。這樣，你們就好像在雪中送炭給他取暖</a:t>
            </a:r>
            <a:r>
              <a:rPr lang="en-US" altLang="zh-CHT" dirty="0" smtClean="0"/>
              <a:t>[</a:t>
            </a:r>
            <a:r>
              <a:rPr lang="zh-CHT" altLang="en-US" dirty="0" smtClean="0"/>
              <a:t>，他也許會因為你們的仁慈⽽羞愧 交加，認罪悔改</a:t>
            </a:r>
            <a:r>
              <a:rPr lang="en-US" altLang="zh-CHT" dirty="0" smtClean="0"/>
              <a:t>]</a:t>
            </a:r>
            <a:r>
              <a:rPr lang="zh-CHT" altLang="en-US" dirty="0" smtClean="0"/>
              <a:t>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17 </a:t>
            </a:r>
            <a:r>
              <a:rPr lang="zh-CHT" altLang="en-US" dirty="0" smtClean="0"/>
              <a:t>對任何⼈都不可以惡報惡。採取的⾏動要正直，值得⼤家尊敬。</a:t>
            </a:r>
            <a:r>
              <a:rPr lang="en-US" altLang="zh-CHT" dirty="0" smtClean="0"/>
              <a:t>18 </a:t>
            </a:r>
            <a:r>
              <a:rPr lang="zh-CHT" altLang="en-US" dirty="0" smtClean="0"/>
              <a:t>與⼈相 處，要盡量和睦。</a:t>
            </a:r>
            <a:r>
              <a:rPr lang="en-US" altLang="zh-CHT" dirty="0" smtClean="0"/>
              <a:t>19 </a:t>
            </a:r>
            <a:r>
              <a:rPr lang="zh-CHT" altLang="en-US" dirty="0" smtClean="0"/>
              <a:t>親愛的弟兄們，不要報復。受到冤屈的時候，要讓上帝處 理；因為聖經寫著，上帝說</a:t>
            </a:r>
            <a:r>
              <a:rPr lang="en-US" altLang="zh-CHT" dirty="0" smtClean="0"/>
              <a:t>:</a:t>
            </a:r>
            <a:r>
              <a:rPr lang="zh-CHT" altLang="en-US" dirty="0" smtClean="0"/>
              <a:t>「申冤是我的事；我會報應」</a:t>
            </a:r>
            <a:r>
              <a:rPr lang="en-US" altLang="zh-CHT" dirty="0" smtClean="0"/>
              <a:t>[</a:t>
            </a:r>
            <a:r>
              <a:rPr lang="zh-CHT" altLang="en-US" dirty="0" smtClean="0"/>
              <a:t>參看舊約</a:t>
            </a:r>
            <a:r>
              <a:rPr lang="en-US" altLang="zh-CHT" dirty="0" smtClean="0"/>
              <a:t>《</a:t>
            </a:r>
            <a:r>
              <a:rPr lang="zh-CHT" altLang="en-US" dirty="0" smtClean="0"/>
              <a:t>申命記</a:t>
            </a:r>
            <a:r>
              <a:rPr lang="en-US" altLang="zh-CHT" dirty="0" smtClean="0"/>
              <a:t>》 </a:t>
            </a:r>
            <a:r>
              <a:rPr lang="zh-CHT" altLang="en-US" dirty="0" smtClean="0"/>
              <a:t>三⼗⼆章三⼗五節</a:t>
            </a:r>
            <a:r>
              <a:rPr lang="en-US" altLang="zh-CHT" dirty="0" smtClean="0"/>
              <a:t>]</a:t>
            </a:r>
            <a:r>
              <a:rPr lang="zh-CHT" altLang="en-US" dirty="0" smtClean="0"/>
              <a:t>。</a:t>
            </a:r>
            <a:r>
              <a:rPr lang="en-US" altLang="zh-CHT" dirty="0" smtClean="0"/>
              <a:t>20 </a:t>
            </a:r>
            <a:r>
              <a:rPr lang="zh-CHT" altLang="en-US" dirty="0" smtClean="0"/>
              <a:t>聖經也寫著：「仇敵餓了，要給他吃；渴了，要給他 喝。這樣，你們就好像在雪中送炭給他取暖</a:t>
            </a:r>
            <a:r>
              <a:rPr lang="en-US" altLang="zh-CHT" dirty="0" smtClean="0"/>
              <a:t>[</a:t>
            </a:r>
            <a:r>
              <a:rPr lang="zh-CHT" altLang="en-US" dirty="0" smtClean="0"/>
              <a:t>，他也許會因為你們的仁慈⽽羞愧 交加，認罪悔改</a:t>
            </a:r>
            <a:r>
              <a:rPr lang="en-US" altLang="zh-CHT" dirty="0" smtClean="0"/>
              <a:t>]</a:t>
            </a:r>
            <a:r>
              <a:rPr lang="zh-CHT" altLang="en-US" dirty="0" smtClean="0"/>
              <a:t>。」</a:t>
            </a:r>
            <a:r>
              <a:rPr lang="en-US" altLang="zh-CHT" dirty="0" smtClean="0"/>
              <a:t>《</a:t>
            </a:r>
            <a:r>
              <a:rPr lang="zh-CHT" altLang="en-US" dirty="0" smtClean="0"/>
              <a:t>簡明聖經</a:t>
            </a:r>
            <a:r>
              <a:rPr lang="en-US" altLang="zh-CHT" dirty="0" smtClean="0"/>
              <a:t>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約翰一書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3:16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主為我們捨命，我們從此就知道何為愛，我們也當為弟兄捨命。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凡有世上財物的，看見弟兄窮乏，卻塞住憐恤的心，愛神的心怎能存在他裡面呢？ </a:t>
            </a:r>
            <a:r>
              <a:rPr lang="en-US" altLang="zh-CHT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 </a:t>
            </a:r>
            <a:r>
              <a:rPr lang="zh-CHT" alt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小子們哪，我們相愛，不要只在言語和舌頭上，總要在行為和誠實上。</a:t>
            </a: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19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0" fontAlgn="base" hangingPunct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愛上帝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vv11-13 @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上帝 不要：懶惰不结果 易怒，愁烦；要：殷勤，恆切喜樂，忍耐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讲道课的老师说起以前一个学生，祷告却交不出令老师满意的作业。 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教会事工：讲道，带领查经，诗歌，操作（培训，标准程序，过往例子，评估），抱歉（本人第一次做每周单张，没有经过培训，审核，时间检验，需要弟兄姐妹火热） </a:t>
            </a:r>
          </a:p>
          <a:p>
            <a:pPr rtl="0" eaLnBrk="0" fontAlgn="base" hangingPunct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愛弟兄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婚姻的意义，延伸</a:t>
            </a:r>
          </a:p>
          <a:p>
            <a:pPr rtl="0" eaLnBrk="0" fontAlgn="base" hangingPunct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愛眾人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Gracious &amp;Welcoming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Ben Lippen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学生没带钱不吃饭还等别人吃完了才走。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Harvest food bank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Compassion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IJM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，福音车</a:t>
            </a:r>
          </a:p>
          <a:p>
            <a:pPr rtl="0" eaLnBrk="0" fontAlgn="base" hangingPunct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甚至愛仇敵，以善勝惡</a:t>
            </a:r>
            <a:b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大卫恩待扫罗，以及容忍示每，撒母耳記下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16:12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或者耶和華見我遭難，為我今日被這人咒罵，就施恩於我。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r>
              <a:rPr lang="en-US" altLang="zh-CHT" dirty="0" smtClean="0"/>
              <a:t>3:23 </a:t>
            </a:r>
            <a:r>
              <a:rPr lang="zh-CHT" altLang="en-US" dirty="0" smtClean="0"/>
              <a:t>因為世人都犯了罪，虧缺了神的榮耀，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如今卻蒙神的恩典，因基督耶穌的救贖，就白白地稱義。</a:t>
            </a:r>
            <a:r>
              <a:rPr lang="en-US" altLang="zh-CHT" dirty="0" smtClean="0"/>
              <a:t>4:23 </a:t>
            </a:r>
            <a:r>
              <a:rPr lang="zh-CHT" altLang="en-US" dirty="0" smtClean="0"/>
              <a:t>「算為他義」的這句話不是單為他寫的， </a:t>
            </a:r>
            <a:r>
              <a:rPr lang="en-US" altLang="zh-CHT" dirty="0" smtClean="0"/>
              <a:t>24 </a:t>
            </a:r>
            <a:r>
              <a:rPr lang="zh-CHT" altLang="en-US" dirty="0" smtClean="0"/>
              <a:t>也是為我們將來得算為義之人寫的，就是我們這信神使我們的主耶穌從死裡復活的人。 </a:t>
            </a:r>
            <a:r>
              <a:rPr lang="en-US" altLang="zh-CHT" dirty="0" smtClean="0"/>
              <a:t>25 </a:t>
            </a:r>
            <a:r>
              <a:rPr lang="zh-CHT" altLang="en-US" dirty="0" smtClean="0"/>
              <a:t>耶穌被交給人，是為我們的過犯；復活，是為叫我們稱義</a:t>
            </a:r>
            <a:r>
              <a:rPr lang="en-US" altLang="zh-CHT" dirty="0" smtClean="0"/>
              <a:t>5:1</a:t>
            </a:r>
            <a:r>
              <a:rPr lang="zh-CHT" altLang="en-US" dirty="0" smtClean="0"/>
              <a:t>我們既因信稱義，就藉著我們的主耶穌基督得與神相和。 </a:t>
            </a:r>
            <a:r>
              <a:rPr lang="en-US" altLang="zh-CHT" dirty="0" smtClean="0"/>
              <a:t>2 </a:t>
            </a:r>
            <a:r>
              <a:rPr lang="zh-CHT" altLang="en-US" dirty="0" smtClean="0"/>
              <a:t>我們又藉著他，因信得進入現在所站的這恩典中，並且歡歡喜喜盼望神的榮耀。</a:t>
            </a:r>
            <a:endParaRPr lang="en-US" altLang="zh-CHT" dirty="0" smtClean="0"/>
          </a:p>
          <a:p>
            <a:r>
              <a:rPr lang="zh-CHT" altLang="en-US" dirty="0" smtClean="0"/>
              <a:t>因信稱義（第一到四章）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義人得生（第五到八章） </a:t>
            </a:r>
            <a:r>
              <a:rPr lang="en-US" altLang="zh-CHT" dirty="0" smtClean="0"/>
              <a:t>﹔</a:t>
            </a:r>
            <a:br>
              <a:rPr lang="en-US" altLang="zh-CHT" dirty="0" smtClean="0"/>
            </a:br>
            <a:r>
              <a:rPr lang="zh-CHT" altLang="en-US" dirty="0" smtClean="0"/>
              <a:t>以色列在神稱義的計劃中（</a:t>
            </a:r>
            <a:r>
              <a:rPr lang="en-US" altLang="zh-CHT" dirty="0" smtClean="0"/>
              <a:t>9</a:t>
            </a:r>
            <a:r>
              <a:rPr lang="zh-CHT" altLang="en-US" dirty="0" smtClean="0"/>
              <a:t>－</a:t>
            </a:r>
            <a:r>
              <a:rPr lang="en-US" altLang="zh-CHT" dirty="0" smtClean="0"/>
              <a:t>11</a:t>
            </a:r>
            <a:r>
              <a:rPr lang="zh-CHT" altLang="en-US" dirty="0" smtClean="0"/>
              <a:t>）</a:t>
            </a:r>
            <a:r>
              <a:rPr lang="en-US" altLang="zh-CHT" dirty="0" smtClean="0"/>
              <a:t>﹔</a:t>
            </a:r>
            <a:r>
              <a:rPr lang="zh-CHT" altLang="en-US" dirty="0" smtClean="0"/>
              <a:t>義人生活指南（第</a:t>
            </a:r>
            <a:r>
              <a:rPr lang="en-US" altLang="zh-CHT" dirty="0" smtClean="0"/>
              <a:t>12</a:t>
            </a:r>
            <a:r>
              <a:rPr lang="zh-CHT" altLang="en-US" dirty="0" smtClean="0"/>
              <a:t>到</a:t>
            </a:r>
            <a:r>
              <a:rPr lang="en-US" altLang="zh-CHT" dirty="0" smtClean="0"/>
              <a:t>16</a:t>
            </a:r>
            <a:r>
              <a:rPr lang="zh-CHT" altLang="en-US" dirty="0" smtClean="0"/>
              <a:t>章）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2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Esther vs. Irene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。中国之前生气哭鼻子，之后却很想念，终于回来，百般爱护。她对妹妹的爱体现在合一里，我们怎样才能合一谦让，体现出爱来呢？上个礼拜，上面一段经文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——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上礼拜有弟兄姐妹指出几处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恩赐／圣灵联系，生活应用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4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翻译成中文的圣灵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恩赐听起来没有直接的联系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不像英文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gifts of the Spirit(1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Cor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12:1); spiritual gift (Rom 1:11)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 </a:t>
            </a: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他们有分辨和鼓励的恩赐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使用恩赐造就教会肢体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造就教会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合一地事奉神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所赐的恩（为造就教会而赐）承恩的人（容易自高，需要悔改）施恩的神（不偏待人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，随己意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</a:t>
            </a:r>
          </a:p>
          <a:p>
            <a:endParaRPr lang="zh-TW" alt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HT" altLang="en-US" dirty="0" smtClean="0"/>
              <a:t>哥林多前書</a:t>
            </a:r>
            <a:r>
              <a:rPr lang="en-US" altLang="zh-CHT" dirty="0" smtClean="0"/>
              <a:t>12:4 </a:t>
            </a:r>
            <a:r>
              <a:rPr lang="zh-CHT" altLang="en-US" dirty="0" smtClean="0"/>
              <a:t>恩賜原有分別，聖靈卻是一位； </a:t>
            </a:r>
            <a:r>
              <a:rPr lang="en-US" altLang="zh-CHT" dirty="0" smtClean="0"/>
              <a:t>5 </a:t>
            </a:r>
            <a:r>
              <a:rPr lang="zh-CHT" altLang="en-US" dirty="0" smtClean="0"/>
              <a:t>職事也有分別，主卻是一位； </a:t>
            </a:r>
            <a:r>
              <a:rPr lang="en-US" altLang="zh-CHT" dirty="0" smtClean="0"/>
              <a:t>6 </a:t>
            </a:r>
            <a:r>
              <a:rPr lang="zh-CHT" altLang="en-US" dirty="0" smtClean="0"/>
              <a:t>功用也有分別，神卻是一位，在眾人裡面運行一切的事。 </a:t>
            </a:r>
            <a:r>
              <a:rPr lang="en-US" altLang="zh-CHT" dirty="0" smtClean="0"/>
              <a:t>7 </a:t>
            </a:r>
            <a:r>
              <a:rPr lang="zh-CHT" altLang="en-US" dirty="0" smtClean="0"/>
              <a:t>聖靈顯在各人身上，是叫人得益處。 </a:t>
            </a:r>
            <a:r>
              <a:rPr lang="en-US" altLang="zh-CHT" dirty="0" smtClean="0"/>
              <a:t>8 </a:t>
            </a:r>
            <a:r>
              <a:rPr lang="zh-CHT" altLang="en-US" dirty="0" smtClean="0"/>
              <a:t>這人蒙聖靈賜他智慧的言語，那人也蒙這位聖靈賜他知識的言語， </a:t>
            </a:r>
            <a:r>
              <a:rPr lang="en-US" altLang="zh-CHT" dirty="0" smtClean="0"/>
              <a:t>9 </a:t>
            </a:r>
            <a:r>
              <a:rPr lang="zh-CHT" altLang="en-US" dirty="0" smtClean="0"/>
              <a:t>又有一人蒙這位聖靈賜他信心，還有一人蒙這位聖靈賜他醫病的恩賜， </a:t>
            </a:r>
            <a:r>
              <a:rPr lang="en-US" altLang="zh-CHT" dirty="0" smtClean="0"/>
              <a:t>10 </a:t>
            </a:r>
            <a:r>
              <a:rPr lang="zh-CHT" altLang="en-US" dirty="0" smtClean="0"/>
              <a:t>又叫一人能行異能，又叫一人能做先知，又叫一人能辨別諸靈，又叫一人能說方言，又叫一人能翻方言。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這一切都是這位聖靈所運行，隨己意分給各人的。</a:t>
            </a:r>
            <a:r>
              <a:rPr lang="en-US" altLang="zh-CHT" dirty="0" smtClean="0"/>
              <a:t>28 </a:t>
            </a:r>
            <a:r>
              <a:rPr lang="zh-CHT" altLang="en-US" dirty="0" smtClean="0"/>
              <a:t>神在教會所設立的：第一是使徒，第二是先知，第三是教師，其次是行異能的，再次是得恩賜醫病的，幫助人的，治理事的，說方言的。</a:t>
            </a:r>
            <a:endParaRPr lang="en-US" altLang="zh-CHT" dirty="0" smtClean="0"/>
          </a:p>
          <a:p>
            <a:r>
              <a:rPr lang="en-US" altLang="zh-CHT" dirty="0" smtClean="0"/>
              <a:t>14:12 </a:t>
            </a:r>
            <a:r>
              <a:rPr lang="zh-CHT" altLang="en-US" dirty="0" smtClean="0"/>
              <a:t>你們也是如此，既是切慕屬靈的恩賜，就當求多得造就教會的恩賜。 </a:t>
            </a:r>
            <a:r>
              <a:rPr lang="en-US" altLang="zh-CHT" dirty="0" smtClean="0"/>
              <a:t>13 </a:t>
            </a:r>
            <a:r>
              <a:rPr lang="zh-CHT" altLang="en-US" dirty="0" smtClean="0"/>
              <a:t>所以那說方言的，就當求著能翻出來。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我若用方言禱告，是我的靈禱告，但我的悟性沒有果效。 </a:t>
            </a:r>
            <a:r>
              <a:rPr lang="en-US" altLang="zh-CHT" dirty="0" smtClean="0"/>
              <a:t>15 </a:t>
            </a:r>
            <a:r>
              <a:rPr lang="zh-CHT" altLang="en-US" dirty="0" smtClean="0"/>
              <a:t>這卻怎麼樣呢？我要用靈禱告，也要用悟性禱告；我要用靈歌唱，也要用悟性歌唱。 </a:t>
            </a:r>
            <a:r>
              <a:rPr lang="en-US" altLang="zh-CHT" dirty="0" smtClean="0"/>
              <a:t>16 </a:t>
            </a:r>
            <a:r>
              <a:rPr lang="zh-CHT" altLang="en-US" dirty="0" smtClean="0"/>
              <a:t>不然，你用靈祝謝，那在座不通方言的人既然不明白你的話，怎能在你感謝的時候說「阿們」呢？ </a:t>
            </a:r>
            <a:r>
              <a:rPr lang="en-US" altLang="zh-CHT" dirty="0" smtClean="0"/>
              <a:t>17 </a:t>
            </a:r>
            <a:r>
              <a:rPr lang="zh-CHT" altLang="en-US" dirty="0" smtClean="0"/>
              <a:t>你感謝的固然是好，無奈不能造就別人。 </a:t>
            </a:r>
            <a:r>
              <a:rPr lang="en-US" altLang="zh-CHT" dirty="0" smtClean="0"/>
              <a:t>18 </a:t>
            </a:r>
            <a:r>
              <a:rPr lang="zh-CHT" altLang="en-US" dirty="0" smtClean="0"/>
              <a:t>我感謝神，我說方言比你們眾人還多， </a:t>
            </a:r>
            <a:r>
              <a:rPr lang="en-US" altLang="zh-CHT" dirty="0" smtClean="0"/>
              <a:t>19 </a:t>
            </a:r>
            <a:r>
              <a:rPr lang="zh-CHT" altLang="en-US" dirty="0" smtClean="0"/>
              <a:t>但在教會中，寧可用悟性說五句教導人的話，強如說萬句方言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5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T" dirty="0" smtClean="0"/>
              <a:t>11 </a:t>
            </a:r>
            <a:r>
              <a:rPr lang="zh-CHT" altLang="en-US" dirty="0" smtClean="0"/>
              <a:t>他所賜的有使徒，有先知，有傳福音的，有牧師和教師， </a:t>
            </a:r>
            <a:r>
              <a:rPr lang="en-US" altLang="zh-CHT" dirty="0" smtClean="0"/>
              <a:t>12 </a:t>
            </a:r>
            <a:r>
              <a:rPr lang="zh-CHT" altLang="en-US" dirty="0" smtClean="0"/>
              <a:t>為要成全聖徒，各盡其職，建立基督的身體， </a:t>
            </a:r>
            <a:r>
              <a:rPr lang="en-US" altLang="zh-CHT" dirty="0" smtClean="0"/>
              <a:t>13 </a:t>
            </a:r>
            <a:r>
              <a:rPr lang="zh-CHT" altLang="en-US" dirty="0" smtClean="0"/>
              <a:t>直等到我們眾人在真道上同歸於一，認識神的兒子，得以長大成人，滿有基督長成的身量， </a:t>
            </a:r>
            <a:r>
              <a:rPr lang="en-US" altLang="zh-CHT" dirty="0" smtClean="0"/>
              <a:t>14 </a:t>
            </a:r>
            <a:r>
              <a:rPr lang="zh-CHT" altLang="en-US" dirty="0" smtClean="0"/>
              <a:t>使我們不再做小孩子，中了人的詭計和欺騙的法術，被一切異教之風搖動飄來飄去，就隨從各樣的異端， </a:t>
            </a:r>
            <a:r>
              <a:rPr lang="en-US" altLang="zh-CHT" dirty="0" smtClean="0"/>
              <a:t>15 </a:t>
            </a:r>
            <a:r>
              <a:rPr lang="zh-CHT" altLang="en-US" dirty="0" smtClean="0"/>
              <a:t>唯用愛心說誠實話，凡事長進，連於元首基督。 </a:t>
            </a:r>
            <a:r>
              <a:rPr lang="en-US" altLang="zh-CHT" dirty="0" smtClean="0"/>
              <a:t>16 </a:t>
            </a:r>
            <a:r>
              <a:rPr lang="zh-CHT" altLang="en-US" dirty="0" smtClean="0"/>
              <a:t>全身都靠他聯絡得合式，百節各按各職，照著各體的功用彼此相助，便叫身體漸漸增長，在愛中建立自己。</a:t>
            </a:r>
            <a:endParaRPr lang="en-US" altLang="zh-CHT" dirty="0" smtClean="0"/>
          </a:p>
          <a:p>
            <a:r>
              <a:rPr lang="en-US" altLang="zh-CHT" dirty="0" smtClean="0"/>
              <a:t>10 </a:t>
            </a:r>
            <a:r>
              <a:rPr lang="zh-CHT" altLang="en-US" dirty="0" smtClean="0"/>
              <a:t>各人要照所得的恩賜彼此服侍，做神百般恩賜的好管家。 </a:t>
            </a:r>
            <a:r>
              <a:rPr lang="en-US" altLang="zh-CHT" dirty="0" smtClean="0"/>
              <a:t>11 </a:t>
            </a:r>
            <a:r>
              <a:rPr lang="zh-CHT" altLang="en-US" dirty="0" smtClean="0"/>
              <a:t>若有講道的，要按著神的聖言講；若有服侍人的，要按著神所賜的力量服侍，叫神在凡事上因耶穌基督得榮耀</a:t>
            </a:r>
            <a:r>
              <a:rPr lang="en-US" altLang="zh-CHT" dirty="0" smtClean="0"/>
              <a:t>——</a:t>
            </a:r>
            <a:r>
              <a:rPr lang="zh-CHT" altLang="en-US" dirty="0" smtClean="0"/>
              <a:t>原來榮耀、權能都是他的，直到永永遠遠！阿們。</a:t>
            </a:r>
            <a:endParaRPr lang="en-US" altLang="zh-CH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5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aseline="30000" dirty="0" smtClean="0">
                <a:solidFill>
                  <a:srgbClr val="FFFFFF"/>
                </a:solidFill>
              </a:rPr>
              <a:t>3 </a:t>
            </a:r>
            <a:r>
              <a:rPr lang="en-US" dirty="0" smtClean="0">
                <a:solidFill>
                  <a:srgbClr val="FFFFFF"/>
                </a:solidFill>
              </a:rPr>
              <a:t>我凭着所赐我的恩对你们各人说：不要看自己过于所当看的，要照着神所分给各人信心的大小，看得合乎中道。 </a:t>
            </a:r>
            <a:r>
              <a:rPr lang="en-US" baseline="30000" dirty="0" smtClean="0">
                <a:solidFill>
                  <a:srgbClr val="FFFFFF"/>
                </a:solidFill>
              </a:rPr>
              <a:t>4 </a:t>
            </a:r>
            <a:r>
              <a:rPr lang="en-US" dirty="0" smtClean="0">
                <a:solidFill>
                  <a:srgbClr val="FFFFFF"/>
                </a:solidFill>
              </a:rPr>
              <a:t>正如我们一个身子上有好些肢体，肢体也不都是一样的用处； </a:t>
            </a:r>
            <a:r>
              <a:rPr lang="en-US" baseline="30000" dirty="0" smtClean="0">
                <a:solidFill>
                  <a:srgbClr val="FFFFFF"/>
                </a:solidFill>
              </a:rPr>
              <a:t>5 </a:t>
            </a:r>
            <a:r>
              <a:rPr lang="en-US" dirty="0" smtClean="0">
                <a:solidFill>
                  <a:srgbClr val="FFFFFF"/>
                </a:solidFill>
              </a:rPr>
              <a:t>我们这许多人在基督里成为一身，互相联络做肢体，也是如此。 </a:t>
            </a:r>
            <a:r>
              <a:rPr lang="en-US" baseline="30000" dirty="0" smtClean="0">
                <a:solidFill>
                  <a:srgbClr val="FFFFFF"/>
                </a:solidFill>
              </a:rPr>
              <a:t>6 </a:t>
            </a:r>
            <a:r>
              <a:rPr lang="en-US" dirty="0" smtClean="0">
                <a:solidFill>
                  <a:srgbClr val="FFFFFF"/>
                </a:solidFill>
              </a:rPr>
              <a:t>按我们所得的恩赐，各有不同。或说预言，就当照着信心的程度说预言； </a:t>
            </a:r>
            <a:r>
              <a:rPr lang="en-US" baseline="30000" dirty="0" smtClean="0">
                <a:solidFill>
                  <a:srgbClr val="FFFFFF"/>
                </a:solidFill>
              </a:rPr>
              <a:t>7 </a:t>
            </a:r>
            <a:r>
              <a:rPr lang="en-US" dirty="0" smtClean="0">
                <a:solidFill>
                  <a:srgbClr val="FFFFFF"/>
                </a:solidFill>
              </a:rPr>
              <a:t>或做执事，就当专一执事；或做教导的，就当专一教导； </a:t>
            </a:r>
            <a:r>
              <a:rPr lang="en-US" baseline="30000" dirty="0" smtClean="0">
                <a:solidFill>
                  <a:srgbClr val="FFFFFF"/>
                </a:solidFill>
              </a:rPr>
              <a:t>8 </a:t>
            </a:r>
            <a:r>
              <a:rPr lang="en-US" dirty="0" smtClean="0">
                <a:solidFill>
                  <a:srgbClr val="FFFFFF"/>
                </a:solidFill>
              </a:rPr>
              <a:t>或做劝化的，就当专一劝化；施舍的，就当诚实；治理的，就当殷勤；怜悯人的，就当甘心</a:t>
            </a:r>
            <a:r>
              <a:rPr lang="en-US" dirty="0" smtClean="0">
                <a:solidFill>
                  <a:srgbClr val="FFFFFF"/>
                </a:solidFill>
              </a:rPr>
              <a:t>。</a:t>
            </a:r>
            <a:r>
              <a:rPr lang="en-US" altLang="zh-CN" dirty="0" smtClean="0">
                <a:solidFill>
                  <a:srgbClr val="FFFFFF"/>
                </a:solidFill>
              </a:rPr>
              <a:t>9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愛人不可虛假；惡要厭惡，善要親近。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愛弟兄，要彼此親熱；恭敬人，要彼此推讓。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殷勤不可懶惰；要心裡火熱，常常服侍主。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在指望中要喜樂，在患難中要忍耐，禱告要恆切。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聖徒缺乏要幫補，客要一味地款待。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逼迫你們的，要給他們祝福；只要祝福，不可咒詛。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與喜樂的人要同樂，與哀哭的人要同哭。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16 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要彼此同心；不要志氣高大，倒要俯就卑微的人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[a]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；不要自以為聰明。 不要以惡報惡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17 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不要以惡報惡。眾人以為美的事，要留心去做。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18 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若是能行，總要盡力與眾人和睦。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19 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親愛的弟兄，不要自己申冤，寧可讓步，聽憑主怒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[b]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；因為經上記著：「主說：申冤在我，我必報應。」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20 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所以，「你的仇敵若餓了，就給他吃；若渴了，就給他喝。因為你這樣行，就是把炭火堆在他的頭上。」 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21 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你不可為惡所勝，反要以善勝惡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200CE-AB06-AA4E-A8F4-43B32A15A8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9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zh-TW" altLang="en-US" dirty="0" smtClean="0">
                <a:ea typeface="宋体" pitchFamily="2" charset="-122"/>
              </a:rPr>
              <a:t>以善勝惡</a:t>
            </a:r>
            <a:r>
              <a:rPr lang="zh-CN" altLang="en-US" dirty="0" smtClean="0">
                <a:ea typeface="宋体" pitchFamily="2" charset="-122"/>
              </a:rPr>
              <a:t>，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以德报怨</a:t>
            </a:r>
            <a:endParaRPr lang="en-US" altLang="zh-CN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en-US" b="0" dirty="0">
                <a:solidFill>
                  <a:srgbClr val="FFFFFF"/>
                </a:solidFill>
                <a:ea typeface="宋体" pitchFamily="2" charset="-122"/>
              </a:rPr>
              <a:t>羅馬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書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:</a:t>
            </a:r>
            <a:r>
              <a:rPr lang="zh-CN" altLang="zh-CN" b="0" dirty="0">
                <a:solidFill>
                  <a:srgbClr val="FFFFFF"/>
                </a:solidFill>
                <a:ea typeface="宋体" pitchFamily="2" charset="-122"/>
              </a:rPr>
              <a:t>9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-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21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十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二十五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7848600" cy="777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charset="2"/>
              <a:buChar char="u"/>
            </a:pPr>
            <a:r>
              <a:rPr lang="zh-TW" altLang="en-US" sz="3200" b="1" dirty="0" smtClean="0">
                <a:latin typeface="黑体"/>
                <a:ea typeface="黑体"/>
                <a:cs typeface="黑体"/>
              </a:rPr>
              <a:t>愛</a:t>
            </a:r>
            <a:r>
              <a:rPr lang="zh-TW" altLang="en-US" sz="3200" b="1" dirty="0">
                <a:latin typeface="黑体"/>
                <a:ea typeface="黑体"/>
                <a:cs typeface="黑体"/>
              </a:rPr>
              <a:t>上帝 </a:t>
            </a:r>
            <a:endParaRPr lang="en-US" altLang="zh-TW" sz="3200" b="1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200" b="1" dirty="0">
                <a:latin typeface="黑体"/>
                <a:ea typeface="黑体"/>
                <a:cs typeface="黑体"/>
              </a:rPr>
              <a:t>愛</a:t>
            </a:r>
            <a:r>
              <a:rPr lang="zh-TW" altLang="en-US" sz="3200" b="1" dirty="0" smtClean="0">
                <a:latin typeface="黑体"/>
                <a:ea typeface="黑体"/>
                <a:cs typeface="黑体"/>
              </a:rPr>
              <a:t>弟</a:t>
            </a:r>
            <a:r>
              <a:rPr lang="zh-TW" altLang="en-US" sz="3200" b="1" dirty="0">
                <a:latin typeface="黑体"/>
                <a:ea typeface="黑体"/>
                <a:cs typeface="黑体"/>
              </a:rPr>
              <a:t>兄 </a:t>
            </a:r>
            <a:endParaRPr lang="en-US" altLang="zh-TW" sz="3200" b="1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200" b="1" dirty="0" smtClean="0">
                <a:latin typeface="黑体"/>
                <a:ea typeface="黑体"/>
                <a:cs typeface="黑体"/>
              </a:rPr>
              <a:t>愛眾人 </a:t>
            </a:r>
            <a:endParaRPr lang="en-US" altLang="zh-TW" sz="3200" b="1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200" b="1" dirty="0" smtClean="0">
                <a:latin typeface="黑体"/>
                <a:ea typeface="黑体"/>
                <a:cs typeface="黑体"/>
              </a:rPr>
              <a:t>甚</a:t>
            </a:r>
            <a:r>
              <a:rPr lang="zh-TW" altLang="en-US" sz="3200" b="1" dirty="0">
                <a:latin typeface="黑体"/>
                <a:ea typeface="黑体"/>
                <a:cs typeface="黑体"/>
              </a:rPr>
              <a:t>至愛仇敵，</a:t>
            </a:r>
            <a:r>
              <a:rPr lang="zh-TW" altLang="en-US" sz="3200" b="1" dirty="0" smtClean="0">
                <a:latin typeface="黑体"/>
                <a:ea typeface="黑体"/>
                <a:cs typeface="黑体"/>
              </a:rPr>
              <a:t>以善勝惡</a:t>
            </a:r>
            <a:endParaRPr lang="en-US" altLang="zh-TW" sz="3200" b="1" dirty="0" smtClean="0">
              <a:latin typeface="黑体"/>
              <a:ea typeface="黑体"/>
              <a:cs typeface="黑体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3200" b="1" dirty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b="1" dirty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b="1" dirty="0">
                <a:latin typeface="黑体"/>
                <a:ea typeface="黑体"/>
                <a:cs typeface="黑体"/>
              </a:rPr>
              <a:t>：</a:t>
            </a:r>
            <a:r>
              <a:rPr lang="en-US" altLang="zh-CN" sz="3200" b="1" baseline="30000" dirty="0">
                <a:latin typeface="黑体"/>
                <a:ea typeface="黑体"/>
                <a:cs typeface="黑体"/>
              </a:rPr>
              <a:t>9</a:t>
            </a:r>
            <a:r>
              <a:rPr lang="zh-CHT" altLang="en-US" sz="3200" b="1" dirty="0">
                <a:latin typeface="黑体"/>
                <a:ea typeface="黑体"/>
                <a:cs typeface="黑体"/>
              </a:rPr>
              <a:t>愛人不可虛假；惡要厭惡，善要親近。 </a:t>
            </a:r>
            <a:r>
              <a:rPr lang="en-US" altLang="zh-CHT" sz="3200" b="1" dirty="0">
                <a:latin typeface="黑体"/>
                <a:ea typeface="黑体"/>
                <a:cs typeface="黑体"/>
              </a:rPr>
              <a:t>10 </a:t>
            </a:r>
            <a:r>
              <a:rPr lang="zh-CHT" altLang="en-US" sz="3200" b="1" dirty="0">
                <a:latin typeface="黑体"/>
                <a:ea typeface="黑体"/>
                <a:cs typeface="黑体"/>
              </a:rPr>
              <a:t>愛弟兄，要彼此親熱；恭敬人，要彼此推讓</a:t>
            </a:r>
            <a:r>
              <a:rPr lang="zh-CHT" altLang="en-US" sz="3200" b="1" dirty="0" smtClean="0">
                <a:latin typeface="黑体"/>
                <a:ea typeface="黑体"/>
                <a:cs typeface="黑体"/>
              </a:rPr>
              <a:t>。</a:t>
            </a:r>
            <a:endParaRPr lang="en-US" altLang="zh-CHT" sz="3200" b="1" dirty="0" smtClean="0">
              <a:latin typeface="黑体"/>
              <a:ea typeface="黑体"/>
              <a:cs typeface="黑体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zh-CHT" altLang="en-US" sz="3200" b="1" dirty="0" smtClean="0">
                <a:latin typeface="黑体"/>
                <a:ea typeface="黑体"/>
                <a:cs typeface="黑体"/>
              </a:rPr>
              <a:t>約翰一書</a:t>
            </a:r>
            <a:r>
              <a:rPr lang="en-US" altLang="zh-CHT" sz="3200" b="1" dirty="0">
                <a:latin typeface="黑体"/>
                <a:ea typeface="黑体"/>
                <a:cs typeface="黑体"/>
              </a:rPr>
              <a:t>3:16 </a:t>
            </a:r>
            <a:r>
              <a:rPr lang="zh-CHT" altLang="en-US" sz="3200" b="1" dirty="0">
                <a:latin typeface="黑体"/>
                <a:ea typeface="黑体"/>
                <a:cs typeface="黑体"/>
              </a:rPr>
              <a:t>主為我們捨命，我們從此就知道何為愛，我們也當為弟兄捨命</a:t>
            </a:r>
            <a:r>
              <a:rPr lang="zh-CHT" altLang="en-US" sz="3200" b="1" dirty="0" smtClean="0">
                <a:latin typeface="黑体"/>
                <a:ea typeface="黑体"/>
                <a:cs typeface="黑体"/>
              </a:rPr>
              <a:t>。</a:t>
            </a:r>
            <a:r>
              <a:rPr lang="en-US" altLang="zh-CHT" sz="3200" b="1" dirty="0" smtClean="0">
                <a:latin typeface="黑体"/>
                <a:ea typeface="黑体"/>
                <a:cs typeface="黑体"/>
              </a:rPr>
              <a:t>17 </a:t>
            </a:r>
            <a:r>
              <a:rPr lang="zh-CHT" altLang="en-US" sz="3200" b="1" dirty="0">
                <a:latin typeface="黑体"/>
                <a:ea typeface="黑体"/>
                <a:cs typeface="黑体"/>
              </a:rPr>
              <a:t>凡有世上財物的，看見弟兄窮乏，卻塞住憐恤的心，愛神的心怎能存在他裡面呢？ </a:t>
            </a:r>
            <a:r>
              <a:rPr lang="en-US" altLang="zh-CHT" sz="3200" b="1" dirty="0">
                <a:latin typeface="黑体"/>
                <a:ea typeface="黑体"/>
                <a:cs typeface="黑体"/>
              </a:rPr>
              <a:t>18 </a:t>
            </a:r>
            <a:r>
              <a:rPr lang="zh-CHT" altLang="en-US" sz="3200" b="1" dirty="0">
                <a:latin typeface="黑体"/>
                <a:ea typeface="黑体"/>
                <a:cs typeface="黑体"/>
              </a:rPr>
              <a:t>小子們哪，我們相愛，不要只在言語和舌頭上，總要在行為和誠實上。</a:t>
            </a:r>
            <a:endParaRPr lang="en-US" altLang="zh-CN" sz="3200" b="1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endParaRPr lang="en-US" sz="3200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5708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0"/>
            <a:ext cx="51435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459" y="2281178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HT" altLang="en-US" sz="3600" dirty="0"/>
              <a:t>哥林多後書</a:t>
            </a:r>
            <a:r>
              <a:rPr lang="en-US" altLang="zh-CHT" sz="3600" dirty="0"/>
              <a:t>5:15 </a:t>
            </a:r>
            <a:r>
              <a:rPr lang="zh-CHT" altLang="en-US" sz="3600" dirty="0"/>
              <a:t>並且他替眾人死，是叫那些活著的人不再為自己活，乃為替他們死而復活的主</a:t>
            </a:r>
            <a:r>
              <a:rPr lang="zh-CHT" altLang="en-US" sz="3600" dirty="0" smtClean="0"/>
              <a:t>活</a:t>
            </a:r>
            <a:r>
              <a:rPr lang="zh-CHT" altLang="en-US" sz="3600" dirty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178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57742"/>
              </p:ext>
            </p:extLst>
          </p:nvPr>
        </p:nvGraphicFramePr>
        <p:xfrm>
          <a:off x="2209800" y="742950"/>
          <a:ext cx="67056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HT" altLang="en-US" sz="4000" b="0" kern="1200" dirty="0" smtClean="0">
                          <a:solidFill>
                            <a:schemeClr val="lt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閒懶</a:t>
                      </a:r>
                      <a:endParaRPr lang="en-US" altLang="zh-CHT" sz="4000" b="0" kern="1200" dirty="0" smtClean="0">
                        <a:solidFill>
                          <a:schemeClr val="lt1"/>
                        </a:solidFill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pPr algn="ctr"/>
                      <a:r>
                        <a:rPr lang="zh-CHT" altLang="en-US" sz="4000" b="0" kern="1200" dirty="0" smtClean="0">
                          <a:solidFill>
                            <a:schemeClr val="lt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不結果子</a:t>
                      </a:r>
                      <a:endParaRPr lang="en-US" sz="4000" b="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HT" altLang="en-US" sz="4000" b="0" kern="1200" dirty="0" smtClean="0">
                          <a:solidFill>
                            <a:schemeClr val="tx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心裡火熱常服侍主</a:t>
                      </a:r>
                      <a:endParaRPr lang="en-US" sz="4000" b="0" dirty="0"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舍己</a:t>
                      </a:r>
                      <a:r>
                        <a:rPr lang="zh-CHT" altLang="en-US" sz="4000" dirty="0" smtClean="0"/>
                        <a:t>為</a:t>
                      </a:r>
                      <a:r>
                        <a:rPr lang="zh-CN" altLang="en-US" sz="4000" dirty="0" smtClean="0"/>
                        <a:t>主耶稣而</a:t>
                      </a:r>
                      <a:r>
                        <a:rPr lang="zh-CHT" altLang="en-US" sz="4000" dirty="0" smtClean="0"/>
                        <a:t>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zh-CHT" altLang="en-US" sz="4000" dirty="0" smtClean="0"/>
                        <a:t>為自己活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此处开始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ent Arrow 5"/>
          <p:cNvSpPr/>
          <p:nvPr/>
        </p:nvSpPr>
        <p:spPr>
          <a:xfrm>
            <a:off x="6324600" y="2343150"/>
            <a:ext cx="609600" cy="10668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6553200" y="3486150"/>
            <a:ext cx="1905000" cy="7620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77000" y="264795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1400" y="3181350"/>
            <a:ext cx="711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1145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2"/>
                </a:solidFill>
              </a:rPr>
              <a:t>操练过程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>
            <a:off x="6553200" y="2114550"/>
            <a:ext cx="609600" cy="10668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7162800" y="1962150"/>
            <a:ext cx="457200" cy="762000"/>
          </a:xfrm>
          <a:prstGeom prst="bentArrow">
            <a:avLst>
              <a:gd name="adj1" fmla="val 25000"/>
              <a:gd name="adj2" fmla="val 25000"/>
              <a:gd name="adj3" fmla="val 17647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47751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charset="2"/>
              <a:buChar char="u"/>
            </a:pPr>
            <a:r>
              <a:rPr lang="zh-TW" altLang="en-US" sz="3600" b="1" dirty="0" smtClean="0">
                <a:latin typeface="黑体"/>
                <a:ea typeface="黑体"/>
                <a:cs typeface="黑体"/>
              </a:rPr>
              <a:t>愛</a:t>
            </a:r>
            <a:r>
              <a:rPr lang="zh-TW" altLang="en-US" sz="3600" b="1" dirty="0">
                <a:latin typeface="黑体"/>
                <a:ea typeface="黑体"/>
                <a:cs typeface="黑体"/>
              </a:rPr>
              <a:t>上帝 </a:t>
            </a:r>
            <a:endParaRPr lang="en-US" altLang="zh-TW" sz="3600" b="1" dirty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b="1" dirty="0">
                <a:latin typeface="黑体"/>
                <a:ea typeface="黑体"/>
                <a:cs typeface="黑体"/>
              </a:rPr>
              <a:t>愛</a:t>
            </a:r>
            <a:r>
              <a:rPr lang="zh-TW" altLang="en-US" sz="3600" b="1" dirty="0" smtClean="0">
                <a:latin typeface="黑体"/>
                <a:ea typeface="黑体"/>
                <a:cs typeface="黑体"/>
              </a:rPr>
              <a:t>弟</a:t>
            </a:r>
            <a:r>
              <a:rPr lang="zh-TW" altLang="en-US" sz="3600" b="1" dirty="0">
                <a:latin typeface="黑体"/>
                <a:ea typeface="黑体"/>
                <a:cs typeface="黑体"/>
              </a:rPr>
              <a:t>兄 </a:t>
            </a:r>
            <a:endParaRPr lang="en-US" altLang="zh-TW" sz="3600" b="1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b="1" dirty="0" smtClean="0">
                <a:latin typeface="黑体"/>
                <a:ea typeface="黑体"/>
                <a:cs typeface="黑体"/>
              </a:rPr>
              <a:t>愛眾人 </a:t>
            </a:r>
            <a:endParaRPr lang="en-US" altLang="zh-TW" sz="3600" b="1" dirty="0" smtClean="0">
              <a:latin typeface="黑体"/>
              <a:ea typeface="黑体"/>
              <a:cs typeface="黑体"/>
            </a:endParaRPr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b="1" dirty="0" smtClean="0">
                <a:latin typeface="黑体"/>
                <a:ea typeface="黑体"/>
                <a:cs typeface="黑体"/>
              </a:rPr>
              <a:t>甚</a:t>
            </a:r>
            <a:r>
              <a:rPr lang="zh-TW" altLang="en-US" sz="3600" b="1" dirty="0">
                <a:latin typeface="黑体"/>
                <a:ea typeface="黑体"/>
                <a:cs typeface="黑体"/>
              </a:rPr>
              <a:t>至愛仇敵，</a:t>
            </a:r>
            <a:r>
              <a:rPr lang="zh-TW" altLang="en-US" sz="3600" b="1" dirty="0" smtClean="0">
                <a:latin typeface="黑体"/>
                <a:ea typeface="黑体"/>
                <a:cs typeface="黑体"/>
              </a:rPr>
              <a:t>以善勝惡</a:t>
            </a:r>
          </a:p>
          <a:p>
            <a:pPr lvl="1"/>
            <a:r>
              <a:rPr lang="en-US" altLang="zh-CN" sz="3600" b="1" dirty="0" smtClean="0">
                <a:latin typeface="黑体"/>
                <a:ea typeface="黑体"/>
                <a:cs typeface="黑体"/>
              </a:rPr>
              <a:t>Church Theme</a:t>
            </a:r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：恩慈，好客</a:t>
            </a:r>
            <a:endParaRPr lang="en-US" altLang="zh-CN" sz="3600" b="1" dirty="0" smtClean="0">
              <a:latin typeface="黑体"/>
              <a:ea typeface="黑体"/>
              <a:cs typeface="黑体"/>
            </a:endParaRPr>
          </a:p>
          <a:p>
            <a:pPr lvl="1"/>
            <a:r>
              <a:rPr lang="en-US" altLang="zh-CN" sz="3600" b="1" dirty="0" smtClean="0">
                <a:latin typeface="黑体"/>
                <a:ea typeface="黑体"/>
                <a:cs typeface="黑体"/>
              </a:rPr>
              <a:t>Gracious &amp; Welcoming</a:t>
            </a:r>
            <a:endParaRPr lang="en-US" altLang="zh-TW" sz="3600" b="1" dirty="0" smtClean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86377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-44824"/>
            <a:ext cx="7391400" cy="505497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3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HT" sz="3200" dirty="0" smtClean="0">
                <a:effectLst/>
                <a:latin typeface="黑体"/>
                <a:ea typeface="黑体"/>
                <a:cs typeface="黑体"/>
              </a:rPr>
              <a:t>17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不要以惡報惡。眾人以為美的事，要留心去做。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18 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若是能行，總要盡力與眾人和睦。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19 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親愛的弟兄，不要自己申冤，寧可讓步，</a:t>
            </a:r>
            <a:r>
              <a:rPr lang="zh-CHT" altLang="en-US" sz="3200" dirty="0" smtClean="0">
                <a:effectLst/>
                <a:latin typeface="黑体"/>
                <a:ea typeface="黑体"/>
                <a:cs typeface="黑体"/>
              </a:rPr>
              <a:t>聽憑主怒；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因為經上記著：「主說：申冤在我，我必報應。」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20 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所以，「你的仇敵若餓了，就給他吃；若渴了，就給他喝。因為你這樣行，就是把炭火堆在他的頭上。」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21 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你不可為惡所勝，反要以善勝惡。</a:t>
            </a:r>
            <a:endParaRPr lang="en-US" sz="3200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5994917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657350"/>
            <a:ext cx="4673600" cy="35052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124200" y="3562350"/>
            <a:ext cx="11430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4800" y="0"/>
            <a:ext cx="5410200" cy="5276850"/>
          </a:xfrm>
        </p:spPr>
        <p:txBody>
          <a:bodyPr/>
          <a:lstStyle/>
          <a:p>
            <a:pPr algn="l"/>
            <a:r>
              <a:rPr lang="zh-CN" altLang="en-US" sz="3200" dirty="0" smtClean="0">
                <a:effectLst/>
                <a:latin typeface="黑体"/>
                <a:ea typeface="黑体"/>
                <a:cs typeface="黑体"/>
              </a:rPr>
              <a:t>以</a:t>
            </a:r>
            <a:r>
              <a:rPr lang="zh-CN" altLang="en-US" sz="3200" dirty="0">
                <a:effectLst/>
                <a:latin typeface="黑体"/>
                <a:ea typeface="黑体"/>
                <a:cs typeface="黑体"/>
              </a:rPr>
              <a:t>弗所書</a:t>
            </a:r>
            <a:r>
              <a:rPr lang="en-US" sz="3200" dirty="0">
                <a:effectLst/>
                <a:latin typeface="黑体"/>
                <a:ea typeface="黑体"/>
                <a:cs typeface="黑体"/>
              </a:rPr>
              <a:t>6</a:t>
            </a:r>
            <a:r>
              <a:rPr lang="en-US" sz="3200" dirty="0" smtClean="0">
                <a:effectLst/>
                <a:latin typeface="黑体"/>
                <a:ea typeface="黑体"/>
                <a:cs typeface="黑体"/>
              </a:rPr>
              <a:t>:</a:t>
            </a:r>
            <a:r>
              <a:rPr lang="en-US" altLang="zh-CHT" sz="3200" kern="1200" dirty="0">
                <a:effectLst/>
                <a:latin typeface="黑体"/>
                <a:ea typeface="黑体"/>
                <a:cs typeface="黑体"/>
              </a:rPr>
              <a:t>14 </a:t>
            </a:r>
            <a:r>
              <a:rPr lang="zh-CHT" altLang="en-US" sz="3200" kern="1200" dirty="0">
                <a:effectLst/>
                <a:latin typeface="黑体"/>
                <a:ea typeface="黑体"/>
                <a:cs typeface="黑体"/>
              </a:rPr>
              <a:t>所以要站穩了，用真理當做帶子束腰，用公義當做護心鏡遮胸， </a:t>
            </a:r>
            <a:r>
              <a:rPr lang="en-US" altLang="zh-CHT" sz="3200" kern="1200" dirty="0">
                <a:effectLst/>
                <a:latin typeface="黑体"/>
                <a:ea typeface="黑体"/>
                <a:cs typeface="黑体"/>
              </a:rPr>
              <a:t>15 </a:t>
            </a:r>
            <a:r>
              <a:rPr lang="zh-CHT" altLang="en-US" sz="3200" kern="1200" dirty="0">
                <a:effectLst/>
                <a:latin typeface="黑体"/>
                <a:ea typeface="黑体"/>
                <a:cs typeface="黑体"/>
              </a:rPr>
              <a:t>又用平安的福音當做預備走路的鞋穿在腳上。 </a:t>
            </a:r>
            <a:r>
              <a:rPr lang="en-US" altLang="zh-CHT" sz="3200" kern="1200" dirty="0">
                <a:effectLst/>
                <a:latin typeface="黑体"/>
                <a:ea typeface="黑体"/>
                <a:cs typeface="黑体"/>
              </a:rPr>
              <a:t>16 </a:t>
            </a:r>
            <a:r>
              <a:rPr lang="zh-CHT" altLang="en-US" sz="3200" kern="1200" dirty="0">
                <a:effectLst/>
                <a:latin typeface="黑体"/>
                <a:ea typeface="黑体"/>
                <a:cs typeface="黑体"/>
              </a:rPr>
              <a:t>此外，又拿著信德當做藤牌，可以滅盡那惡者一切的火箭； </a:t>
            </a:r>
            <a:r>
              <a:rPr lang="en-US" sz="3200" dirty="0" smtClean="0">
                <a:effectLst/>
                <a:latin typeface="黑体"/>
                <a:ea typeface="黑体"/>
                <a:cs typeface="黑体"/>
              </a:rPr>
              <a:t>17 </a:t>
            </a:r>
            <a:r>
              <a:rPr lang="zh-CN" altLang="en-US" sz="3200" dirty="0">
                <a:effectLst/>
                <a:latin typeface="黑体"/>
                <a:ea typeface="黑体"/>
                <a:cs typeface="黑体"/>
              </a:rPr>
              <a:t>並戴上救恩的頭盔，拿著聖靈的寶劍，就是神的道。</a:t>
            </a:r>
            <a:endParaRPr lang="en-US" sz="3200" dirty="0">
              <a:effectLst/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9431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1820976"/>
            <a:ext cx="5003800" cy="3322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1809750"/>
            <a:ext cx="5080000" cy="340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088" y="-19050"/>
            <a:ext cx="7428912" cy="52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24" y="-36979"/>
            <a:ext cx="7543800" cy="5314950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3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HT" sz="3200" dirty="0"/>
              <a:t>19 </a:t>
            </a:r>
            <a:r>
              <a:rPr lang="zh-CHT" altLang="en-US" sz="3200" dirty="0"/>
              <a:t>親愛的弟兄們，不要報復。受到冤屈的時候，要讓上帝處 理；因為聖經寫著，上帝說</a:t>
            </a:r>
            <a:r>
              <a:rPr lang="en-US" altLang="zh-CHT" sz="3200" dirty="0"/>
              <a:t>:</a:t>
            </a:r>
            <a:r>
              <a:rPr lang="zh-CHT" altLang="en-US" sz="3200" dirty="0"/>
              <a:t>「申冤是我的事；我會報應」</a:t>
            </a:r>
            <a:r>
              <a:rPr lang="en-US" altLang="zh-CHT" sz="3200" dirty="0"/>
              <a:t>[</a:t>
            </a:r>
            <a:r>
              <a:rPr lang="zh-CHT" altLang="en-US" sz="3200" dirty="0"/>
              <a:t>參看舊約</a:t>
            </a:r>
            <a:r>
              <a:rPr lang="en-US" altLang="zh-CHT" sz="3200" dirty="0"/>
              <a:t>《</a:t>
            </a:r>
            <a:r>
              <a:rPr lang="zh-CHT" altLang="en-US" sz="3200" dirty="0"/>
              <a:t>申命記</a:t>
            </a:r>
            <a:r>
              <a:rPr lang="en-US" altLang="zh-CHT" sz="3200" dirty="0"/>
              <a:t>》 </a:t>
            </a:r>
            <a:r>
              <a:rPr lang="zh-CHT" altLang="en-US" sz="3200" dirty="0"/>
              <a:t>三⼗⼆章三⼗五節</a:t>
            </a:r>
            <a:r>
              <a:rPr lang="en-US" altLang="zh-CHT" sz="3200" dirty="0"/>
              <a:t>]</a:t>
            </a:r>
            <a:r>
              <a:rPr lang="zh-CHT" altLang="en-US" sz="3200" dirty="0"/>
              <a:t>。</a:t>
            </a:r>
            <a:r>
              <a:rPr lang="en-US" altLang="zh-CHT" sz="3200" dirty="0"/>
              <a:t>20 </a:t>
            </a:r>
            <a:r>
              <a:rPr lang="zh-CHT" altLang="en-US" sz="3200" dirty="0"/>
              <a:t>聖經也寫著：「仇敵餓了，要給他吃；渴了，要給</a:t>
            </a:r>
            <a:r>
              <a:rPr lang="zh-CHT" altLang="en-US" sz="3200" dirty="0" smtClean="0"/>
              <a:t>他喝</a:t>
            </a:r>
            <a:r>
              <a:rPr lang="zh-CHT" altLang="en-US" sz="3200" dirty="0"/>
              <a:t>。這樣，你們就好像在雪中送炭給他取暖</a:t>
            </a:r>
            <a:r>
              <a:rPr lang="en-US" altLang="zh-CHT" sz="3200" dirty="0"/>
              <a:t>[</a:t>
            </a:r>
            <a:r>
              <a:rPr lang="zh-CHT" altLang="en-US" sz="3200" dirty="0"/>
              <a:t>，他也許會因為你們的仁慈⽽</a:t>
            </a:r>
            <a:r>
              <a:rPr lang="zh-CHT" altLang="en-US" sz="3200" dirty="0" smtClean="0"/>
              <a:t>羞愧交</a:t>
            </a:r>
            <a:r>
              <a:rPr lang="zh-CHT" altLang="en-US" sz="3200" dirty="0"/>
              <a:t>加，認罪悔改</a:t>
            </a:r>
            <a:r>
              <a:rPr lang="en-US" altLang="zh-CHT" sz="3200" dirty="0"/>
              <a:t>]</a:t>
            </a:r>
            <a:r>
              <a:rPr lang="zh-CHT" altLang="en-US" sz="3200" dirty="0"/>
              <a:t>。」</a:t>
            </a:r>
            <a:r>
              <a:rPr lang="en-US" altLang="zh-CHT" sz="3200" dirty="0"/>
              <a:t>《</a:t>
            </a:r>
            <a:r>
              <a:rPr lang="zh-CHT" altLang="en-US" sz="3200" dirty="0"/>
              <a:t>簡明聖經</a:t>
            </a:r>
            <a:r>
              <a:rPr lang="en-US" altLang="zh-CHT" sz="3200" dirty="0"/>
              <a:t>》</a:t>
            </a:r>
            <a:r>
              <a:rPr lang="en-US" altLang="zh-CHT" sz="3200" dirty="0" smtClean="0">
                <a:effectLst/>
                <a:latin typeface="黑体"/>
                <a:ea typeface="黑体"/>
                <a:cs typeface="黑体"/>
              </a:rPr>
              <a:t>21</a:t>
            </a:r>
            <a:r>
              <a:rPr lang="zh-CHT" altLang="en-US" sz="3200" dirty="0" smtClean="0">
                <a:effectLst/>
                <a:latin typeface="黑体"/>
                <a:ea typeface="黑体"/>
                <a:cs typeface="黑体"/>
              </a:rPr>
              <a:t>你不可為惡所勝</a:t>
            </a:r>
            <a:r>
              <a:rPr lang="zh-CHT" altLang="en-US" sz="3200" dirty="0" smtClean="0">
                <a:effectLst/>
                <a:latin typeface="黑体"/>
                <a:ea typeface="黑体"/>
                <a:cs typeface="黑体"/>
              </a:rPr>
              <a:t>，</a:t>
            </a:r>
            <a:r>
              <a:rPr lang="zh-CHT" altLang="en-US" sz="3200" dirty="0" smtClean="0">
                <a:effectLst/>
                <a:latin typeface="黑体"/>
                <a:ea typeface="黑体"/>
                <a:cs typeface="黑体"/>
              </a:rPr>
              <a:t>反要以善勝惡</a:t>
            </a:r>
            <a:endParaRPr lang="en-US" sz="3200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2849950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85800" y="0"/>
            <a:ext cx="9793941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	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上周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挑战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：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en-US" altLang="zh-CN" sz="3200" dirty="0" smtClean="0">
                <a:latin typeface="宋体"/>
                <a:ea typeface="宋体"/>
                <a:cs typeface="宋体"/>
              </a:rPr>
              <a:t>		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舍得乐意献上时间金钱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才干，</a:t>
            </a:r>
            <a:r>
              <a:rPr lang="zh-CN" altLang="en-US" sz="3200" dirty="0" smtClean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恩赐以及</a:t>
            </a:r>
            <a:r>
              <a:rPr lang="en-US" altLang="zh-CN" sz="3200" dirty="0" smtClean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		</a:t>
            </a:r>
            <a:r>
              <a:rPr lang="zh-CN" altLang="en-US" sz="3200" dirty="0" smtClean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对恩赐的观点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等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		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12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  <a:r>
              <a:rPr lang="en-US" sz="3200" baseline="30000" dirty="0"/>
              <a:t>3 </a:t>
            </a:r>
            <a:r>
              <a:rPr lang="en-US" sz="3200" dirty="0"/>
              <a:t>我凭着所赐我的恩对你们各人说：不要看自己过于所当看的，要照着神所分给各人信心的大小，看得合乎中道。 </a:t>
            </a:r>
            <a:r>
              <a:rPr lang="en-US" sz="3200" baseline="30000" dirty="0"/>
              <a:t>4 </a:t>
            </a:r>
            <a:r>
              <a:rPr lang="en-US" sz="3200" dirty="0"/>
              <a:t>正如我们一个身子上有好些肢体，肢体也不都是一样的用处； </a:t>
            </a:r>
            <a:r>
              <a:rPr lang="en-US" sz="3200" baseline="30000" dirty="0"/>
              <a:t>5 </a:t>
            </a:r>
            <a:r>
              <a:rPr lang="en-US" sz="3200" dirty="0"/>
              <a:t>我们这许多人</a:t>
            </a:r>
            <a:r>
              <a:rPr lang="en-US" sz="3200" dirty="0">
                <a:solidFill>
                  <a:srgbClr val="FFFF00"/>
                </a:solidFill>
              </a:rPr>
              <a:t>在基督里成为一身，互相联络做肢体</a:t>
            </a:r>
            <a:r>
              <a:rPr lang="en-US" sz="3200" dirty="0"/>
              <a:t>，也是如此。 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702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0"/>
            <a:ext cx="7203141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	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本周挑战：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 smtClean="0"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latin typeface="宋体"/>
                <a:ea typeface="宋体"/>
                <a:cs typeface="宋体"/>
              </a:rPr>
              <a:t>舍得乐意献上</a:t>
            </a:r>
            <a:r>
              <a:rPr lang="zh-CHT" altLang="en-US" sz="3200" dirty="0">
                <a:solidFill>
                  <a:srgbClr val="FFFF00"/>
                </a:solidFill>
              </a:rPr>
              <a:t>仁慈</a:t>
            </a:r>
            <a:endParaRPr lang="en-US" altLang="zh-CN" sz="3200" dirty="0" smtClean="0">
              <a:solidFill>
                <a:srgbClr val="FFFF00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en-US" sz="32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</a:t>
            </a:r>
            <a:r>
              <a:rPr lang="en-US" sz="32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書</a:t>
            </a:r>
            <a:r>
              <a:rPr lang="zh-CN" altLang="zh-CN" sz="32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HT" sz="3200" dirty="0" smtClean="0"/>
              <a:t>20 </a:t>
            </a:r>
            <a:r>
              <a:rPr lang="zh-CHT" altLang="en-US" sz="3200" dirty="0"/>
              <a:t>聖經也寫著：「仇敵餓了，要給他吃；渴了，要給他喝。這樣，你們就好像在雪中送炭給他取暖</a:t>
            </a:r>
            <a:r>
              <a:rPr lang="en-US" altLang="zh-CHT" sz="3200" dirty="0"/>
              <a:t>[</a:t>
            </a:r>
            <a:r>
              <a:rPr lang="zh-CHT" altLang="en-US" sz="3200" dirty="0"/>
              <a:t>，他也許會因為你們的仁慈⽽羞愧交加，認罪悔改</a:t>
            </a:r>
            <a:r>
              <a:rPr lang="en-US" altLang="zh-CHT" sz="3200" dirty="0"/>
              <a:t>]</a:t>
            </a:r>
            <a:r>
              <a:rPr lang="zh-CHT" altLang="en-US" sz="3200" dirty="0"/>
              <a:t>。」</a:t>
            </a:r>
            <a:r>
              <a:rPr lang="en-US" altLang="zh-CHT" sz="3200" dirty="0"/>
              <a:t>《</a:t>
            </a:r>
            <a:r>
              <a:rPr lang="zh-CHT" altLang="en-US" sz="3200" dirty="0"/>
              <a:t>簡明聖經</a:t>
            </a:r>
            <a:r>
              <a:rPr lang="en-US" altLang="zh-CHT" sz="3200" dirty="0"/>
              <a:t>》</a:t>
            </a:r>
            <a:r>
              <a:rPr lang="en-US" sz="3200" dirty="0"/>
              <a:t> 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458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-95250"/>
            <a:ext cx="7620000" cy="5238750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3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N" sz="3200" b="0" baseline="30000" dirty="0" smtClean="0">
                <a:effectLst/>
                <a:latin typeface="黑体"/>
                <a:ea typeface="黑体"/>
                <a:cs typeface="黑体"/>
              </a:rPr>
              <a:t>9</a:t>
            </a:r>
            <a:r>
              <a:rPr lang="zh-CHT" altLang="en-US" sz="3200" b="0" dirty="0" smtClean="0">
                <a:effectLst/>
                <a:latin typeface="黑体"/>
                <a:ea typeface="黑体"/>
                <a:cs typeface="黑体"/>
              </a:rPr>
              <a:t>愛人不可虛假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；惡要厭惡，善要親近。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10 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愛弟兄，要彼此親熱；恭敬人，要彼此推讓。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11 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殷勤不可懶惰；要心裡火熱，常常服侍主。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12 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在指望中要喜樂，在患難中要忍耐，禱告要恆切。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13 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聖徒缺乏要幫補，客要一味地款待。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14 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逼迫你們的，要給他們祝福；只要祝福，不可咒詛。 </a:t>
            </a:r>
            <a:r>
              <a:rPr lang="en-US" altLang="zh-CHT" sz="3200" b="0" dirty="0">
                <a:effectLst/>
                <a:latin typeface="黑体"/>
                <a:ea typeface="黑体"/>
                <a:cs typeface="黑体"/>
              </a:rPr>
              <a:t>15 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與喜樂的人要同樂，與哀哭的人要同哭</a:t>
            </a:r>
            <a:r>
              <a:rPr lang="zh-CHT" altLang="en-US" sz="3200" b="0" dirty="0" smtClean="0">
                <a:effectLst/>
                <a:latin typeface="黑体"/>
                <a:ea typeface="黑体"/>
                <a:cs typeface="黑体"/>
              </a:rPr>
              <a:t>。</a:t>
            </a:r>
            <a:r>
              <a:rPr lang="en-US" altLang="zh-CHT" sz="3200" b="0" dirty="0" smtClean="0">
                <a:effectLst/>
                <a:latin typeface="黑体"/>
                <a:ea typeface="黑体"/>
                <a:cs typeface="黑体"/>
              </a:rPr>
              <a:t>16 </a:t>
            </a:r>
            <a:r>
              <a:rPr lang="zh-CHT" altLang="en-US" sz="3200" b="0" dirty="0" smtClean="0">
                <a:effectLst/>
                <a:latin typeface="黑体"/>
                <a:ea typeface="黑体"/>
                <a:cs typeface="黑体"/>
              </a:rPr>
              <a:t>要彼此同心；不要志氣高大，倒要俯就卑微的人；</a:t>
            </a:r>
            <a:r>
              <a:rPr lang="zh-CHT" altLang="en-US" sz="3200" b="0" dirty="0">
                <a:effectLst/>
                <a:latin typeface="黑体"/>
                <a:ea typeface="黑体"/>
                <a:cs typeface="黑体"/>
              </a:rPr>
              <a:t>不要自以為聰</a:t>
            </a:r>
            <a:r>
              <a:rPr lang="zh-CHT" altLang="en-US" sz="3200" b="0" dirty="0" smtClean="0">
                <a:effectLst/>
                <a:latin typeface="黑体"/>
                <a:ea typeface="黑体"/>
                <a:cs typeface="黑体"/>
              </a:rPr>
              <a:t>明</a:t>
            </a:r>
            <a:endParaRPr lang="en-US" sz="3200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495550"/>
            <a:ext cx="91355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3200" dirty="0">
                <a:solidFill>
                  <a:srgbClr val="FFFFFF"/>
                </a:solidFill>
              </a:rPr>
              <a:t>因信稱義</a:t>
            </a:r>
            <a:r>
              <a:rPr lang="zh-CN" altLang="en-US" sz="3200" dirty="0" smtClean="0">
                <a:solidFill>
                  <a:srgbClr val="FFFFFF"/>
                </a:solidFill>
              </a:rPr>
              <a:t>（第</a:t>
            </a:r>
            <a:r>
              <a:rPr lang="en-US" altLang="zh-CN" sz="3200" dirty="0" smtClean="0">
                <a:solidFill>
                  <a:srgbClr val="FFFFFF"/>
                </a:solidFill>
              </a:rPr>
              <a:t>1</a:t>
            </a:r>
            <a:r>
              <a:rPr lang="zh-CN" altLang="en-US" sz="3200" dirty="0" smtClean="0">
                <a:solidFill>
                  <a:srgbClr val="FFFFFF"/>
                </a:solidFill>
              </a:rPr>
              <a:t>到</a:t>
            </a:r>
            <a:r>
              <a:rPr lang="zh-CN" altLang="en-US" sz="3200" dirty="0">
                <a:solidFill>
                  <a:srgbClr val="FFFFFF"/>
                </a:solidFill>
              </a:rPr>
              <a:t>4</a:t>
            </a:r>
            <a:r>
              <a:rPr lang="zh-CN" altLang="en-US" sz="3200" dirty="0" smtClean="0">
                <a:solidFill>
                  <a:srgbClr val="FFFFFF"/>
                </a:solidFill>
              </a:rPr>
              <a:t>章；基础／原因）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義人得生</a:t>
            </a:r>
            <a:r>
              <a:rPr lang="zh-CN" altLang="en-US" sz="3200" dirty="0" smtClean="0">
                <a:solidFill>
                  <a:srgbClr val="FFFFFF"/>
                </a:solidFill>
              </a:rPr>
              <a:t>（第</a:t>
            </a:r>
            <a:r>
              <a:rPr lang="en-US" altLang="zh-CN" sz="3200" dirty="0" smtClean="0">
                <a:solidFill>
                  <a:srgbClr val="FFFFFF"/>
                </a:solidFill>
              </a:rPr>
              <a:t>5</a:t>
            </a:r>
            <a:r>
              <a:rPr lang="zh-CN" altLang="en-US" sz="3200" dirty="0" smtClean="0">
                <a:solidFill>
                  <a:srgbClr val="FFFFFF"/>
                </a:solidFill>
              </a:rPr>
              <a:t>到</a:t>
            </a:r>
            <a:r>
              <a:rPr lang="zh-CN" altLang="en-US" sz="3200" dirty="0">
                <a:solidFill>
                  <a:srgbClr val="FFFFFF"/>
                </a:solidFill>
              </a:rPr>
              <a:t>8</a:t>
            </a:r>
            <a:r>
              <a:rPr lang="zh-CN" altLang="en-US" sz="3200" dirty="0" smtClean="0">
                <a:solidFill>
                  <a:srgbClr val="FFFFFF"/>
                </a:solidFill>
              </a:rPr>
              <a:t>章；愿景／意象／目的／蓝图）</a:t>
            </a:r>
            <a:r>
              <a:rPr lang="en-US" altLang="zh-CN" sz="3200" dirty="0">
                <a:solidFill>
                  <a:srgbClr val="FFFFFF"/>
                </a:solidFill>
              </a:rPr>
              <a:t/>
            </a:r>
            <a:br>
              <a:rPr lang="en-US" altLang="zh-CN" sz="3200" dirty="0">
                <a:solidFill>
                  <a:srgbClr val="FFFFFF"/>
                </a:solidFill>
              </a:rPr>
            </a:br>
            <a:r>
              <a:rPr lang="zh-CHT" altLang="en-US" sz="3200" dirty="0">
                <a:solidFill>
                  <a:srgbClr val="FFFFFF"/>
                </a:solidFill>
              </a:rPr>
              <a:t>以色列在神稱義的計劃中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en-US" sz="3200" dirty="0">
                <a:solidFill>
                  <a:srgbClr val="FFFFFF"/>
                </a:solidFill>
              </a:rPr>
              <a:t>9</a:t>
            </a:r>
            <a:r>
              <a:rPr lang="zh-CN" altLang="en-US" sz="3200" dirty="0">
                <a:solidFill>
                  <a:srgbClr val="FFFFFF"/>
                </a:solidFill>
              </a:rPr>
              <a:t>－</a:t>
            </a:r>
            <a:r>
              <a:rPr lang="en-US" sz="3200" dirty="0">
                <a:solidFill>
                  <a:srgbClr val="FFFFFF"/>
                </a:solidFill>
              </a:rPr>
              <a:t>11</a:t>
            </a:r>
            <a:r>
              <a:rPr lang="zh-CN" altLang="en-US" sz="3200" dirty="0" smtClean="0">
                <a:solidFill>
                  <a:srgbClr val="FFFFFF"/>
                </a:solidFill>
              </a:rPr>
              <a:t>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r>
              <a:rPr lang="zh-CHT" altLang="en-US" sz="3200" dirty="0">
                <a:solidFill>
                  <a:srgbClr val="FFFFFF"/>
                </a:solidFill>
              </a:rPr>
              <a:t>義人生活指南</a:t>
            </a:r>
            <a:r>
              <a:rPr lang="zh-CN" altLang="en-US" sz="3200" dirty="0" smtClean="0">
                <a:solidFill>
                  <a:srgbClr val="FFFFFF"/>
                </a:solidFill>
              </a:rPr>
              <a:t>（</a:t>
            </a:r>
            <a:r>
              <a:rPr lang="zh-CN" altLang="en-US" sz="3200" dirty="0">
                <a:solidFill>
                  <a:srgbClr val="FFFFFF"/>
                </a:solidFill>
              </a:rPr>
              <a:t>第</a:t>
            </a:r>
            <a:r>
              <a:rPr lang="en-US" sz="3200" dirty="0">
                <a:solidFill>
                  <a:srgbClr val="FFFFFF"/>
                </a:solidFill>
              </a:rPr>
              <a:t>12</a:t>
            </a:r>
            <a:r>
              <a:rPr lang="zh-CN" altLang="en-US" sz="3200" dirty="0">
                <a:solidFill>
                  <a:srgbClr val="FFFFFF"/>
                </a:solidFill>
              </a:rPr>
              <a:t>到</a:t>
            </a:r>
            <a:r>
              <a:rPr lang="en-US" sz="3200" dirty="0" smtClean="0">
                <a:solidFill>
                  <a:srgbClr val="FFFFFF"/>
                </a:solidFill>
              </a:rPr>
              <a:t>16</a:t>
            </a:r>
            <a:r>
              <a:rPr lang="zh-CN" altLang="en-US" sz="3200" dirty="0" smtClean="0">
                <a:solidFill>
                  <a:srgbClr val="FFFFFF"/>
                </a:solidFill>
              </a:rPr>
              <a:t>章；策略／步骤）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6195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罗马书匙节</a:t>
            </a:r>
            <a:r>
              <a:rPr lang="en-US" altLang="zh-CN" sz="4000" dirty="0" smtClean="0"/>
              <a:t>1:16-17</a:t>
            </a:r>
          </a:p>
          <a:p>
            <a:pPr marL="685800" indent="-685800">
              <a:buFont typeface="Arial"/>
              <a:buChar char="•"/>
            </a:pPr>
            <a:r>
              <a:rPr lang="zh-CN" altLang="en-US" sz="4000" dirty="0" smtClean="0"/>
              <a:t>福音救</a:t>
            </a:r>
            <a:r>
              <a:rPr lang="zh-CN" altLang="en-US" sz="4000" dirty="0"/>
              <a:t>一切相信的</a:t>
            </a:r>
            <a:endParaRPr lang="en-US" altLang="zh-CN" sz="4000" dirty="0" smtClean="0"/>
          </a:p>
          <a:p>
            <a:pPr marL="685800" indent="-685800">
              <a:buFont typeface="Arial"/>
              <a:buChar char="•"/>
            </a:pPr>
            <a:r>
              <a:rPr lang="zh-CHT" altLang="en-US" sz="4000" dirty="0" smtClean="0"/>
              <a:t>“義人”</a:t>
            </a:r>
            <a:r>
              <a:rPr lang="zh-CN" altLang="en-US" sz="4000" dirty="0" smtClean="0"/>
              <a:t>因信得生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03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-44824"/>
            <a:ext cx="7391400" cy="505497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3200" b="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羅馬書</a:t>
            </a:r>
            <a:r>
              <a:rPr lang="zh-CN" altLang="zh-CN" sz="3200" b="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3200" b="0" dirty="0" smtClean="0">
                <a:latin typeface="黑体"/>
                <a:ea typeface="黑体"/>
                <a:cs typeface="黑体"/>
              </a:rPr>
              <a:t>2</a:t>
            </a:r>
            <a:r>
              <a:rPr lang="zh-CN" altLang="en-US" sz="3200" b="0" dirty="0" smtClean="0">
                <a:latin typeface="黑体"/>
                <a:ea typeface="黑体"/>
                <a:cs typeface="黑体"/>
              </a:rPr>
              <a:t>：</a:t>
            </a:r>
            <a:r>
              <a:rPr lang="en-US" altLang="zh-CHT" sz="3200" dirty="0" smtClean="0">
                <a:effectLst/>
                <a:latin typeface="黑体"/>
                <a:ea typeface="黑体"/>
                <a:cs typeface="黑体"/>
              </a:rPr>
              <a:t>17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不要以惡報惡。眾人以為美的事，要留心去做。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18 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若是能行，總要盡力與眾人和睦。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19 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親愛的弟兄，不要自己申冤，寧可讓步，</a:t>
            </a:r>
            <a:r>
              <a:rPr lang="zh-CHT" altLang="en-US" sz="3200" dirty="0" smtClean="0">
                <a:effectLst/>
                <a:latin typeface="黑体"/>
                <a:ea typeface="黑体"/>
                <a:cs typeface="黑体"/>
              </a:rPr>
              <a:t>聽憑主怒；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因為經上記著：「主說：申冤在我，我必報應。」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20 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所以，「你的仇敵若餓了，就給他吃；若渴了，就給他喝。因為你這樣行，就是把炭火堆在他的頭上。」 </a:t>
            </a:r>
            <a:r>
              <a:rPr lang="en-US" altLang="zh-CHT" sz="3200" dirty="0">
                <a:effectLst/>
                <a:latin typeface="黑体"/>
                <a:ea typeface="黑体"/>
                <a:cs typeface="黑体"/>
              </a:rPr>
              <a:t>21 </a:t>
            </a:r>
            <a:r>
              <a:rPr lang="zh-CHT" altLang="en-US" sz="3200" dirty="0">
                <a:effectLst/>
                <a:latin typeface="黑体"/>
                <a:ea typeface="黑体"/>
                <a:cs typeface="黑体"/>
              </a:rPr>
              <a:t>你不可為惡所勝，反要以善勝惡。</a:t>
            </a:r>
            <a:endParaRPr lang="en-US" sz="3200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57317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71553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怎样才能活出这样美好，合一的生活呢？</a:t>
            </a:r>
            <a:r>
              <a:rPr lang="en-US" sz="3200" dirty="0" smtClean="0"/>
              <a:t>神给</a:t>
            </a:r>
            <a:r>
              <a:rPr lang="en-US" sz="3200" dirty="0"/>
              <a:t>了我们秘诀，让我们可以</a:t>
            </a:r>
            <a:r>
              <a:rPr lang="en-US" sz="3200" dirty="0" smtClean="0"/>
              <a:t>在异象</a:t>
            </a:r>
            <a:r>
              <a:rPr lang="en-US" sz="3200" dirty="0"/>
              <a:t>中看见，在现实中创造这样美好的场景，</a:t>
            </a:r>
            <a:r>
              <a:rPr lang="en-US" sz="3200" dirty="0" smtClean="0"/>
              <a:t>神</a:t>
            </a:r>
            <a:r>
              <a:rPr lang="zh-CN" altLang="en-US" sz="3200" dirty="0" smtClean="0"/>
              <a:t>呼召</a:t>
            </a:r>
            <a:r>
              <a:rPr lang="en-US" sz="3200" dirty="0" smtClean="0"/>
              <a:t>我们清楚认识</a:t>
            </a:r>
            <a:endParaRPr lang="en-US" altLang="zh-CHT" sz="3200" dirty="0" smtClean="0"/>
          </a:p>
          <a:p>
            <a:pPr marL="2743200" lvl="5" indent="-457200">
              <a:buFont typeface="Wingdings" charset="2"/>
              <a:buChar char="u"/>
            </a:pPr>
            <a:r>
              <a:rPr lang="en-US" sz="3200" dirty="0" smtClean="0"/>
              <a:t>所</a:t>
            </a:r>
            <a:r>
              <a:rPr lang="en-US" sz="3200" dirty="0"/>
              <a:t>赐的恩</a:t>
            </a:r>
          </a:p>
          <a:p>
            <a:pPr marL="2743200" lvl="5" indent="-457200">
              <a:buFont typeface="Wingdings" charset="2"/>
              <a:buChar char="u"/>
            </a:pPr>
            <a:r>
              <a:rPr lang="en-US" sz="3200" dirty="0"/>
              <a:t>承恩的</a:t>
            </a:r>
            <a:r>
              <a:rPr lang="en-US" sz="3200" dirty="0" smtClean="0"/>
              <a:t>人</a:t>
            </a:r>
          </a:p>
          <a:p>
            <a:pPr marL="2743200" lvl="5" indent="-457200">
              <a:buFont typeface="Wingdings" charset="2"/>
              <a:buChar char="u"/>
            </a:pPr>
            <a:r>
              <a:rPr lang="en-US" sz="3200" dirty="0" smtClean="0"/>
              <a:t>施恩</a:t>
            </a:r>
            <a:r>
              <a:rPr lang="en-US" sz="3200" dirty="0"/>
              <a:t>的</a:t>
            </a:r>
            <a:r>
              <a:rPr lang="en-US" sz="3200" dirty="0" smtClean="0"/>
              <a:t>神</a:t>
            </a:r>
            <a:endParaRPr lang="en-US" sz="3200" dirty="0"/>
          </a:p>
          <a:p>
            <a:r>
              <a:rPr lang="en-US" sz="3200" dirty="0"/>
              <a:t>才能真正与弟兄姐妹们同舟共济，在主耶稣基督里合一，用神所赐给我们的恩来共同事奉神。</a:t>
            </a:r>
          </a:p>
          <a:p>
            <a:pPr marL="2743200" lvl="5" indent="-457200">
              <a:buFont typeface="Wingdings" charset="2"/>
              <a:buChar char="u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2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47075"/>
              </p:ext>
            </p:extLst>
          </p:nvPr>
        </p:nvGraphicFramePr>
        <p:xfrm>
          <a:off x="1905000" y="-26020"/>
          <a:ext cx="7467600" cy="514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5562600"/>
              </a:tblGrid>
              <a:tr h="662439"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罗马书</a:t>
                      </a:r>
                      <a:r>
                        <a:rPr lang="en-US" altLang="zh-CN" sz="32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哥林多前書</a:t>
                      </a:r>
                      <a:r>
                        <a:rPr lang="en-US" altLang="zh-CHT" sz="32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195312"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合乎</a:t>
                      </a:r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中道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说预言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做执事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做教导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做劝化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施舍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治理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怜悯人</a:t>
                      </a:r>
                      <a:r>
                        <a:rPr lang="zh-CN" altLang="en-US" sz="3200" b="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itchFamily="2" charset="-122"/>
                          <a:cs typeface="+mn-cs"/>
                        </a:rPr>
                        <a:t>等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T" sz="3200" dirty="0" smtClean="0"/>
                        <a:t>4</a:t>
                      </a:r>
                      <a:r>
                        <a:rPr lang="zh-CHT" altLang="en-US" sz="3200" dirty="0" smtClean="0"/>
                        <a:t>恩賜原有分別，聖靈卻是一位</a:t>
                      </a:r>
                      <a:r>
                        <a:rPr lang="en-US" altLang="zh-CHT" sz="3200" dirty="0" smtClean="0"/>
                        <a:t>9</a:t>
                      </a:r>
                      <a:r>
                        <a:rPr lang="zh-CHT" altLang="en-US" sz="3200" dirty="0" smtClean="0"/>
                        <a:t>又有一人蒙這位聖靈賜他信心，還有一人蒙這位聖靈賜他醫病的恩賜， </a:t>
                      </a:r>
                      <a:r>
                        <a:rPr lang="en-US" altLang="zh-CHT" sz="3200" dirty="0" smtClean="0"/>
                        <a:t>10 </a:t>
                      </a:r>
                      <a:r>
                        <a:rPr lang="zh-CHT" altLang="en-US" sz="3200" dirty="0" smtClean="0"/>
                        <a:t>又叫一人能行異能，又叫一人能做先知，又叫一人能辨別諸靈，又叫一人能說方言，又叫一人能翻方言。 </a:t>
                      </a:r>
                      <a:r>
                        <a:rPr lang="en-US" altLang="zh-CHT" sz="3200" dirty="0" smtClean="0"/>
                        <a:t>11 </a:t>
                      </a:r>
                      <a:r>
                        <a:rPr lang="zh-CHT" altLang="en-US" sz="3200" dirty="0" smtClean="0"/>
                        <a:t>這一切都是這位聖靈所運行，隨己意分給各人的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0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11065"/>
              </p:ext>
            </p:extLst>
          </p:nvPr>
        </p:nvGraphicFramePr>
        <p:xfrm>
          <a:off x="2574365" y="0"/>
          <a:ext cx="65532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4"/>
                <a:gridCol w="4240306"/>
              </a:tblGrid>
              <a:tr h="588714"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以弗所书</a:t>
                      </a:r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彼得</a:t>
                      </a:r>
                      <a:r>
                        <a:rPr lang="zh-CHT" alt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前書</a:t>
                      </a:r>
                      <a:r>
                        <a:rPr lang="zh-CN" altLang="zh-CHT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554786">
                <a:tc>
                  <a:txBody>
                    <a:bodyPr/>
                    <a:lstStyle/>
                    <a:p>
                      <a:r>
                        <a:rPr lang="zh-CHT" altLang="en-US" sz="3200" dirty="0" smtClean="0"/>
                        <a:t>有使徒</a:t>
                      </a:r>
                      <a:endParaRPr lang="en-US" altLang="zh-CHT" sz="3200" dirty="0" smtClean="0"/>
                    </a:p>
                    <a:p>
                      <a:r>
                        <a:rPr lang="zh-CHT" altLang="en-US" sz="3200" dirty="0" smtClean="0"/>
                        <a:t>有先知</a:t>
                      </a:r>
                      <a:endParaRPr lang="en-US" altLang="zh-CHT" sz="3200" dirty="0" smtClean="0"/>
                    </a:p>
                    <a:p>
                      <a:r>
                        <a:rPr lang="zh-CHT" altLang="en-US" sz="3200" dirty="0" smtClean="0"/>
                        <a:t>有傳福音的，有牧師</a:t>
                      </a:r>
                      <a:endParaRPr lang="en-US" altLang="zh-CHT" sz="3200" dirty="0" smtClean="0"/>
                    </a:p>
                    <a:p>
                      <a:r>
                        <a:rPr lang="zh-CHT" altLang="en-US" sz="3200" dirty="0" smtClean="0"/>
                        <a:t>和教師， 為要成全聖徒，各盡其職，建立基督的身體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dirty="0" smtClean="0"/>
                        <a:t>各人要照所得的恩賜彼此服侍，做神百般恩賜的好管家。 若有講道的，要按著神的聖言講；</a:t>
                      </a:r>
                      <a:endParaRPr lang="en-US" altLang="zh-CHT" sz="3200" dirty="0" smtClean="0"/>
                    </a:p>
                    <a:p>
                      <a:r>
                        <a:rPr lang="zh-CHT" altLang="en-US" sz="3200" dirty="0" smtClean="0"/>
                        <a:t>若有服侍人的，要按著神所賜的力量服侍，</a:t>
                      </a:r>
                      <a:endParaRPr lang="en-US" altLang="zh-CHT" sz="3200" dirty="0" smtClean="0"/>
                    </a:p>
                    <a:p>
                      <a:r>
                        <a:rPr lang="zh-CHT" altLang="en-US" sz="3200" dirty="0" smtClean="0"/>
                        <a:t>叫神在凡事上因耶穌基督得榮耀</a:t>
                      </a:r>
                      <a:endParaRPr lang="en-US" altLang="zh-CHT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6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7239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当我们清楚认识所赐</a:t>
            </a:r>
            <a:r>
              <a:rPr lang="zh-TW" altLang="en-US" sz="3600" dirty="0"/>
              <a:t>的恩，承恩的人和施恩的神时，我们就能在主耶稣基督里合一，共同事奉这位慈悲的上帝。而这正是爱的体现，我们 </a:t>
            </a:r>
            <a:endParaRPr lang="en-US" altLang="zh-CHT" sz="3600" dirty="0"/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dirty="0" smtClean="0"/>
              <a:t>愛</a:t>
            </a:r>
            <a:r>
              <a:rPr lang="zh-TW" altLang="en-US" sz="3600" dirty="0"/>
              <a:t>上帝 </a:t>
            </a:r>
            <a:endParaRPr lang="en-US" altLang="zh-TW" sz="3600" dirty="0" smtClean="0"/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dirty="0" smtClean="0"/>
              <a:t>愛</a:t>
            </a:r>
            <a:r>
              <a:rPr lang="zh-TW" altLang="en-US" sz="3600" dirty="0"/>
              <a:t>弟兄 </a:t>
            </a:r>
            <a:endParaRPr lang="en-US" altLang="zh-TW" sz="3600" dirty="0" smtClean="0"/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dirty="0" smtClean="0"/>
              <a:t>愛眾人 </a:t>
            </a:r>
            <a:endParaRPr lang="en-US" altLang="zh-TW" sz="3600" dirty="0" smtClean="0"/>
          </a:p>
          <a:p>
            <a:pPr marL="1028700" lvl="1" indent="-571500">
              <a:buFont typeface="Wingdings" charset="2"/>
              <a:buChar char="u"/>
            </a:pPr>
            <a:r>
              <a:rPr lang="zh-TW" altLang="en-US" sz="3600" dirty="0" smtClean="0"/>
              <a:t>甚</a:t>
            </a:r>
            <a:r>
              <a:rPr lang="zh-TW" altLang="en-US" sz="3600" dirty="0"/>
              <a:t>至愛仇敵，</a:t>
            </a:r>
            <a:r>
              <a:rPr lang="zh-TW" altLang="en-US" sz="3600" dirty="0" smtClean="0"/>
              <a:t>以善勝惡</a:t>
            </a:r>
            <a:endParaRPr lang="en-US" altLang="zh-TW" sz="3600" dirty="0" smtClean="0"/>
          </a:p>
          <a:p>
            <a:r>
              <a:rPr lang="zh-TW" altLang="en-US" sz="3600" dirty="0" smtClean="0"/>
              <a:t>眾人因此就認出我們是主的</a:t>
            </a:r>
            <a:r>
              <a:rPr lang="zh-TW" altLang="en-US" sz="3600" dirty="0"/>
              <a:t>門徒</a:t>
            </a:r>
            <a:r>
              <a:rPr lang="zh-TW" altLang="en-US" sz="3600" dirty="0" smtClean="0"/>
              <a:t>了</a:t>
            </a:r>
            <a:endParaRPr lang="en-US" altLang="zh-CHT" sz="3600" dirty="0" smtClean="0"/>
          </a:p>
        </p:txBody>
      </p:sp>
    </p:spTree>
    <p:extLst>
      <p:ext uri="{BB962C8B-B14F-4D97-AF65-F5344CB8AC3E}">
        <p14:creationId xmlns:p14="http://schemas.microsoft.com/office/powerpoint/2010/main" val="23680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/>
          </p:cNvSpPr>
          <p:nvPr/>
        </p:nvSpPr>
        <p:spPr bwMode="auto">
          <a:xfrm>
            <a:off x="4437063" y="4882754"/>
            <a:ext cx="260350" cy="18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0165B200-4CBC-1C47-BE3C-6C1844D221F8}" type="slidenum">
              <a:rPr lang="en-US" altLang="zh-CN" sz="1300">
                <a:solidFill>
                  <a:srgbClr val="FFFFFF"/>
                </a:solidFill>
                <a:cs typeface="Helvetica Light" charset="0"/>
              </a:rPr>
              <a:pPr>
                <a:defRPr/>
              </a:pPr>
              <a:t>8</a:t>
            </a:fld>
            <a:endParaRPr lang="zh-CN">
              <a:solidFill>
                <a:srgbClr val="FFFFFF"/>
              </a:solidFill>
              <a:cs typeface="Helvetica Ligh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01506"/>
              </p:ext>
            </p:extLst>
          </p:nvPr>
        </p:nvGraphicFramePr>
        <p:xfrm>
          <a:off x="2133599" y="-130735"/>
          <a:ext cx="70104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2384213"/>
                <a:gridCol w="2492587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羅馬書</a:t>
                      </a: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1</a:t>
                      </a:r>
                      <a:r>
                        <a:rPr lang="zh-CN" altLang="zh-CN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：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不要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  <a:latin typeface="黑体"/>
                          <a:ea typeface="黑体"/>
                          <a:cs typeface="黑体"/>
                        </a:rPr>
                        <a:t>要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2042159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3-8</a:t>
                      </a:r>
                    </a:p>
                    <a:p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恩赐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过于所当看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停止交接</a:t>
                      </a:r>
                      <a:endParaRPr lang="en-US" altLang="zh-CN" sz="3200" b="1" dirty="0" smtClean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越俎代庖</a:t>
                      </a:r>
                      <a:endParaRPr lang="en-US" altLang="zh-CN" sz="3200" b="1" dirty="0" smtClean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忧心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3200" b="1" kern="1200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合乎中道</a:t>
                      </a:r>
                    </a:p>
                    <a:p>
                      <a:pPr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互相联络</a:t>
                      </a:r>
                    </a:p>
                    <a:p>
                      <a:pPr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专一</a:t>
                      </a:r>
                      <a:endParaRPr lang="en-US" altLang="zh-CN" sz="3200" b="1" dirty="0" smtClean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  <a:p>
                      <a:pPr>
                        <a:defRPr/>
                      </a:pP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甘心</a:t>
                      </a:r>
                      <a:endParaRPr lang="en-US" altLang="zh-CN" sz="3200" b="1" dirty="0" smtClean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066799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9-10</a:t>
                      </a:r>
                    </a:p>
                    <a:p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弟兄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虛假</a:t>
                      </a:r>
                      <a:endParaRPr lang="en-US" altLang="zh-CHT" sz="3200" b="1" kern="1200" dirty="0" smtClean="0">
                        <a:solidFill>
                          <a:schemeClr val="bg2"/>
                        </a:solidFill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r>
                        <a:rPr lang="zh-CN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争竞嫉妒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愛弟兄</a:t>
                      </a:r>
                      <a:endParaRPr lang="en-US" altLang="zh-CHT" sz="3200" b="1" kern="1200" dirty="0" smtClean="0">
                        <a:solidFill>
                          <a:schemeClr val="bg2"/>
                        </a:solidFill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彼此推讓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1066799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11-13</a:t>
                      </a:r>
                    </a:p>
                    <a:p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上帝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懶惰</a:t>
                      </a:r>
                      <a:r>
                        <a:rPr lang="zh-CN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不结果</a:t>
                      </a:r>
                      <a:endParaRPr lang="en-US" altLang="zh-CHT" sz="3200" b="1" kern="1200" dirty="0" smtClean="0">
                        <a:solidFill>
                          <a:schemeClr val="bg2"/>
                        </a:solidFill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r>
                        <a:rPr lang="zh-CN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易怒，愁烦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殷勤</a:t>
                      </a:r>
                      <a:r>
                        <a:rPr lang="zh-CN" altLang="zh-CHT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，</a:t>
                      </a:r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恆切喜樂，忍耐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14-21</a:t>
                      </a:r>
                      <a:r>
                        <a:rPr lang="zh-CN" altLang="en-US" sz="3200" b="1" dirty="0" smtClean="0">
                          <a:solidFill>
                            <a:schemeClr val="bg2"/>
                          </a:solidFill>
                          <a:latin typeface="黑体"/>
                          <a:ea typeface="黑体"/>
                          <a:cs typeface="黑体"/>
                        </a:rPr>
                        <a:t>逼迫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為惡所勝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HT" altLang="en-US" sz="3200" b="1" kern="1200" dirty="0" smtClean="0">
                          <a:solidFill>
                            <a:schemeClr val="bg2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以善勝惡</a:t>
                      </a:r>
                      <a:endParaRPr lang="en-US" sz="3200" b="1" dirty="0">
                        <a:solidFill>
                          <a:schemeClr val="bg2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62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47" y="0"/>
            <a:ext cx="8001953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0752" y="2419350"/>
            <a:ext cx="5372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尽力祷告</a:t>
            </a:r>
            <a:endParaRPr lang="en-US" altLang="zh-CN" sz="3600" b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仿佛凡事取决于祷告</a:t>
            </a:r>
            <a:endParaRPr lang="en-US" altLang="zh-CN" sz="3600" b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尽力工作</a:t>
            </a:r>
            <a:endParaRPr lang="en-US" altLang="zh-CN" sz="3600" b="1" dirty="0" smtClean="0">
              <a:latin typeface="黑体"/>
              <a:ea typeface="黑体"/>
              <a:cs typeface="黑体"/>
            </a:endParaRPr>
          </a:p>
          <a:p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仿佛凡事</a:t>
            </a:r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取决于</a:t>
            </a:r>
            <a:r>
              <a:rPr lang="zh-CN" altLang="en-US" sz="3600" b="1" dirty="0" smtClean="0">
                <a:latin typeface="黑体"/>
                <a:ea typeface="黑体"/>
                <a:cs typeface="黑体"/>
              </a:rPr>
              <a:t>工作</a:t>
            </a:r>
            <a:endParaRPr lang="en-US" sz="3600" b="1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81832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86710</TotalTime>
  <Words>1829</Words>
  <Application>Microsoft Macintosh PowerPoint</Application>
  <PresentationFormat>On-screen Show (16:9)</PresentationFormat>
  <Paragraphs>173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1243</cp:revision>
  <cp:lastPrinted>2015-10-25T12:27:22Z</cp:lastPrinted>
  <dcterms:created xsi:type="dcterms:W3CDTF">2005-05-27T01:23:00Z</dcterms:created>
  <dcterms:modified xsi:type="dcterms:W3CDTF">2015-10-25T13:41:55Z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