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5" r:id="rId2"/>
    <p:sldId id="261" r:id="rId3"/>
    <p:sldId id="262" r:id="rId4"/>
    <p:sldId id="305" r:id="rId5"/>
    <p:sldId id="306" r:id="rId6"/>
    <p:sldId id="304" r:id="rId7"/>
    <p:sldId id="307" r:id="rId8"/>
    <p:sldId id="313" r:id="rId9"/>
    <p:sldId id="314" r:id="rId10"/>
    <p:sldId id="300" r:id="rId11"/>
    <p:sldId id="303" r:id="rId12"/>
    <p:sldId id="319" r:id="rId13"/>
    <p:sldId id="301" r:id="rId14"/>
    <p:sldId id="320" r:id="rId15"/>
    <p:sldId id="310" r:id="rId16"/>
    <p:sldId id="308" r:id="rId17"/>
    <p:sldId id="309" r:id="rId18"/>
    <p:sldId id="318" r:id="rId19"/>
    <p:sldId id="315" r:id="rId20"/>
    <p:sldId id="311" r:id="rId21"/>
    <p:sldId id="294" r:id="rId22"/>
    <p:sldId id="321" r:id="rId23"/>
    <p:sldId id="322" r:id="rId24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9" d="100"/>
          <a:sy n="89" d="100"/>
        </p:scale>
        <p:origin x="-1512" y="-1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202D-F4B7-E042-9769-DD99D5B12762}" type="datetimeFigureOut">
              <a:rPr lang="en-US" smtClean="0"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D6E3-30FD-E64D-9921-E1CFC0AC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AD7C-1462-440F-9B71-D752E065A805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DC92-512A-4EAE-BF3E-0807BAFB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0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馬太福音</a:t>
            </a:r>
            <a:r>
              <a:rPr lang="en-US" altLang="zh-CHT" dirty="0" smtClean="0"/>
              <a:t>6:24</a:t>
            </a:r>
            <a:r>
              <a:rPr lang="zh-CHT" altLang="en-US" dirty="0" smtClean="0"/>
              <a:t>一個人不能侍奉兩個主，不是惡這個愛那個，就是重這個輕那個。你們不能又侍奉神，又侍奉瑪門</a:t>
            </a:r>
            <a:endParaRPr lang="en-US" altLang="zh-CHT" dirty="0" smtClean="0"/>
          </a:p>
          <a:p>
            <a:r>
              <a:rPr lang="zh-CHT" altLang="en-US" dirty="0" smtClean="0"/>
              <a:t>羅馬書</a:t>
            </a:r>
            <a:r>
              <a:rPr lang="en-US" altLang="zh-CHT" dirty="0" smtClean="0"/>
              <a:t>6:16 </a:t>
            </a:r>
            <a:r>
              <a:rPr lang="zh-CHT" altLang="en-US" dirty="0" smtClean="0"/>
              <a:t>豈不曉得你們獻上自己做奴僕，順從誰，就做誰的奴僕嗎？或做罪的奴僕，以至於死；或做順命的奴僕，以致成義。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創世記</a:t>
            </a:r>
            <a:r>
              <a:rPr lang="en-US" altLang="zh-CHT" dirty="0" smtClean="0"/>
              <a:t>3:15 </a:t>
            </a:r>
            <a:r>
              <a:rPr lang="zh-CHT" altLang="en-US" dirty="0" smtClean="0"/>
              <a:t>我又要叫你和女人彼此為仇，你的後裔和女人的後裔也彼此為仇，女人的後裔要傷你的頭，你要傷他的腳跟。」</a:t>
            </a:r>
            <a:endParaRPr lang="en-US" altLang="zh-CH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HT" dirty="0" smtClean="0"/>
              <a:t>21 </a:t>
            </a:r>
            <a:r>
              <a:rPr lang="zh-CHT" altLang="en-US" dirty="0" smtClean="0"/>
              <a:t>耶和華神為亞當和他妻子用皮子做衣服給他們穿。</a:t>
            </a:r>
            <a:endParaRPr lang="en-US" altLang="zh-CH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加拉太</a:t>
            </a:r>
            <a:r>
              <a:rPr lang="en-US" altLang="zh-C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N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HT" altLang="en-US" dirty="0" smtClean="0"/>
              <a:t>及至時候滿足，神就差遣他的兒子，為女子所生，且生在律法以下，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要把律法以下的人贖出來，叫我們得著兒子的名分。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你們既為兒子，神就差他兒子的靈進入你們</a:t>
            </a:r>
            <a:r>
              <a:rPr lang="en-US" altLang="zh-CHT" dirty="0" smtClean="0"/>
              <a:t>[a]</a:t>
            </a:r>
            <a:r>
              <a:rPr lang="zh-CHT" altLang="en-US" dirty="0" smtClean="0"/>
              <a:t>的心，呼叫：「阿爸！父！」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可見，從此以後你不是奴僕，乃是兒子了；既是兒子，就靠著神為後嗣。 </a:t>
            </a:r>
            <a:r>
              <a:rPr lang="en-US" altLang="zh-CHT" dirty="0" smtClean="0"/>
              <a:t>8 </a:t>
            </a:r>
            <a:r>
              <a:rPr lang="zh-CHT" altLang="en-US" dirty="0" smtClean="0"/>
              <a:t>但從前你們不認識神的時候，是給那些本來不是神的做奴僕。 </a:t>
            </a:r>
            <a:r>
              <a:rPr lang="en-US" altLang="zh-CHT" dirty="0" smtClean="0"/>
              <a:t>9 </a:t>
            </a:r>
            <a:r>
              <a:rPr lang="zh-CHT" altLang="en-US" dirty="0" smtClean="0"/>
              <a:t>現在你們既然認識神，更可說是被神所認識的，怎麼還要歸回那懦弱無用的小學，情願再給他做奴僕呢？ </a:t>
            </a:r>
            <a:r>
              <a:rPr lang="en-US" altLang="zh-CHT" dirty="0" smtClean="0"/>
              <a:t>10 </a:t>
            </a:r>
            <a:r>
              <a:rPr lang="zh-CHT" altLang="en-US" dirty="0" smtClean="0"/>
              <a:t>你們謹守日子、月份、節期、年份！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我為你們害怕，唯恐我在你們身上是枉費了工夫。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創世記</a:t>
            </a:r>
            <a:r>
              <a:rPr lang="en-US" altLang="zh-CHT" dirty="0" smtClean="0"/>
              <a:t>3:15 </a:t>
            </a:r>
            <a:r>
              <a:rPr lang="zh-CHT" altLang="en-US" dirty="0" smtClean="0"/>
              <a:t>我又要叫你和女人彼此為仇，你的後裔和女人的後裔也彼此為仇，女人的後裔要傷你的頭，你要傷他的腳跟。」</a:t>
            </a:r>
            <a:endParaRPr lang="en-US" altLang="zh-CH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HT" dirty="0" smtClean="0"/>
              <a:t>21 </a:t>
            </a:r>
            <a:r>
              <a:rPr lang="zh-CHT" altLang="en-US" dirty="0" smtClean="0"/>
              <a:t>耶和華神為亞當和他妻子用皮子做衣服給他們穿。</a:t>
            </a:r>
            <a:endParaRPr lang="en-US" altLang="zh-CH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加拉太</a:t>
            </a:r>
            <a:r>
              <a:rPr lang="en-US" altLang="zh-C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N" alt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HT" altLang="en-US" dirty="0" smtClean="0"/>
              <a:t>及至時候滿足，神就差遣他的兒子，為女子所生，且生在律法以下，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要把律法以下的人贖出來，叫我們得著兒子的名分。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你們既為兒子，神就差他兒子的靈進入你們</a:t>
            </a:r>
            <a:r>
              <a:rPr lang="en-US" altLang="zh-CHT" dirty="0" smtClean="0"/>
              <a:t>[a]</a:t>
            </a:r>
            <a:r>
              <a:rPr lang="zh-CHT" altLang="en-US" dirty="0" smtClean="0"/>
              <a:t>的心，呼叫：「阿爸！父！」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可見，從此以後你不是奴僕，乃是兒子了；既是兒子，就靠著神為後嗣。 </a:t>
            </a:r>
            <a:r>
              <a:rPr lang="en-US" altLang="zh-CHT" dirty="0" smtClean="0"/>
              <a:t>8 </a:t>
            </a:r>
            <a:r>
              <a:rPr lang="zh-CHT" altLang="en-US" dirty="0" smtClean="0"/>
              <a:t>但從前你們不認識神的時候，是給那些本來不是神的做奴僕。 </a:t>
            </a:r>
            <a:r>
              <a:rPr lang="en-US" altLang="zh-CHT" dirty="0" smtClean="0"/>
              <a:t>9 </a:t>
            </a:r>
            <a:r>
              <a:rPr lang="zh-CHT" altLang="en-US" dirty="0" smtClean="0"/>
              <a:t>現在你們既然認識神，更可說是被神所認識的，怎麼還要歸回那懦弱無用的小學，情願再給他做奴僕呢？ </a:t>
            </a:r>
            <a:r>
              <a:rPr lang="en-US" altLang="zh-CHT" dirty="0" smtClean="0"/>
              <a:t>10 </a:t>
            </a:r>
            <a:r>
              <a:rPr lang="zh-CHT" altLang="en-US" dirty="0" smtClean="0"/>
              <a:t>你們謹守日子、月份、節期、年份！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我為你們害怕，唯恐我在你們身上是枉費了工夫。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E156-12FB-412E-80B2-A284CDDA3E0A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A91A-1CDA-4163-999D-3E2184C6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-2282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561356"/>
            <a:ext cx="73448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</a:rPr>
              <a:t>假如第一个先知在哥伦比亚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endParaRPr lang="en-US" altLang="zh-CN" sz="3600" dirty="0" smtClean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创世记</a:t>
            </a:r>
            <a:r>
              <a:rPr lang="en-US" sz="3600" dirty="0">
                <a:solidFill>
                  <a:srgbClr val="FFFFFF"/>
                </a:solidFill>
              </a:rPr>
              <a:t>4:1-</a:t>
            </a:r>
            <a:r>
              <a:rPr lang="en-US" sz="3600" dirty="0" smtClean="0">
                <a:solidFill>
                  <a:srgbClr val="FFFFFF"/>
                </a:solidFill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1878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625252"/>
            <a:ext cx="6408712" cy="345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圣经论到亚伯时，希伯来书作者这样讲（</a:t>
            </a:r>
            <a:r>
              <a:rPr lang="en-US" sz="3600" dirty="0">
                <a:solidFill>
                  <a:schemeClr val="bg1"/>
                </a:solidFill>
              </a:rPr>
              <a:t>11:</a:t>
            </a:r>
            <a:r>
              <a:rPr lang="en-US" sz="3600" baseline="30000" dirty="0">
                <a:solidFill>
                  <a:schemeClr val="bg1"/>
                </a:solidFill>
              </a:rPr>
              <a:t>4 </a:t>
            </a:r>
            <a:r>
              <a:rPr lang="en-US" sz="3600" u="sng" dirty="0">
                <a:solidFill>
                  <a:schemeClr val="bg1"/>
                </a:solidFill>
              </a:rPr>
              <a:t>亞伯</a:t>
            </a:r>
            <a:r>
              <a:rPr lang="en-US" sz="3600" dirty="0">
                <a:solidFill>
                  <a:schemeClr val="bg1"/>
                </a:solidFill>
              </a:rPr>
              <a:t>因著信獻祭於神，比</a:t>
            </a:r>
            <a:r>
              <a:rPr lang="en-US" sz="3600" u="sng" dirty="0">
                <a:solidFill>
                  <a:schemeClr val="bg1"/>
                </a:solidFill>
              </a:rPr>
              <a:t>該隱</a:t>
            </a:r>
            <a:r>
              <a:rPr lang="en-US" sz="3600" dirty="0">
                <a:solidFill>
                  <a:schemeClr val="bg1"/>
                </a:solidFill>
              </a:rPr>
              <a:t>所獻的更美，因此便得了稱義的見證，就是神指他禮物作的見證。他雖然死了，卻因這信仍舊說話。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1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76926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</a:rPr>
              <a:t>假如第一个先知在哥伦比亚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创世记</a:t>
            </a:r>
            <a:r>
              <a:rPr lang="en-US" sz="3600" dirty="0">
                <a:solidFill>
                  <a:srgbClr val="FFFFFF"/>
                </a:solidFill>
              </a:rPr>
              <a:t>4:1-</a:t>
            </a:r>
            <a:r>
              <a:rPr lang="en-US" sz="3600" dirty="0" smtClean="0">
                <a:solidFill>
                  <a:srgbClr val="FFFFFF"/>
                </a:solidFill>
              </a:rPr>
              <a:t>16)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marL="571500" lvl="0" indent="-571500" algn="ctr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亚伯的信</a:t>
            </a:r>
          </a:p>
        </p:txBody>
      </p:sp>
    </p:spTree>
    <p:extLst>
      <p:ext uri="{BB962C8B-B14F-4D97-AF65-F5344CB8AC3E}">
        <p14:creationId xmlns:p14="http://schemas.microsoft.com/office/powerpoint/2010/main" val="325114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marL="0" indent="0" fontAlgn="base">
              <a:buNone/>
            </a:pPr>
            <a:endParaRPr lang="en-US" altLang="zh-CN" dirty="0" smtClean="0"/>
          </a:p>
          <a:p>
            <a:pPr lvl="1" fontAlgn="base"/>
            <a:r>
              <a:rPr lang="en-US" altLang="zh-CN" dirty="0" smtClean="0"/>
              <a:t>3</a:t>
            </a:r>
            <a:r>
              <a:rPr lang="en-US" altLang="zh-CN" dirty="0" smtClean="0"/>
              <a:t>:21</a:t>
            </a:r>
            <a:r>
              <a:rPr lang="zh-CN" altLang="en-US" dirty="0"/>
              <a:t>耶和华上帝为亚当和他妻子用皮子做衣服给他们穿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fontAlgn="base"/>
            <a:endParaRPr lang="en-US" altLang="zh-CN" dirty="0"/>
          </a:p>
          <a:p>
            <a:pPr lvl="1" fontAlgn="base"/>
            <a:endParaRPr lang="en-US" altLang="zh-CN" dirty="0" smtClean="0"/>
          </a:p>
          <a:p>
            <a:pPr marL="457200" lvl="1" indent="0" fontAlgn="base">
              <a:buNone/>
            </a:pPr>
            <a:endParaRPr lang="en-US" altLang="zh-CN" dirty="0"/>
          </a:p>
          <a:p>
            <a:pPr marL="457200" lvl="1" indent="0" fontAlgn="base">
              <a:buNone/>
            </a:pPr>
            <a:endParaRPr lang="en-US" altLang="zh-CN" dirty="0" smtClean="0"/>
          </a:p>
          <a:p>
            <a:pPr marL="457200" lvl="1" indent="0" fontAlgn="base">
              <a:buNone/>
            </a:pPr>
            <a:endParaRPr lang="zh-CN" altLang="en-US" dirty="0"/>
          </a:p>
          <a:p>
            <a:pPr lvl="1" fontAlgn="base"/>
            <a:r>
              <a:rPr lang="zh-CN" altLang="en-US" dirty="0"/>
              <a:t>彼得前书</a:t>
            </a:r>
            <a:r>
              <a:rPr lang="en-US" altLang="zh-CN" dirty="0"/>
              <a:t>2:24</a:t>
            </a:r>
            <a:r>
              <a:rPr lang="zh-CN" altLang="en-US" dirty="0"/>
              <a:t>他被挂在木头上，亲身担当了我们的罪，使我们既然在罪上死，就得以在义上活。因他受的鞭伤，你们便得了医治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8436" name="Picture 4" descr="https://encrypted-tbn1.gstatic.com/images?q=tbn:ANd9GcT2PsMGK_yEFU4UqkRFnc1-YN32gmQ9zWRmYM2KeP_zr6rvPw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3001"/>
            <a:ext cx="3698611" cy="20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961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1196"/>
            <a:ext cx="727280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FFFF"/>
                </a:solidFill>
              </a:rPr>
              <a:t>亚伯的信</a:t>
            </a:r>
          </a:p>
          <a:p>
            <a:pPr marL="571500" lvl="0" indent="-5715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方式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lvl="2"/>
            <a:r>
              <a:rPr lang="zh-CHT" altLang="en-US" sz="3600" dirty="0">
                <a:solidFill>
                  <a:srgbClr val="FFFFFF"/>
                </a:solidFill>
              </a:rPr>
              <a:t>創世記</a:t>
            </a:r>
            <a:r>
              <a:rPr lang="en-US" sz="3600" dirty="0" smtClean="0">
                <a:solidFill>
                  <a:srgbClr val="FFFFFF"/>
                </a:solidFill>
              </a:rPr>
              <a:t>3</a:t>
            </a:r>
            <a:r>
              <a:rPr lang="en-US" sz="3600" dirty="0">
                <a:solidFill>
                  <a:srgbClr val="FFFFFF"/>
                </a:solidFill>
              </a:rPr>
              <a:t>: 21 </a:t>
            </a:r>
            <a:r>
              <a:rPr lang="zh-CN" altLang="en-US" sz="3600" dirty="0">
                <a:solidFill>
                  <a:srgbClr val="FFFFFF"/>
                </a:solidFill>
              </a:rPr>
              <a:t>耶和華神為亞當和他妻子用皮子做衣服給他們穿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态度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lvl="2"/>
            <a:r>
              <a:rPr lang="zh-CHT" altLang="en-US" sz="3600" dirty="0" smtClean="0">
                <a:solidFill>
                  <a:srgbClr val="FFFFFF"/>
                </a:solidFill>
              </a:rPr>
              <a:t>創世記</a:t>
            </a:r>
            <a:r>
              <a:rPr lang="en-US" altLang="zh-CN" sz="3600" dirty="0">
                <a:solidFill>
                  <a:srgbClr val="FFFFFF"/>
                </a:solidFill>
              </a:rPr>
              <a:t>4</a:t>
            </a:r>
            <a:r>
              <a:rPr lang="en-US" altLang="zh-CN" sz="3600" dirty="0" smtClean="0">
                <a:solidFill>
                  <a:srgbClr val="FFFFFF"/>
                </a:solidFill>
              </a:rPr>
              <a:t>:</a:t>
            </a:r>
            <a:r>
              <a:rPr lang="en-US" altLang="zh-CN" sz="3600" dirty="0" smtClean="0">
                <a:solidFill>
                  <a:srgbClr val="FFFFFF"/>
                </a:solidFill>
              </a:rPr>
              <a:t>4</a:t>
            </a:r>
            <a:r>
              <a:rPr lang="zh-CHT" altLang="en-US" sz="3600" dirty="0" smtClean="0">
                <a:solidFill>
                  <a:srgbClr val="FFFFFF"/>
                </a:solidFill>
              </a:rPr>
              <a:t>亞伯也將</a:t>
            </a:r>
            <a:r>
              <a:rPr lang="zh-CHT" altLang="en-US" sz="3600" dirty="0">
                <a:solidFill>
                  <a:srgbClr val="FFFFFF"/>
                </a:solidFill>
              </a:rPr>
              <a:t>他羊群中頭生的和羊的脂油獻上。耶和華看中了亞伯和他的供物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600" dirty="0" smtClean="0">
                <a:solidFill>
                  <a:srgbClr val="FFFFFF"/>
                </a:solidFill>
              </a:rPr>
              <a:t>对象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9118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625252"/>
            <a:ext cx="7416824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ea typeface="+mj-ea"/>
              </a:rPr>
              <a:t>宣召</a:t>
            </a:r>
            <a:r>
              <a:rPr lang="en-US" altLang="zh-TW" sz="4400" b="1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ja-JP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ea typeface="+mj-ea"/>
              </a:rPr>
              <a:t>詩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ea typeface="+mj-ea"/>
              </a:rPr>
              <a:t>Psalm</a:t>
            </a:r>
            <a:r>
              <a:rPr lang="en-US" altLang="ja-JP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ea"/>
                <a:ea typeface="+mj-ea"/>
              </a:rPr>
              <a:t>16</a:t>
            </a:r>
          </a:p>
          <a:p>
            <a:endParaRPr lang="en-US" altLang="zh-CHT" sz="4000" b="1" baseline="30000" dirty="0" smtClean="0">
              <a:solidFill>
                <a:schemeClr val="bg1"/>
              </a:solidFill>
            </a:endParaRPr>
          </a:p>
          <a:p>
            <a:r>
              <a:rPr lang="en-US" altLang="zh-CHT" sz="4000" b="1" baseline="30000" dirty="0">
                <a:solidFill>
                  <a:schemeClr val="bg1"/>
                </a:solidFill>
              </a:rPr>
              <a:t>1 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神啊，求你保佑我，因為我投靠你。 </a:t>
            </a:r>
            <a:r>
              <a:rPr lang="en-US" altLang="zh-CHT" sz="4000" b="1" baseline="30000" dirty="0">
                <a:solidFill>
                  <a:schemeClr val="bg1"/>
                </a:solidFill>
              </a:rPr>
              <a:t>2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我的心哪，你曾對耶和華說：「你是我的主，我的好處不在你以外。」</a:t>
            </a:r>
            <a:r>
              <a:rPr lang="en-US" altLang="zh-CHT" sz="4000" b="1" baseline="30000" dirty="0">
                <a:solidFill>
                  <a:schemeClr val="bg1"/>
                </a:solidFill>
              </a:rPr>
              <a:t>3 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論到世上的聖民，他們又美又善，是我最喜悅的。 </a:t>
            </a:r>
            <a:r>
              <a:rPr lang="en-US" altLang="zh-CHT" sz="4000" b="1" baseline="30000" dirty="0">
                <a:solidFill>
                  <a:schemeClr val="bg1"/>
                </a:solidFill>
              </a:rPr>
              <a:t>4 </a:t>
            </a:r>
            <a:r>
              <a:rPr lang="zh-CHT" altLang="en-US" sz="4000" b="1" baseline="30000" dirty="0">
                <a:solidFill>
                  <a:srgbClr val="FFFF00"/>
                </a:solidFill>
              </a:rPr>
              <a:t>以別神代替耶和華的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，他們的愁苦必加增。他們所澆奠的血我不獻上，我嘴唇也不提別神的名號。 </a:t>
            </a:r>
            <a:r>
              <a:rPr lang="en-US" altLang="zh-CHT" sz="4000" b="1" baseline="30000" dirty="0">
                <a:solidFill>
                  <a:schemeClr val="bg1"/>
                </a:solidFill>
              </a:rPr>
              <a:t>5 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耶和華是我的產業，是我杯中的份，我所得的你為我持守。 </a:t>
            </a:r>
            <a:r>
              <a:rPr lang="en-US" altLang="zh-CHT" sz="4000" b="1" baseline="30000" dirty="0">
                <a:solidFill>
                  <a:schemeClr val="bg1"/>
                </a:solidFill>
              </a:rPr>
              <a:t>6 </a:t>
            </a:r>
            <a:r>
              <a:rPr lang="zh-CHT" altLang="en-US" sz="4000" b="1" baseline="30000" dirty="0">
                <a:solidFill>
                  <a:schemeClr val="bg1"/>
                </a:solidFill>
              </a:rPr>
              <a:t>用繩量給我的地界坐落在佳美之處，我的產業實在美好！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386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37220"/>
            <a:ext cx="756084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假如第一个先知在哥伦比亚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(</a:t>
            </a:r>
            <a:r>
              <a:rPr lang="zh-CN" altLang="en-US" sz="3600" dirty="0" smtClean="0">
                <a:solidFill>
                  <a:schemeClr val="bg1"/>
                </a:solidFill>
              </a:rPr>
              <a:t>创世记</a:t>
            </a:r>
            <a:r>
              <a:rPr lang="en-US" sz="3600" dirty="0">
                <a:solidFill>
                  <a:schemeClr val="bg1"/>
                </a:solidFill>
              </a:rPr>
              <a:t>4:1-</a:t>
            </a:r>
            <a:r>
              <a:rPr lang="en-US" sz="3600" dirty="0" smtClean="0">
                <a:solidFill>
                  <a:schemeClr val="bg1"/>
                </a:solidFill>
              </a:rPr>
              <a:t>16)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亚伯的信</a:t>
            </a: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chemeClr val="bg1"/>
                </a:solidFill>
              </a:rPr>
              <a:t>方式</a:t>
            </a:r>
            <a:r>
              <a:rPr lang="zh-CN" altLang="en-US" sz="3600" dirty="0" smtClean="0">
                <a:solidFill>
                  <a:schemeClr val="bg1"/>
                </a:solidFill>
              </a:rPr>
              <a:t>（顺服）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chemeClr val="bg1"/>
                </a:solidFill>
              </a:rPr>
              <a:t>态度</a:t>
            </a:r>
            <a:r>
              <a:rPr lang="zh-CN" altLang="en-US" sz="3600" dirty="0" smtClean="0">
                <a:solidFill>
                  <a:schemeClr val="bg1"/>
                </a:solidFill>
              </a:rPr>
              <a:t>（心灵诚实顺服）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chemeClr val="bg1"/>
                </a:solidFill>
              </a:rPr>
              <a:t>对象</a:t>
            </a:r>
            <a:r>
              <a:rPr lang="zh-CN" altLang="en-US" sz="3600" dirty="0" smtClean="0">
                <a:solidFill>
                  <a:schemeClr val="bg1"/>
                </a:solidFill>
              </a:rPr>
              <a:t>（真神</a:t>
            </a:r>
            <a:r>
              <a:rPr lang="en-US" altLang="zh-CN" sz="3600" dirty="0" smtClean="0">
                <a:solidFill>
                  <a:schemeClr val="bg1"/>
                </a:solidFill>
              </a:rPr>
              <a:t>vs.</a:t>
            </a:r>
            <a:r>
              <a:rPr lang="zh-CN" altLang="en-US" sz="3600" dirty="0" smtClean="0">
                <a:solidFill>
                  <a:schemeClr val="bg1"/>
                </a:solidFill>
              </a:rPr>
              <a:t>别神？）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marL="1943100" lvl="3" indent="-571500">
              <a:buFont typeface="Courier New"/>
              <a:buChar char="o"/>
            </a:pPr>
            <a:r>
              <a:rPr lang="zh-CHT" altLang="en-US" sz="3600" dirty="0">
                <a:solidFill>
                  <a:schemeClr val="bg1"/>
                </a:solidFill>
              </a:rPr>
              <a:t>馬</a:t>
            </a:r>
            <a:r>
              <a:rPr lang="zh-CHT" altLang="en-US" sz="3600" dirty="0" smtClean="0">
                <a:solidFill>
                  <a:schemeClr val="bg1"/>
                </a:solidFill>
              </a:rPr>
              <a:t>太</a:t>
            </a:r>
            <a:r>
              <a:rPr lang="en-US" altLang="zh-CHT" sz="3600" dirty="0" smtClean="0">
                <a:solidFill>
                  <a:schemeClr val="bg1"/>
                </a:solidFill>
              </a:rPr>
              <a:t>6</a:t>
            </a:r>
            <a:r>
              <a:rPr lang="en-US" altLang="zh-CHT" sz="3600" dirty="0">
                <a:solidFill>
                  <a:schemeClr val="bg1"/>
                </a:solidFill>
              </a:rPr>
              <a:t>:</a:t>
            </a:r>
            <a:r>
              <a:rPr lang="en-US" altLang="zh-CHT" sz="3600" dirty="0" smtClean="0">
                <a:solidFill>
                  <a:schemeClr val="bg1"/>
                </a:solidFill>
              </a:rPr>
              <a:t>24</a:t>
            </a:r>
            <a:r>
              <a:rPr lang="zh-CHT" altLang="en-US" sz="3600" dirty="0" smtClean="0">
                <a:solidFill>
                  <a:schemeClr val="bg1"/>
                </a:solidFill>
              </a:rPr>
              <a:t>；</a:t>
            </a:r>
            <a:r>
              <a:rPr lang="zh-CHT" altLang="en-US" sz="3600" dirty="0">
                <a:solidFill>
                  <a:schemeClr val="bg1"/>
                </a:solidFill>
              </a:rPr>
              <a:t>羅馬書</a:t>
            </a:r>
            <a:r>
              <a:rPr lang="en-US" altLang="zh-CHT" sz="3600" dirty="0">
                <a:solidFill>
                  <a:schemeClr val="bg1"/>
                </a:solidFill>
              </a:rPr>
              <a:t>6:16 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亚伯的望</a:t>
            </a:r>
          </a:p>
        </p:txBody>
      </p:sp>
    </p:spTree>
    <p:extLst>
      <p:ext uri="{BB962C8B-B14F-4D97-AF65-F5344CB8AC3E}">
        <p14:creationId xmlns:p14="http://schemas.microsoft.com/office/powerpoint/2010/main" val="36458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992" y="637704"/>
            <a:ext cx="8458200" cy="9525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神的应许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-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后裔</a:t>
            </a:r>
            <a:b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</a:b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圣子的舍命和复活把应许推向高潮</a:t>
            </a:r>
            <a:r>
              <a:rPr lang="en-US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-</a:t>
            </a: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救恩的成全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66392" y="3558704"/>
            <a:ext cx="2743200" cy="508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592" y="193204"/>
            <a:ext cx="739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zh-CN" altLang="en-US" sz="2400" smtClean="0">
                <a:solidFill>
                  <a:srgbClr val="FFFFFF"/>
                </a:solidFill>
                <a:ea typeface="宋体" charset="0"/>
                <a:cs typeface="宋体" charset="0"/>
              </a:rPr>
              <a:t>优先考虑</a:t>
            </a:r>
            <a:r>
              <a:rPr lang="zh-CN" altLang="en-US" sz="2400" i="1" smtClean="0">
                <a:solidFill>
                  <a:srgbClr val="FFFFFF"/>
                </a:solidFill>
                <a:ea typeface="宋体" charset="0"/>
                <a:cs typeface="宋体" charset="0"/>
              </a:rPr>
              <a:t>后面 </a:t>
            </a:r>
            <a:r>
              <a:rPr lang="zh-CN" altLang="en-US" sz="2400" smtClean="0">
                <a:solidFill>
                  <a:srgbClr val="FFFFFF"/>
                </a:solidFill>
                <a:ea typeface="宋体" charset="0"/>
                <a:cs typeface="宋体" charset="0"/>
              </a:rPr>
              <a:t>的启示，而非前面隐藏的（渐启明）</a:t>
            </a:r>
            <a:r>
              <a:rPr lang="en-US" sz="2400" smtClean="0">
                <a:solidFill>
                  <a:srgbClr val="FFFFFF"/>
                </a:solidFill>
                <a:cs typeface="+mn-cs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3392" y="1463204"/>
            <a:ext cx="7696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15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9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16-17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12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1-3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15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5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49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10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（</a:t>
            </a: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詩篇</a:t>
            </a:r>
            <a:r>
              <a:rPr lang="en-US" altLang="ja-JP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89:27-</a:t>
            </a:r>
            <a:r>
              <a:rPr lang="en-US" altLang="ja-JP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29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；</a:t>
            </a: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结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21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27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）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撒下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7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12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，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16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，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18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赛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7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13-14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太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23</a:t>
            </a:r>
          </a:p>
          <a:p>
            <a:pPr>
              <a:buFontTx/>
              <a:buChar char="•"/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加拉太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：</a:t>
            </a:r>
            <a:r>
              <a:rPr lang="en-US" altLang="zh-CN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0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992" y="637704"/>
            <a:ext cx="8458200" cy="9525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神的应许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-</a:t>
            </a:r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后裔</a:t>
            </a:r>
            <a:b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</a:b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圣子的舍命和复活把应许推向高潮</a:t>
            </a:r>
            <a:r>
              <a:rPr lang="en-US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-</a:t>
            </a:r>
            <a:r>
              <a:rPr lang="zh-CN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救恩的成全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66392" y="3558704"/>
            <a:ext cx="2743200" cy="508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zh-CN" altLang="en-US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9592" y="193204"/>
            <a:ext cx="739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zh-CN" altLang="en-US" sz="2400" smtClean="0">
                <a:solidFill>
                  <a:srgbClr val="FFFFFF"/>
                </a:solidFill>
                <a:ea typeface="宋体" charset="0"/>
                <a:cs typeface="宋体" charset="0"/>
              </a:rPr>
              <a:t>优先考虑</a:t>
            </a:r>
            <a:r>
              <a:rPr lang="zh-CN" altLang="en-US" sz="2400" i="1" smtClean="0">
                <a:solidFill>
                  <a:srgbClr val="FFFFFF"/>
                </a:solidFill>
                <a:ea typeface="宋体" charset="0"/>
                <a:cs typeface="宋体" charset="0"/>
              </a:rPr>
              <a:t>后面 </a:t>
            </a:r>
            <a:r>
              <a:rPr lang="zh-CN" altLang="en-US" sz="2400" smtClean="0">
                <a:solidFill>
                  <a:srgbClr val="FFFFFF"/>
                </a:solidFill>
                <a:ea typeface="宋体" charset="0"/>
                <a:cs typeface="宋体" charset="0"/>
              </a:rPr>
              <a:t>的启示，而非前面隐藏的（渐启明）</a:t>
            </a:r>
            <a:r>
              <a:rPr lang="en-US" sz="2400" smtClean="0">
                <a:solidFill>
                  <a:srgbClr val="FFFFFF"/>
                </a:solidFill>
                <a:cs typeface="+mn-cs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3568" y="1777380"/>
            <a:ext cx="7696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創世記</a:t>
            </a:r>
            <a:r>
              <a:rPr lang="en-US" altLang="zh-CHT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3:15 </a:t>
            </a:r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我又要叫你和女人彼此為仇，你的後裔和</a:t>
            </a:r>
            <a:r>
              <a:rPr lang="zh-CHT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女人的後裔</a:t>
            </a:r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也彼此為仇，女人的後裔要傷你的頭，你要傷他的腳跟。</a:t>
            </a:r>
            <a:r>
              <a:rPr lang="zh-CHT" altLang="en-US" sz="32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」</a:t>
            </a:r>
            <a:endParaRPr lang="en-US" altLang="zh-CHT" sz="32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/>
                <a:ea typeface="黑体"/>
                <a:cs typeface="黑体"/>
              </a:rPr>
              <a:t>加拉太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/>
                <a:ea typeface="黑体"/>
                <a:cs typeface="黑体"/>
              </a:rPr>
              <a:t>4</a:t>
            </a: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/>
                <a:ea typeface="黑体"/>
                <a:cs typeface="黑体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/>
                <a:ea typeface="黑体"/>
                <a:cs typeface="黑体"/>
              </a:rPr>
              <a:t>4</a:t>
            </a:r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及至時候滿足，</a:t>
            </a:r>
            <a:r>
              <a:rPr lang="zh-CHT" altLang="en-US" sz="32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神就差遣他的兒子，為女子所生</a:t>
            </a:r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，且生在律法以下， </a:t>
            </a:r>
            <a:r>
              <a:rPr lang="en-US" altLang="zh-CHT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5 </a:t>
            </a:r>
            <a:r>
              <a:rPr lang="zh-CHT" alt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要把律法以下的人贖出來，叫我們得著兒子的名分。 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30918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pPr marL="457200" lvl="1" indent="0" fontAlgn="base">
              <a:buNone/>
            </a:pPr>
            <a:endParaRPr lang="en-US" altLang="zh-CN" dirty="0" smtClean="0"/>
          </a:p>
          <a:p>
            <a:pPr marL="457200" lvl="1" indent="0" fontAlgn="base">
              <a:buNone/>
            </a:pPr>
            <a:endParaRPr lang="en-US" altLang="zh-CN" dirty="0"/>
          </a:p>
          <a:p>
            <a:pPr lvl="1" fontAlgn="base"/>
            <a:endParaRPr lang="en-US" altLang="zh-CN" dirty="0" smtClean="0"/>
          </a:p>
          <a:p>
            <a:pPr lvl="1" fontAlgn="base"/>
            <a:endParaRPr lang="en-US" altLang="zh-CN" dirty="0"/>
          </a:p>
          <a:p>
            <a:pPr lvl="1" fontAlgn="base"/>
            <a:endParaRPr lang="en-US" altLang="zh-CN" dirty="0" smtClean="0"/>
          </a:p>
          <a:p>
            <a:pPr marL="457200" lvl="1" indent="0" fontAlgn="base">
              <a:buNone/>
            </a:pPr>
            <a:r>
              <a:rPr lang="zh-CN" altLang="en-US" dirty="0" smtClean="0"/>
              <a:t>创</a:t>
            </a:r>
            <a:r>
              <a:rPr lang="en-US" altLang="zh-CN" dirty="0" smtClean="0"/>
              <a:t>3:15</a:t>
            </a:r>
            <a:r>
              <a:rPr lang="zh-TW" altLang="en-US" dirty="0" smtClean="0"/>
              <a:t>我又要叫你和女人彼此为</a:t>
            </a:r>
            <a:r>
              <a:rPr lang="zh-TW" altLang="en-US" dirty="0"/>
              <a:t>仇；你的后裔和女人的后裔也彼此为仇。女人的后裔要伤你的头；你要伤他的脚跟</a:t>
            </a:r>
            <a:r>
              <a:rPr lang="zh-TW" altLang="en-US" dirty="0" smtClean="0"/>
              <a:t>。</a:t>
            </a:r>
            <a:endParaRPr lang="zh-CN" altLang="en-US" dirty="0"/>
          </a:p>
          <a:p>
            <a:pPr marL="457200" lvl="1" indent="0" fontAlgn="base">
              <a:buNone/>
            </a:pPr>
            <a:r>
              <a:rPr lang="zh-CN" altLang="en-US" dirty="0"/>
              <a:t>彼得前书</a:t>
            </a:r>
            <a:r>
              <a:rPr lang="en-US" altLang="zh-CN" dirty="0"/>
              <a:t>2:24</a:t>
            </a:r>
            <a:r>
              <a:rPr lang="zh-CN" altLang="en-US" dirty="0"/>
              <a:t>他被挂在木头上，亲身担当了我们的罪，使我们既然在罪上死，就得以在义上活。因他受的鞭伤，你们便得了医治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8434" name="Picture 2" descr="https://encrypted-tbn1.gstatic.com/images?q=tbn:ANd9GcSAgfA-puE3-lkZ4_XSAE1T9iB6DJSGSjEtm8PKJusAbuLdC89s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000"/>
            <a:ext cx="3857786" cy="20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0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13284"/>
            <a:ext cx="8229600" cy="3771636"/>
          </a:xfrm>
        </p:spPr>
        <p:txBody>
          <a:bodyPr/>
          <a:lstStyle/>
          <a:p>
            <a:r>
              <a:rPr lang="zh-CHT" altLang="en-US" dirty="0">
                <a:latin typeface="黑体"/>
                <a:ea typeface="黑体"/>
                <a:cs typeface="黑体"/>
              </a:rPr>
              <a:t>創世記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22</a:t>
            </a:r>
            <a:r>
              <a:rPr lang="zh-CN" altLang="en-US" dirty="0" smtClean="0"/>
              <a:t>翻译</a:t>
            </a:r>
            <a:endParaRPr lang="zh-CN" altLang="en-US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耶和华神说，那人已经成为一个独立体。</a:t>
            </a:r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从那棵树能知道善恶。</a:t>
            </a:r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现在恐怕他伸手</a:t>
            </a:r>
          </a:p>
          <a:p>
            <a:r>
              <a:rPr lang="en-US" altLang="zh-CN" dirty="0" smtClean="0"/>
              <a:t>B'</a:t>
            </a:r>
            <a:r>
              <a:rPr lang="zh-CN" altLang="en-US" dirty="0" smtClean="0"/>
              <a:t>又摘生命树的果子吃，</a:t>
            </a:r>
          </a:p>
          <a:p>
            <a:r>
              <a:rPr lang="en-US" altLang="zh-CN" dirty="0" smtClean="0"/>
              <a:t>A'</a:t>
            </a:r>
            <a:r>
              <a:rPr lang="zh-CN" altLang="en-US" dirty="0" smtClean="0"/>
              <a:t>就永远活着。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06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2783"/>
            <a:ext cx="792088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希伯來書2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  <a:r>
              <a:rPr lang="en-US" sz="3600" b="1" dirty="0" smtClean="0">
                <a:solidFill>
                  <a:srgbClr val="FFFFFF"/>
                </a:solidFill>
              </a:rPr>
              <a:t>3b</a:t>
            </a:r>
            <a:r>
              <a:rPr lang="en-US" sz="3600" dirty="0" smtClean="0">
                <a:solidFill>
                  <a:srgbClr val="FFFFFF"/>
                </a:solidFill>
              </a:rPr>
              <a:t>這</a:t>
            </a:r>
            <a:r>
              <a:rPr lang="en-US" sz="3600" dirty="0">
                <a:solidFill>
                  <a:srgbClr val="FFFFFF"/>
                </a:solidFill>
              </a:rPr>
              <a:t>救恩起先是主親自講的，後來是</a:t>
            </a:r>
            <a:r>
              <a:rPr lang="en-US" sz="3600" dirty="0">
                <a:solidFill>
                  <a:srgbClr val="FFFF00"/>
                </a:solidFill>
              </a:rPr>
              <a:t>聽見的人</a:t>
            </a:r>
            <a:r>
              <a:rPr lang="en-US" sz="3600" dirty="0">
                <a:solidFill>
                  <a:srgbClr val="FFFFFF"/>
                </a:solidFill>
              </a:rPr>
              <a:t>給我們證實了， </a:t>
            </a:r>
            <a:r>
              <a:rPr lang="en-US" sz="3600" b="1" dirty="0">
                <a:solidFill>
                  <a:srgbClr val="FFFFFF"/>
                </a:solidFill>
              </a:rPr>
              <a:t>4 </a:t>
            </a:r>
            <a:r>
              <a:rPr lang="en-US" sz="3600" dirty="0" err="1">
                <a:solidFill>
                  <a:srgbClr val="FFFFFF"/>
                </a:solidFill>
              </a:rPr>
              <a:t>神又按自己的旨意，用神蹟、奇事和百般的異能並聖靈的恩賜，同他們作見證。This</a:t>
            </a:r>
            <a:r>
              <a:rPr lang="en-US" sz="3600" dirty="0">
                <a:solidFill>
                  <a:srgbClr val="FFFFFF"/>
                </a:solidFill>
              </a:rPr>
              <a:t> salvation, which was first announced by the Lord, was confirmed to us by </a:t>
            </a:r>
            <a:r>
              <a:rPr lang="en-US" sz="3600" dirty="0">
                <a:solidFill>
                  <a:srgbClr val="FFFF00"/>
                </a:solidFill>
              </a:rPr>
              <a:t>those who heard him</a:t>
            </a:r>
            <a:r>
              <a:rPr lang="en-US" sz="3600" dirty="0">
                <a:solidFill>
                  <a:srgbClr val="FFFFFF"/>
                </a:solidFill>
              </a:rPr>
              <a:t>. </a:t>
            </a:r>
            <a:r>
              <a:rPr lang="en-US" sz="3600" b="1" dirty="0">
                <a:solidFill>
                  <a:srgbClr val="FFFFFF"/>
                </a:solidFill>
              </a:rPr>
              <a:t>4 </a:t>
            </a:r>
            <a:r>
              <a:rPr lang="en-US" sz="3600" dirty="0">
                <a:solidFill>
                  <a:srgbClr val="FFFFFF"/>
                </a:solidFill>
              </a:rPr>
              <a:t>God also testified to it by signs, wonders and various miracles, and by gifts of the Holy Spirit distributed according to his will.</a:t>
            </a:r>
          </a:p>
        </p:txBody>
      </p:sp>
    </p:spTree>
    <p:extLst>
      <p:ext uri="{BB962C8B-B14F-4D97-AF65-F5344CB8AC3E}">
        <p14:creationId xmlns:p14="http://schemas.microsoft.com/office/powerpoint/2010/main" val="376603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769268"/>
            <a:ext cx="756084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</a:rPr>
              <a:t>假如第一个先知在哥伦比亚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创世记</a:t>
            </a:r>
            <a:r>
              <a:rPr lang="en-US" sz="3600" dirty="0">
                <a:solidFill>
                  <a:srgbClr val="FFFFFF"/>
                </a:solidFill>
              </a:rPr>
              <a:t>4:1-</a:t>
            </a:r>
            <a:r>
              <a:rPr lang="en-US" sz="3600" dirty="0" smtClean="0">
                <a:solidFill>
                  <a:srgbClr val="FFFFFF"/>
                </a:solidFill>
              </a:rPr>
              <a:t>16)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亚伯的信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亚伯的望</a:t>
            </a: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FF"/>
                </a:solidFill>
              </a:rPr>
              <a:t>救赎的应许</a:t>
            </a:r>
            <a:r>
              <a:rPr lang="zh-CN" altLang="en-US" sz="3600" dirty="0" smtClean="0">
                <a:solidFill>
                  <a:srgbClr val="FFFFFF"/>
                </a:solidFill>
              </a:rPr>
              <a:t>（</a:t>
            </a:r>
            <a:r>
              <a:rPr lang="en-US" altLang="zh-CN" sz="3600" dirty="0" smtClean="0">
                <a:solidFill>
                  <a:srgbClr val="FFFFFF"/>
                </a:solidFill>
              </a:rPr>
              <a:t>3:15</a:t>
            </a:r>
            <a:r>
              <a:rPr lang="zh-CN" altLang="en-US" sz="3600" dirty="0" smtClean="0">
                <a:solidFill>
                  <a:srgbClr val="FFFFFF"/>
                </a:solidFill>
              </a:rPr>
              <a:t>）</a:t>
            </a:r>
            <a:endParaRPr lang="en-US" altLang="zh-CN" sz="3600" dirty="0">
              <a:solidFill>
                <a:srgbClr val="FFFFFF"/>
              </a:solidFill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FF"/>
                </a:solidFill>
              </a:rPr>
              <a:t>不能</a:t>
            </a:r>
            <a:r>
              <a:rPr lang="zh-CN" altLang="en-US" sz="3600" dirty="0" smtClean="0">
                <a:solidFill>
                  <a:srgbClr val="FFFFFF"/>
                </a:solidFill>
              </a:rPr>
              <a:t>永远在</a:t>
            </a:r>
            <a:r>
              <a:rPr lang="zh-CN" altLang="en-US" sz="3600" dirty="0">
                <a:solidFill>
                  <a:srgbClr val="FFFFFF"/>
                </a:solidFill>
              </a:rPr>
              <a:t>罪中</a:t>
            </a:r>
            <a:r>
              <a:rPr lang="zh-CN" altLang="en-US" sz="3600" dirty="0" smtClean="0">
                <a:solidFill>
                  <a:srgbClr val="FFFFFF"/>
                </a:solidFill>
              </a:rPr>
              <a:t>活着</a:t>
            </a:r>
            <a:r>
              <a:rPr lang="zh-CN" altLang="en-US" sz="3600" dirty="0" smtClean="0">
                <a:solidFill>
                  <a:srgbClr val="FFFFFF"/>
                </a:solidFill>
              </a:rPr>
              <a:t>（</a:t>
            </a:r>
            <a:r>
              <a:rPr lang="en-US" altLang="zh-CN" sz="3600" dirty="0" smtClean="0">
                <a:solidFill>
                  <a:srgbClr val="FFFFFF"/>
                </a:solidFill>
              </a:rPr>
              <a:t>3:22</a:t>
            </a:r>
            <a:r>
              <a:rPr lang="zh-CN" altLang="en-US" sz="3600" dirty="0" smtClean="0">
                <a:solidFill>
                  <a:srgbClr val="FFFFFF"/>
                </a:solidFill>
              </a:rPr>
              <a:t>）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亚伯的爱</a:t>
            </a:r>
          </a:p>
        </p:txBody>
      </p:sp>
    </p:spTree>
    <p:extLst>
      <p:ext uri="{BB962C8B-B14F-4D97-AF65-F5344CB8AC3E}">
        <p14:creationId xmlns:p14="http://schemas.microsoft.com/office/powerpoint/2010/main" val="36458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0"/>
            <a:ext cx="7344816" cy="18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600" dirty="0">
                <a:solidFill>
                  <a:srgbClr val="FFFFFF"/>
                </a:solidFill>
              </a:rPr>
              <a:t>馬太福音</a:t>
            </a:r>
            <a:r>
              <a:rPr lang="en-US" altLang="zh-CHT" sz="3600" dirty="0">
                <a:solidFill>
                  <a:srgbClr val="FFFFFF"/>
                </a:solidFill>
              </a:rPr>
              <a:t>5:12 </a:t>
            </a:r>
            <a:r>
              <a:rPr lang="zh-CHT" altLang="en-US" sz="3600" dirty="0">
                <a:solidFill>
                  <a:srgbClr val="FFFFFF"/>
                </a:solidFill>
              </a:rPr>
              <a:t>應當歡喜快樂，因為你們在天上的賞賜是大的。在你們以前的先知，人也是這樣逼迫他們。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633364"/>
            <a:ext cx="5580112" cy="41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21196"/>
            <a:ext cx="7416824" cy="559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solidFill>
                  <a:schemeClr val="bg1"/>
                </a:solidFill>
              </a:rPr>
              <a:t>創世記</a:t>
            </a:r>
            <a:r>
              <a:rPr lang="en-US" altLang="zh-CN" sz="3200" dirty="0">
                <a:solidFill>
                  <a:schemeClr val="bg1"/>
                </a:solidFill>
              </a:rPr>
              <a:t>4</a:t>
            </a:r>
            <a:r>
              <a:rPr lang="en-US" altLang="zh-CN" sz="3200" dirty="0" smtClean="0">
                <a:solidFill>
                  <a:schemeClr val="bg1"/>
                </a:solidFill>
              </a:rPr>
              <a:t>:</a:t>
            </a:r>
            <a:r>
              <a:rPr lang="en-US" altLang="zh-CHT" sz="3200" dirty="0" smtClean="0">
                <a:solidFill>
                  <a:schemeClr val="bg1"/>
                </a:solidFill>
              </a:rPr>
              <a:t>10 </a:t>
            </a:r>
            <a:r>
              <a:rPr lang="zh-CHT" altLang="en-US" sz="3200" dirty="0">
                <a:solidFill>
                  <a:schemeClr val="bg1"/>
                </a:solidFill>
              </a:rPr>
              <a:t>耶和華說：「你做了什麼事呢？你兄弟的血有聲音從地裡向我哀告</a:t>
            </a:r>
            <a:r>
              <a:rPr lang="zh-CHT" altLang="en-US" sz="3200" dirty="0" smtClean="0">
                <a:solidFill>
                  <a:schemeClr val="bg1"/>
                </a:solidFill>
              </a:rPr>
              <a:t>。</a:t>
            </a:r>
            <a:endParaRPr lang="en-US" altLang="zh-CHT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希伯</a:t>
            </a:r>
            <a:r>
              <a:rPr lang="zh-CN" altLang="en-US" sz="3200" dirty="0" smtClean="0">
                <a:solidFill>
                  <a:schemeClr val="bg1"/>
                </a:solidFill>
              </a:rPr>
              <a:t>来</a:t>
            </a:r>
            <a:r>
              <a:rPr lang="en-US" sz="3200" dirty="0" smtClean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r>
              <a:rPr lang="en-US" sz="3200" baseline="30000" dirty="0">
                <a:solidFill>
                  <a:schemeClr val="bg1"/>
                </a:solidFill>
              </a:rPr>
              <a:t>4 </a:t>
            </a:r>
            <a:r>
              <a:rPr lang="en-US" sz="3200" u="sng" dirty="0">
                <a:solidFill>
                  <a:schemeClr val="bg1"/>
                </a:solidFill>
              </a:rPr>
              <a:t>亞伯</a:t>
            </a:r>
            <a:r>
              <a:rPr lang="en-US" sz="3200" dirty="0">
                <a:solidFill>
                  <a:schemeClr val="bg1"/>
                </a:solidFill>
              </a:rPr>
              <a:t>因著信獻祭於神，比</a:t>
            </a:r>
            <a:r>
              <a:rPr lang="en-US" sz="3200" u="sng" dirty="0">
                <a:solidFill>
                  <a:schemeClr val="bg1"/>
                </a:solidFill>
              </a:rPr>
              <a:t>該隱</a:t>
            </a:r>
            <a:r>
              <a:rPr lang="en-US" sz="3200" dirty="0">
                <a:solidFill>
                  <a:schemeClr val="bg1"/>
                </a:solidFill>
              </a:rPr>
              <a:t>所獻的更美，因此便得了稱義的見證，就是神指他禮物作的見證。他雖然死了，卻因這信仍舊說話。</a:t>
            </a:r>
            <a:endParaRPr lang="en-US" altLang="zh-CHT" sz="3200" dirty="0" smtClean="0">
              <a:solidFill>
                <a:schemeClr val="bg1"/>
              </a:solidFill>
            </a:endParaRPr>
          </a:p>
          <a:p>
            <a:r>
              <a:rPr lang="zh-CHT" altLang="en-US" sz="3200" dirty="0">
                <a:solidFill>
                  <a:schemeClr val="bg1"/>
                </a:solidFill>
              </a:rPr>
              <a:t>羅馬書</a:t>
            </a:r>
            <a:r>
              <a:rPr lang="en-US" altLang="zh-CHT" sz="3200" dirty="0">
                <a:solidFill>
                  <a:schemeClr val="bg1"/>
                </a:solidFill>
              </a:rPr>
              <a:t>12:17 </a:t>
            </a:r>
            <a:r>
              <a:rPr lang="zh-CHT" altLang="en-US" sz="3200" dirty="0">
                <a:solidFill>
                  <a:schemeClr val="bg1"/>
                </a:solidFill>
              </a:rPr>
              <a:t>不要以惡報惡</a:t>
            </a:r>
            <a:r>
              <a:rPr lang="zh-CHT" altLang="en-US" sz="3200" dirty="0" smtClean="0">
                <a:solidFill>
                  <a:schemeClr val="bg1"/>
                </a:solidFill>
              </a:rPr>
              <a:t>。 </a:t>
            </a:r>
            <a:r>
              <a:rPr lang="en-US" altLang="zh-CHT" sz="3200" dirty="0">
                <a:solidFill>
                  <a:schemeClr val="bg1"/>
                </a:solidFill>
              </a:rPr>
              <a:t>19 </a:t>
            </a:r>
            <a:r>
              <a:rPr lang="zh-CHT" altLang="en-US" sz="3200" dirty="0">
                <a:solidFill>
                  <a:schemeClr val="bg1"/>
                </a:solidFill>
              </a:rPr>
              <a:t>親愛的弟兄，不要自己申冤，寧可讓步，聽憑主怒；因為經上記著：「主說：申冤在我，我必報應。</a:t>
            </a:r>
            <a:r>
              <a:rPr lang="zh-CHT" altLang="en-US" sz="3200" dirty="0" smtClean="0">
                <a:solidFill>
                  <a:schemeClr val="bg1"/>
                </a:solidFill>
              </a:rPr>
              <a:t>」 </a:t>
            </a:r>
            <a:r>
              <a:rPr lang="en-US" altLang="zh-CHT" sz="3200" dirty="0" smtClean="0">
                <a:solidFill>
                  <a:schemeClr val="bg1"/>
                </a:solidFill>
              </a:rPr>
              <a:t>21 </a:t>
            </a:r>
            <a:r>
              <a:rPr lang="zh-CHT" altLang="en-US" sz="3200" dirty="0">
                <a:solidFill>
                  <a:schemeClr val="bg1"/>
                </a:solidFill>
              </a:rPr>
              <a:t>你不可為惡所勝，反要以善勝惡</a:t>
            </a:r>
            <a:r>
              <a:rPr lang="zh-CHT" altLang="en-US" sz="3200" dirty="0" smtClean="0">
                <a:solidFill>
                  <a:schemeClr val="bg1"/>
                </a:solidFill>
              </a:rPr>
              <a:t>。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0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1196"/>
            <a:ext cx="756084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</a:rPr>
              <a:t>假如第一个先知在哥伦比亚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创世记</a:t>
            </a:r>
            <a:r>
              <a:rPr lang="en-US" sz="3600" dirty="0">
                <a:solidFill>
                  <a:srgbClr val="FFFFFF"/>
                </a:solidFill>
              </a:rPr>
              <a:t>4:1-</a:t>
            </a:r>
            <a:r>
              <a:rPr lang="en-US" sz="3600" dirty="0" smtClean="0">
                <a:solidFill>
                  <a:srgbClr val="FFFFFF"/>
                </a:solidFill>
              </a:rPr>
              <a:t>16)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亚伯的信</a:t>
            </a: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FF"/>
                </a:solidFill>
              </a:rPr>
              <a:t>方式，态度，对象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亚伯的望</a:t>
            </a:r>
          </a:p>
          <a:p>
            <a:pPr marL="1485900" lvl="2" indent="-571500">
              <a:buFont typeface="Wingdings" charset="2"/>
              <a:buChar char="Ø"/>
            </a:pPr>
            <a:r>
              <a:rPr lang="zh-CN" altLang="en-US" sz="3600" dirty="0" smtClean="0">
                <a:solidFill>
                  <a:srgbClr val="FFFFFF"/>
                </a:solidFill>
              </a:rPr>
              <a:t>救恩，赎罪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亚伯的爱</a:t>
            </a:r>
          </a:p>
          <a:p>
            <a:pPr marL="1485900" lvl="2" indent="-571500">
              <a:buFont typeface="Wingdings" charset="2"/>
              <a:buChar char="Ø"/>
            </a:pPr>
            <a:r>
              <a:rPr lang="zh-CHT" altLang="en-US" sz="3600" dirty="0" smtClean="0">
                <a:solidFill>
                  <a:schemeClr val="bg1"/>
                </a:solidFill>
              </a:rPr>
              <a:t>寧可讓步</a:t>
            </a:r>
            <a:endParaRPr lang="en-US" altLang="zh-CHT" sz="3600" dirty="0" smtClean="0">
              <a:solidFill>
                <a:schemeClr val="bg1"/>
              </a:solidFill>
            </a:endParaRPr>
          </a:p>
          <a:p>
            <a:pPr marL="1485900" lvl="2" indent="-571500">
              <a:buFont typeface="Wingdings" charset="2"/>
              <a:buChar char="Ø"/>
            </a:pPr>
            <a:r>
              <a:rPr lang="zh-CHT" altLang="en-US" sz="3600" dirty="0" smtClean="0">
                <a:solidFill>
                  <a:schemeClr val="bg1"/>
                </a:solidFill>
              </a:rPr>
              <a:t>以善勝惡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05730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聽見</a:t>
            </a:r>
            <a:r>
              <a:rPr lang="en-US" sz="3600" dirty="0">
                <a:solidFill>
                  <a:srgbClr val="FFFF00"/>
                </a:solidFill>
              </a:rPr>
              <a:t>的</a:t>
            </a:r>
            <a:r>
              <a:rPr lang="en-US" sz="3600" dirty="0" smtClean="0">
                <a:solidFill>
                  <a:srgbClr val="FFFF00"/>
                </a:solidFill>
              </a:rPr>
              <a:t>人</a:t>
            </a:r>
            <a:endParaRPr lang="en-US" sz="3600" dirty="0" smtClean="0">
              <a:solidFill>
                <a:srgbClr val="FFFFFF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those </a:t>
            </a:r>
            <a:r>
              <a:rPr lang="en-US" sz="3600" dirty="0">
                <a:solidFill>
                  <a:srgbClr val="FFFF00"/>
                </a:solidFill>
              </a:rPr>
              <a:t>who heard </a:t>
            </a:r>
            <a:r>
              <a:rPr lang="en-US" sz="3600" dirty="0" smtClean="0">
                <a:solidFill>
                  <a:srgbClr val="FFFF00"/>
                </a:solidFill>
              </a:rPr>
              <a:t>him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3600" b="1" dirty="0" smtClean="0">
                <a:solidFill>
                  <a:srgbClr val="FFFFFF"/>
                </a:solidFill>
              </a:rPr>
              <a:t>才</a:t>
            </a:r>
            <a:r>
              <a:rPr lang="en-US" sz="3600" b="1" dirty="0" smtClean="0">
                <a:solidFill>
                  <a:srgbClr val="FFFFFF"/>
                </a:solidFill>
              </a:rPr>
              <a:t>Competence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3600" b="1" dirty="0" smtClean="0">
                <a:solidFill>
                  <a:srgbClr val="FFFFFF"/>
                </a:solidFill>
              </a:rPr>
              <a:t>德</a:t>
            </a:r>
            <a:r>
              <a:rPr lang="en-US" sz="3600" b="1" dirty="0" smtClean="0">
                <a:solidFill>
                  <a:srgbClr val="FFFFFF"/>
                </a:solidFill>
              </a:rPr>
              <a:t>Character</a:t>
            </a:r>
          </a:p>
          <a:p>
            <a:r>
              <a:rPr lang="zh-CN" altLang="en-US" sz="3600" b="1" dirty="0" smtClean="0">
                <a:solidFill>
                  <a:srgbClr val="FFFFFF"/>
                </a:solidFill>
              </a:rPr>
              <a:t>才德兼备，值得信赖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先知</a:t>
            </a:r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（</a:t>
            </a:r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和先知书</a:t>
            </a:r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）</a:t>
            </a:r>
            <a:endParaRPr lang="zh-CN" altLang="en-US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aphicFrame>
        <p:nvGraphicFramePr>
          <p:cNvPr id="9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46628"/>
              </p:ext>
            </p:extLst>
          </p:nvPr>
        </p:nvGraphicFramePr>
        <p:xfrm>
          <a:off x="457200" y="1333500"/>
          <a:ext cx="8229600" cy="3771637"/>
        </p:xfrm>
        <a:graphic>
          <a:graphicData uri="http://schemas.openxmlformats.org/drawingml/2006/table">
            <a:tbl>
              <a:tblPr/>
              <a:tblGrid>
                <a:gridCol w="1981200"/>
                <a:gridCol w="3048000"/>
                <a:gridCol w="3200400"/>
              </a:tblGrid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动力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Motive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神所呼召的代言人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Prophet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(</a:t>
                      </a: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nabi</a:t>
                      </a: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’</a:t>
                      </a:r>
                      <a:r>
                        <a:rPr kumimoji="0" lang="he-IL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נָבִיא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Seer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(</a:t>
                      </a: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hozeh</a:t>
                      </a:r>
                      <a:r>
                        <a:rPr kumimoji="0" lang="en-US" altLang="zh-C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ro’eh</a:t>
                      </a: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,</a:t>
                      </a:r>
                      <a:r>
                        <a:rPr kumimoji="0" lang="he-IL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רֹאֶה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使命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Mission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Forth-telling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解释，谴责，呼召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Fore-telling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审判，救赎，将来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息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Message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回应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Man’s response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顺服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信靠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80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7" y="9118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Imperative 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和 </a:t>
            </a:r>
            <a:r>
              <a:rPr lang="en-US" altLang="zh-CN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Imperfect 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的例子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314871"/>
              </p:ext>
            </p:extLst>
          </p:nvPr>
        </p:nvGraphicFramePr>
        <p:xfrm>
          <a:off x="609600" y="1333500"/>
          <a:ext cx="8077200" cy="3771636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377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祈使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哈利路亚（诗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104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45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；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106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：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，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48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你们要赞美耶和华！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Imperfect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给那地方起名叫「耶和华以勒」（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 22:14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- “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耶和华将看见，必预备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14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7" y="9118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65212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</a:rPr>
              <a:t>路加</a:t>
            </a:r>
            <a:r>
              <a:rPr lang="en-US" sz="3600" dirty="0">
                <a:solidFill>
                  <a:srgbClr val="FFFFFF"/>
                </a:solidFill>
              </a:rPr>
              <a:t>11:50 </a:t>
            </a:r>
            <a:r>
              <a:rPr lang="zh-CN" altLang="en-US" sz="3600" dirty="0">
                <a:solidFill>
                  <a:srgbClr val="FFFFFF"/>
                </a:solidFill>
              </a:rPr>
              <a:t>使創世以來所流眾先知血的罪，都要問在這世代的人身上，</a:t>
            </a:r>
            <a:r>
              <a:rPr lang="en-US" sz="3600" dirty="0">
                <a:solidFill>
                  <a:srgbClr val="FFFFFF"/>
                </a:solidFill>
              </a:rPr>
              <a:t> 51 </a:t>
            </a:r>
            <a:r>
              <a:rPr lang="zh-CN" altLang="en-US" sz="3600" dirty="0">
                <a:solidFill>
                  <a:srgbClr val="FFFFFF"/>
                </a:solidFill>
              </a:rPr>
              <a:t>就是從</a:t>
            </a:r>
            <a:r>
              <a:rPr lang="zh-CN" altLang="en-US" sz="3600" u="sng" dirty="0">
                <a:solidFill>
                  <a:srgbClr val="FFFFFF"/>
                </a:solidFill>
              </a:rPr>
              <a:t>亞伯</a:t>
            </a:r>
            <a:r>
              <a:rPr lang="zh-CN" altLang="en-US" sz="3600" dirty="0">
                <a:solidFill>
                  <a:srgbClr val="FFFFFF"/>
                </a:solidFill>
              </a:rPr>
              <a:t>的血起，直到被殺在壇和殿中間</a:t>
            </a:r>
            <a:r>
              <a:rPr lang="zh-CN" altLang="en-US" sz="3600" u="sng" dirty="0">
                <a:solidFill>
                  <a:srgbClr val="FFFFFF"/>
                </a:solidFill>
              </a:rPr>
              <a:t>撒迦利亞</a:t>
            </a:r>
            <a:r>
              <a:rPr lang="zh-CN" altLang="en-US" sz="3600" dirty="0">
                <a:solidFill>
                  <a:srgbClr val="FFFFFF"/>
                </a:solidFill>
              </a:rPr>
              <a:t>的血為止。我實在告訴你們：這都要問在這世代的人身上</a:t>
            </a:r>
            <a:r>
              <a:rPr lang="zh-CN" altLang="en-US" sz="3600" dirty="0" smtClean="0">
                <a:solidFill>
                  <a:srgbClr val="FFFFFF"/>
                </a:solidFill>
              </a:rPr>
              <a:t>。</a:t>
            </a:r>
            <a:endParaRPr lang="en-US" altLang="zh-CN" sz="36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386561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FFFFFF"/>
                </a:solidFill>
              </a:rPr>
              <a:t>狭义</a:t>
            </a:r>
            <a:r>
              <a:rPr lang="zh-CN" altLang="en-US" sz="3600" dirty="0" smtClean="0">
                <a:solidFill>
                  <a:srgbClr val="FFFFFF"/>
                </a:solidFill>
              </a:rPr>
              <a:t>（职位）</a:t>
            </a:r>
            <a:r>
              <a:rPr lang="zh-CN" altLang="en-US" sz="3600" dirty="0" smtClean="0">
                <a:solidFill>
                  <a:srgbClr val="FFFFFF"/>
                </a:solidFill>
              </a:rPr>
              <a:t>：</a:t>
            </a:r>
            <a:r>
              <a:rPr lang="zh-CN" altLang="en-US" sz="3600" dirty="0">
                <a:solidFill>
                  <a:srgbClr val="FFFFFF"/>
                </a:solidFill>
              </a:rPr>
              <a:t>從</a:t>
            </a:r>
            <a:r>
              <a:rPr lang="zh-CN" altLang="en-US" sz="3600" u="sng" dirty="0">
                <a:solidFill>
                  <a:srgbClr val="FFFFFF"/>
                </a:solidFill>
              </a:rPr>
              <a:t>亞伯</a:t>
            </a:r>
            <a:r>
              <a:rPr lang="zh-CN" altLang="en-US" sz="3600" dirty="0">
                <a:solidFill>
                  <a:srgbClr val="FFFFFF"/>
                </a:solidFill>
              </a:rPr>
              <a:t>到</a:t>
            </a:r>
            <a:r>
              <a:rPr lang="zh-CN" altLang="en-US" sz="3600" u="sng" dirty="0">
                <a:solidFill>
                  <a:srgbClr val="FFFFFF"/>
                </a:solidFill>
              </a:rPr>
              <a:t>撒迦利亞</a:t>
            </a:r>
            <a:endParaRPr lang="en-US" altLang="zh-CN" sz="3600" dirty="0">
              <a:solidFill>
                <a:srgbClr val="FFFFFF"/>
              </a:solidFill>
            </a:endParaRPr>
          </a:p>
          <a:p>
            <a:r>
              <a:rPr lang="zh-CN" altLang="en-US" sz="3600" dirty="0" smtClean="0">
                <a:solidFill>
                  <a:srgbClr val="FFFFFF"/>
                </a:solidFill>
              </a:rPr>
              <a:t>广义</a:t>
            </a:r>
            <a:r>
              <a:rPr lang="zh-CN" altLang="en-US" sz="3600" dirty="0" smtClean="0">
                <a:solidFill>
                  <a:srgbClr val="FFFFFF"/>
                </a:solidFill>
              </a:rPr>
              <a:t>（功用）</a:t>
            </a:r>
            <a:r>
              <a:rPr lang="zh-CN" altLang="en-US" sz="3600" dirty="0" smtClean="0">
                <a:solidFill>
                  <a:srgbClr val="FFFFFF"/>
                </a:solidFill>
              </a:rPr>
              <a:t>：</a:t>
            </a:r>
            <a:r>
              <a:rPr lang="zh-CN" altLang="en-US" sz="3600" dirty="0">
                <a:solidFill>
                  <a:srgbClr val="FFFFFF"/>
                </a:solidFill>
              </a:rPr>
              <a:t>所有神的代言人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481236"/>
            <a:ext cx="734481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</a:rPr>
              <a:t>假如第一个先知在哥伦比亚</a:t>
            </a:r>
            <a:endParaRPr lang="en-US" sz="3600" dirty="0">
              <a:solidFill>
                <a:srgbClr val="FFFFFF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FFFFFF"/>
                </a:solidFill>
              </a:rPr>
              <a:t>(</a:t>
            </a:r>
            <a:r>
              <a:rPr lang="zh-CN" altLang="en-US" sz="3600" dirty="0" smtClean="0">
                <a:solidFill>
                  <a:srgbClr val="FFFFFF"/>
                </a:solidFill>
              </a:rPr>
              <a:t>创世记</a:t>
            </a:r>
            <a:r>
              <a:rPr lang="en-US" sz="3600" dirty="0">
                <a:solidFill>
                  <a:srgbClr val="FFFFFF"/>
                </a:solidFill>
              </a:rPr>
              <a:t>4:1-</a:t>
            </a:r>
            <a:r>
              <a:rPr lang="en-US" sz="3600" dirty="0" smtClean="0">
                <a:solidFill>
                  <a:srgbClr val="FFFFFF"/>
                </a:solidFill>
              </a:rPr>
              <a:t>16)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我們</a:t>
            </a:r>
            <a:r>
              <a:rPr lang="en-US" sz="3600" dirty="0">
                <a:solidFill>
                  <a:srgbClr val="FFFFFF"/>
                </a:solidFill>
              </a:rPr>
              <a:t>既有這許多的見證人，如同雲彩圍著我們，就當放下各樣的重擔，脫去容易纏累我們的罪，存心忍耐，奔那擺在我們前頭的路程</a:t>
            </a:r>
            <a:r>
              <a:rPr lang="zh-CN" altLang="en-US" sz="3600" dirty="0">
                <a:solidFill>
                  <a:srgbClr val="FFFFFF"/>
                </a:solidFill>
              </a:rPr>
              <a:t>（来</a:t>
            </a:r>
            <a:r>
              <a:rPr lang="en-US" sz="3600" dirty="0">
                <a:solidFill>
                  <a:srgbClr val="FFFFFF"/>
                </a:solidFill>
              </a:rPr>
              <a:t>12:1</a:t>
            </a:r>
            <a:r>
              <a:rPr lang="zh-CN" altLang="en-US" sz="3600" dirty="0">
                <a:solidFill>
                  <a:srgbClr val="FFFFFF"/>
                </a:solidFill>
              </a:rPr>
              <a:t>）</a:t>
            </a:r>
            <a:r>
              <a:rPr lang="en-US" sz="3600" dirty="0">
                <a:solidFill>
                  <a:srgbClr val="FFFFFF"/>
                </a:solidFill>
              </a:rPr>
              <a:t>，</a:t>
            </a:r>
            <a:r>
              <a:rPr lang="zh-CN" altLang="en-US" sz="3600" dirty="0">
                <a:solidFill>
                  <a:srgbClr val="FFFFFF"/>
                </a:solidFill>
              </a:rPr>
              <a:t>在众先知和</a:t>
            </a:r>
            <a:r>
              <a:rPr lang="en-US" sz="3600" dirty="0">
                <a:solidFill>
                  <a:srgbClr val="FFFFFF"/>
                </a:solidFill>
              </a:rPr>
              <a:t>許多見證人</a:t>
            </a:r>
            <a:r>
              <a:rPr lang="zh-CN" altLang="en-US" sz="3600" dirty="0">
                <a:solidFill>
                  <a:srgbClr val="FFFFFF"/>
                </a:solidFill>
              </a:rPr>
              <a:t>的美好榜样中活出信望爱的生活</a:t>
            </a:r>
            <a:r>
              <a:rPr lang="zh-CN" altLang="en-US" sz="3600" dirty="0" smtClean="0">
                <a:solidFill>
                  <a:srgbClr val="FFFFFF"/>
                </a:solidFill>
              </a:rPr>
              <a:t>。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3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93204"/>
            <a:ext cx="7992888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800" dirty="0">
                <a:solidFill>
                  <a:srgbClr val="FFFFFF"/>
                </a:solidFill>
              </a:rPr>
              <a:t>創世記</a:t>
            </a:r>
            <a:r>
              <a:rPr lang="en-US" altLang="zh-CN" sz="2800" dirty="0">
                <a:solidFill>
                  <a:srgbClr val="FFFFFF"/>
                </a:solidFill>
              </a:rPr>
              <a:t>4:1</a:t>
            </a:r>
            <a:r>
              <a:rPr lang="zh-CHT" altLang="en-US" sz="2800" dirty="0">
                <a:solidFill>
                  <a:srgbClr val="FFFFFF"/>
                </a:solidFill>
              </a:rPr>
              <a:t>有一日，那人和他妻子夏娃同房，夏娃就懷孕，生了該隱，便說：「耶和華使我得了一個男子。」 </a:t>
            </a:r>
            <a:r>
              <a:rPr lang="en-US" altLang="zh-CHT" sz="2800" dirty="0">
                <a:solidFill>
                  <a:srgbClr val="FFFFFF"/>
                </a:solidFill>
              </a:rPr>
              <a:t>2 </a:t>
            </a:r>
            <a:r>
              <a:rPr lang="zh-CHT" altLang="en-US" sz="2800" dirty="0">
                <a:solidFill>
                  <a:srgbClr val="FFFFFF"/>
                </a:solidFill>
              </a:rPr>
              <a:t>又生了該隱的兄弟亞伯。亞伯是牧羊的，該隱是種地的。 </a:t>
            </a:r>
            <a:r>
              <a:rPr lang="en-US" altLang="zh-CHT" sz="2800" dirty="0">
                <a:solidFill>
                  <a:srgbClr val="FFFFFF"/>
                </a:solidFill>
              </a:rPr>
              <a:t>3 </a:t>
            </a:r>
            <a:r>
              <a:rPr lang="zh-CHT" altLang="en-US" sz="2800" dirty="0">
                <a:solidFill>
                  <a:srgbClr val="FFFFFF"/>
                </a:solidFill>
              </a:rPr>
              <a:t>有一日，該隱拿地裡的出產為供物獻給耶和華， </a:t>
            </a:r>
            <a:r>
              <a:rPr lang="en-US" altLang="zh-CHT" sz="2800" dirty="0">
                <a:solidFill>
                  <a:srgbClr val="FFFFFF"/>
                </a:solidFill>
              </a:rPr>
              <a:t>4 </a:t>
            </a:r>
            <a:r>
              <a:rPr lang="zh-CHT" altLang="en-US" sz="2800" dirty="0">
                <a:solidFill>
                  <a:srgbClr val="FFFFFF"/>
                </a:solidFill>
              </a:rPr>
              <a:t>亞伯也將他羊群中頭生的和羊的脂油獻上。耶和華看中了亞伯和他的供物， </a:t>
            </a:r>
            <a:r>
              <a:rPr lang="en-US" altLang="zh-CHT" sz="2800" dirty="0">
                <a:solidFill>
                  <a:srgbClr val="FFFFFF"/>
                </a:solidFill>
              </a:rPr>
              <a:t>5 </a:t>
            </a:r>
            <a:r>
              <a:rPr lang="zh-CHT" altLang="en-US" sz="2800" dirty="0">
                <a:solidFill>
                  <a:srgbClr val="FFFFFF"/>
                </a:solidFill>
              </a:rPr>
              <a:t>只是看不中該隱和他的供物。該隱就大大地發怒，變了臉色。 </a:t>
            </a:r>
            <a:r>
              <a:rPr lang="en-US" altLang="zh-CHT" sz="2800" dirty="0">
                <a:solidFill>
                  <a:srgbClr val="FFFFFF"/>
                </a:solidFill>
              </a:rPr>
              <a:t>6 </a:t>
            </a:r>
            <a:r>
              <a:rPr lang="zh-CHT" altLang="en-US" sz="2800" dirty="0">
                <a:solidFill>
                  <a:srgbClr val="FFFFFF"/>
                </a:solidFill>
              </a:rPr>
              <a:t>耶和華對該隱說：「你為什麼發怒呢？你為什麼變了臉色呢？ </a:t>
            </a:r>
            <a:r>
              <a:rPr lang="en-US" altLang="zh-CHT" sz="2800" dirty="0">
                <a:solidFill>
                  <a:srgbClr val="FFFFFF"/>
                </a:solidFill>
              </a:rPr>
              <a:t>7 </a:t>
            </a:r>
            <a:r>
              <a:rPr lang="zh-CHT" altLang="en-US" sz="2800" dirty="0">
                <a:solidFill>
                  <a:srgbClr val="FFFFFF"/>
                </a:solidFill>
              </a:rPr>
              <a:t>你若行得好，豈不蒙悅納？你若行得不好，罪就伏在門前。它必戀慕你，你卻要制伏它。」</a:t>
            </a:r>
            <a:r>
              <a:rPr lang="en-US" altLang="zh-CN" sz="2800" dirty="0">
                <a:solidFill>
                  <a:srgbClr val="FFFFFF"/>
                </a:solidFill>
              </a:rPr>
              <a:t>8</a:t>
            </a:r>
            <a:r>
              <a:rPr lang="zh-CHT" altLang="en-US" sz="2800" dirty="0">
                <a:solidFill>
                  <a:srgbClr val="FFFFFF"/>
                </a:solidFill>
              </a:rPr>
              <a:t>該隱與他兄弟亞伯說話，二人正在田間，該隱起來打他兄弟亞伯，把他殺了</a:t>
            </a:r>
            <a:r>
              <a:rPr lang="zh-CHT" altLang="en-US" sz="2800" dirty="0" smtClean="0">
                <a:solidFill>
                  <a:srgbClr val="FFFFFF"/>
                </a:solidFill>
              </a:rPr>
              <a:t>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7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0"/>
            <a:ext cx="9168340" cy="5714999"/>
          </a:xfrm>
        </p:spPr>
      </p:pic>
      <p:sp>
        <p:nvSpPr>
          <p:cNvPr id="5" name="TextBox 4"/>
          <p:cNvSpPr txBox="1"/>
          <p:nvPr/>
        </p:nvSpPr>
        <p:spPr>
          <a:xfrm>
            <a:off x="8651666" y="121196"/>
            <a:ext cx="492443" cy="5593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r>
              <a:rPr lang="zh-CN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信     望     爱     </a:t>
            </a:r>
            <a:r>
              <a:rPr lang="zh-CN" altLang="en-US" sz="2000" b="1" dirty="0" smtClean="0">
                <a:solidFill>
                  <a:srgbClr val="FFFF00"/>
                </a:solidFill>
              </a:rPr>
              <a:t>  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1133"/>
            <a:ext cx="7992888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2800" dirty="0">
                <a:solidFill>
                  <a:srgbClr val="FFFFFF"/>
                </a:solidFill>
              </a:rPr>
              <a:t>創世記</a:t>
            </a:r>
            <a:r>
              <a:rPr lang="en-US" altLang="zh-CN" sz="2800" dirty="0">
                <a:solidFill>
                  <a:srgbClr val="FFFFFF"/>
                </a:solidFill>
              </a:rPr>
              <a:t>4</a:t>
            </a:r>
            <a:r>
              <a:rPr lang="en-US" altLang="zh-CN" sz="2800" dirty="0" smtClean="0">
                <a:solidFill>
                  <a:srgbClr val="FFFFFF"/>
                </a:solidFill>
              </a:rPr>
              <a:t>:</a:t>
            </a:r>
            <a:r>
              <a:rPr lang="en-US" altLang="zh-CHT" sz="2800" dirty="0" smtClean="0">
                <a:solidFill>
                  <a:srgbClr val="FFFFFF"/>
                </a:solidFill>
              </a:rPr>
              <a:t>9 </a:t>
            </a:r>
            <a:r>
              <a:rPr lang="zh-CHT" altLang="en-US" sz="2800" dirty="0">
                <a:solidFill>
                  <a:srgbClr val="FFFFFF"/>
                </a:solidFill>
              </a:rPr>
              <a:t>耶和華對該隱說：「你兄弟亞伯在哪裡？」他說：「我不知道。我豈是看守我兄弟的嗎？」 </a:t>
            </a:r>
            <a:r>
              <a:rPr lang="en-US" altLang="zh-CHT" sz="2800" dirty="0">
                <a:solidFill>
                  <a:srgbClr val="FFFFFF"/>
                </a:solidFill>
              </a:rPr>
              <a:t>10 </a:t>
            </a:r>
            <a:r>
              <a:rPr lang="zh-CHT" altLang="en-US" sz="2800" dirty="0">
                <a:solidFill>
                  <a:srgbClr val="FFFFFF"/>
                </a:solidFill>
              </a:rPr>
              <a:t>耶和華說：「你做了什麼事呢？你兄弟的血有聲音從地裡向我哀告。 </a:t>
            </a:r>
            <a:r>
              <a:rPr lang="en-US" altLang="zh-CHT" sz="2800" dirty="0">
                <a:solidFill>
                  <a:srgbClr val="FFFFFF"/>
                </a:solidFill>
              </a:rPr>
              <a:t>11 </a:t>
            </a:r>
            <a:r>
              <a:rPr lang="zh-CHT" altLang="en-US" sz="2800" dirty="0">
                <a:solidFill>
                  <a:srgbClr val="FFFFFF"/>
                </a:solidFill>
              </a:rPr>
              <a:t>地開了口，從你手裡接受你兄弟的血，現在你必從這地受咒詛。 </a:t>
            </a:r>
            <a:r>
              <a:rPr lang="en-US" altLang="zh-CHT" sz="2800" dirty="0">
                <a:solidFill>
                  <a:srgbClr val="FFFFFF"/>
                </a:solidFill>
              </a:rPr>
              <a:t>12 </a:t>
            </a:r>
            <a:r>
              <a:rPr lang="zh-CHT" altLang="en-US" sz="2800" dirty="0">
                <a:solidFill>
                  <a:srgbClr val="FFFFFF"/>
                </a:solidFill>
              </a:rPr>
              <a:t>你種地，地不再給你效力；你必流離飄蕩在地上。」 </a:t>
            </a:r>
            <a:r>
              <a:rPr lang="en-US" altLang="zh-CHT" sz="2800" dirty="0">
                <a:solidFill>
                  <a:srgbClr val="FFFFFF"/>
                </a:solidFill>
              </a:rPr>
              <a:t>13 </a:t>
            </a:r>
            <a:r>
              <a:rPr lang="zh-CHT" altLang="en-US" sz="2800" dirty="0">
                <a:solidFill>
                  <a:srgbClr val="FFFFFF"/>
                </a:solidFill>
              </a:rPr>
              <a:t>該隱對耶和華說：「我的刑罰太重，過於我所能當的。 </a:t>
            </a:r>
            <a:r>
              <a:rPr lang="en-US" altLang="zh-CHT" sz="2800" dirty="0">
                <a:solidFill>
                  <a:srgbClr val="FFFFFF"/>
                </a:solidFill>
              </a:rPr>
              <a:t>14 </a:t>
            </a:r>
            <a:r>
              <a:rPr lang="zh-CHT" altLang="en-US" sz="2800" dirty="0">
                <a:solidFill>
                  <a:srgbClr val="FFFFFF"/>
                </a:solidFill>
              </a:rPr>
              <a:t>你如今趕逐我離開這地，以致不見你面，我必流離飄蕩在地上，凡遇見我的必殺我。」 </a:t>
            </a:r>
            <a:r>
              <a:rPr lang="en-US" altLang="zh-CHT" sz="2800" dirty="0">
                <a:solidFill>
                  <a:srgbClr val="FFFFFF"/>
                </a:solidFill>
              </a:rPr>
              <a:t>15 </a:t>
            </a:r>
            <a:r>
              <a:rPr lang="zh-CHT" altLang="en-US" sz="2800" dirty="0">
                <a:solidFill>
                  <a:srgbClr val="FFFFFF"/>
                </a:solidFill>
              </a:rPr>
              <a:t>耶和華對他說：「凡殺該隱的，必遭報七倍。」耶和華就給該隱立一個記號，免得人遇見他就殺他。 </a:t>
            </a:r>
            <a:r>
              <a:rPr lang="en-US" altLang="zh-CHT" sz="2800" dirty="0">
                <a:solidFill>
                  <a:srgbClr val="FFFFFF"/>
                </a:solidFill>
              </a:rPr>
              <a:t>16 </a:t>
            </a:r>
            <a:r>
              <a:rPr lang="zh-CHT" altLang="en-US" sz="2800" dirty="0">
                <a:solidFill>
                  <a:srgbClr val="FFFFFF"/>
                </a:solidFill>
              </a:rPr>
              <a:t>於是，該隱離開耶和華的面，去住在伊甸東邊挪得之地。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4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7568</TotalTime>
  <Words>1418</Words>
  <Application>Microsoft Macintosh PowerPoint</Application>
  <PresentationFormat>On-screen Show (16:10)</PresentationFormat>
  <Paragraphs>166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先知（和先知书）</vt:lpstr>
      <vt:lpstr>Imperative 和 Imperfect 的例子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神的应许-后裔 圣子的舍命和复活把应许推向高潮-救恩的成全</vt:lpstr>
      <vt:lpstr>神的应许-后裔 圣子的舍命和复活把应许推向高潮-救恩的成全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SD5LRC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Kunming Su</cp:lastModifiedBy>
  <cp:revision>51</cp:revision>
  <cp:lastPrinted>2016-04-09T19:56:41Z</cp:lastPrinted>
  <dcterms:created xsi:type="dcterms:W3CDTF">2016-03-20T23:25:41Z</dcterms:created>
  <dcterms:modified xsi:type="dcterms:W3CDTF">2016-04-09T19:57:05Z</dcterms:modified>
</cp:coreProperties>
</file>