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3" r:id="rId1"/>
  </p:sldMasterIdLst>
  <p:notesMasterIdLst>
    <p:notesMasterId r:id="rId25"/>
  </p:notesMasterIdLst>
  <p:handoutMasterIdLst>
    <p:handoutMasterId r:id="rId26"/>
  </p:handoutMasterIdLst>
  <p:sldIdLst>
    <p:sldId id="294" r:id="rId2"/>
    <p:sldId id="304" r:id="rId3"/>
    <p:sldId id="297" r:id="rId4"/>
    <p:sldId id="305" r:id="rId5"/>
    <p:sldId id="303" r:id="rId6"/>
    <p:sldId id="261" r:id="rId7"/>
    <p:sldId id="264" r:id="rId8"/>
    <p:sldId id="309" r:id="rId9"/>
    <p:sldId id="310" r:id="rId10"/>
    <p:sldId id="314" r:id="rId11"/>
    <p:sldId id="312" r:id="rId12"/>
    <p:sldId id="313" r:id="rId13"/>
    <p:sldId id="311" r:id="rId14"/>
    <p:sldId id="306" r:id="rId15"/>
    <p:sldId id="315" r:id="rId16"/>
    <p:sldId id="316" r:id="rId17"/>
    <p:sldId id="317" r:id="rId18"/>
    <p:sldId id="307" r:id="rId19"/>
    <p:sldId id="318" r:id="rId20"/>
    <p:sldId id="308" r:id="rId21"/>
    <p:sldId id="320" r:id="rId22"/>
    <p:sldId id="291" r:id="rId23"/>
    <p:sldId id="319" r:id="rId2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972" y="-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C4B9C-5933-8849-8BFF-78FD4642F5A3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BE138-CBF3-2E42-A94B-E7BE390F3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DFFAE-0E0F-0B49-BDFF-8AF2891848CF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0230F-B426-314B-9108-A0635C10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5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創世記3:15 我又要叫你和女人彼此為仇，你的後裔和女人的後裔也彼此為仇，女人的後裔要傷你的頭，你要傷他的腳跟。」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/>
              <a:t>21 耶和華神為亞當和他妻子用皮子做衣服給他們穿。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zh-CN" altLang="en-US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宋体" charset="0"/>
              </a:rPr>
              <a:t>加拉太</a:t>
            </a:r>
            <a:r>
              <a:rPr lang="en-US" altLang="zh-CN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宋体" charset="0"/>
              </a:rPr>
              <a:t>4</a:t>
            </a:r>
            <a:r>
              <a:rPr lang="zh-CN" altLang="en-US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宋体" charset="0"/>
              </a:rPr>
              <a:t>：</a:t>
            </a:r>
            <a:r>
              <a:rPr lang="en-US" altLang="zh-CN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宋体" charset="0"/>
              </a:rPr>
              <a:t>4</a:t>
            </a:r>
            <a:r>
              <a:rPr lang="en-US"/>
              <a:t>及至時候滿足，神就差遣他的兒子，為女子所生，且生在律法以下， 5 要把律法以下的人贖出來，叫我們得著兒子的名分。 6 你們既為兒子，神就差他兒子的靈進入你們[a]的心，呼叫：「阿爸！父！」 7 可見，從此以後你不是奴僕，乃是兒子了；既是兒子，就靠著神為後嗣。 8 但從前你們不認識神的時候，是給那些本來不是神的做奴僕。 9 現在你們既然認識神，更可說是被神所認識的，怎麼還要歸回那懦弱無用的小學，情願再給他做奴僕呢？ 10 你們謹守日子、月份、節期、年份！ 11 我為你們害怕，唯恐我在你們身上是枉費了工夫。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C97EE0-D6F2-7544-B126-30A9340F2B8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創世記 </a:t>
            </a:r>
            <a:r>
              <a:rPr lang="en-US" altLang="zh-Han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當人在世上多起來，又生女兒的時候，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神的兒子們看見人的女子美貌，就隨意挑選，娶來為妻。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耶和華說：「人既屬乎血氣，我的靈就不永遠住在他裡面，然而他的日子還可到一百二十年。」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那時候有偉人在地上，後來神的兒子們和人的女子們交合生子，那就是上古英武有名的人。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耶和華見人在地上罪惡很大，終日所思想的盡都是惡。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耶和華就後悔造人在地上，心中憂傷。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耶和華說：「我要將所造的人和走獸並昆蟲，以及空中的飛鳥，都從地上除滅，因為我造他們後悔了。」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唯有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在耶和華眼前蒙恩。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的後代記在下面。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是個義人，在當時的世代是個完全人。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與神同行。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生了三個兒子，就是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閃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含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雅弗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世界在神面前敗壞，地上滿了強暴。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神觀看世界，見是敗壞了，凡有血氣的人，在地上都敗壞了行為。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神就對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說：「凡有血氣的人，他的盡頭已經來到我面前，因為地上滿了他們的強暴。我要把他們和地一併毀滅。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你要用歌斐木造一隻方舟，分一間一間地造，裡外抹上松香。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方舟的造法乃是這樣：要長三百肘，寬五十肘，高三十肘。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方舟上邊要留透光處，高一肘。方舟的門要開在旁邊。方舟要分上、中、下三層。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看哪，我要使洪水氾濫在地上，毀滅天下，凡地上有血肉、有氣息的活物，無一不死。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我卻要與你立約，你同你的妻，與兒子、兒婦，都要進入方舟。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凡有血肉的活物，每樣兩個，一公一母，你要帶進方舟，好在你那裡保全生命。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飛鳥各從其類，牲畜各從其類，地上的昆蟲各從其類，每樣兩個，要到你那裡，好保全生命。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你要拿各樣食物積蓄起來，好做你和牠們的食物。」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就這樣行。凡神所吩咐的，他都照樣行了。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东方之星客轮不到一分钟沉没 </a:t>
            </a:r>
            <a:r>
              <a:rPr lang="en-US" altLang="zh-TW" dirty="0" smtClean="0"/>
              <a:t>2015-06-02 </a:t>
            </a:r>
            <a:r>
              <a:rPr lang="zh-TW" altLang="en-US" dirty="0" smtClean="0"/>
              <a:t>来源：俄罗斯卫星网 “东方之星”游轮于北京时间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年）</a:t>
            </a:r>
            <a:r>
              <a:rPr lang="en-US" altLang="zh-TW" dirty="0" smtClean="0"/>
              <a:t>6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</a:t>
            </a:r>
            <a:r>
              <a:rPr lang="zh-TW" altLang="en-US" dirty="0" smtClean="0"/>
              <a:t>日晚上</a:t>
            </a:r>
            <a:r>
              <a:rPr lang="en-US" altLang="zh-TW" dirty="0" smtClean="0"/>
              <a:t>21</a:t>
            </a:r>
            <a:r>
              <a:rPr lang="zh-TW" altLang="en-US" dirty="0" smtClean="0"/>
              <a:t>时</a:t>
            </a:r>
            <a:r>
              <a:rPr lang="en-US" altLang="zh-TW" dirty="0" smtClean="0"/>
              <a:t>28</a:t>
            </a:r>
            <a:r>
              <a:rPr lang="zh-TW" altLang="en-US" dirty="0" smtClean="0"/>
              <a:t>分在湖北省境内的长江水域翻沉，至今仍有</a:t>
            </a:r>
            <a:r>
              <a:rPr lang="en-US" altLang="zh-TW" dirty="0" smtClean="0"/>
              <a:t>400</a:t>
            </a:r>
            <a:r>
              <a:rPr lang="zh-TW" altLang="en-US" dirty="0" smtClean="0"/>
              <a:t>余人生死不明。该游轮从南京出发驶往重庆。 中国长江湖北段失事的“东方之星”客轮幸存者称，客轮在不到一分钟之内沉没。 点击图片看原样大小图片 “东方之星”客轮沉没 报道称，据一名幸存者透露，事故发生当天晚上天气条件恶化，能见度大大降低。因暴雨客舱进水，游船侧翻</a:t>
            </a:r>
            <a:r>
              <a:rPr lang="en-US" altLang="zh-TW" dirty="0" smtClean="0"/>
              <a:t>45</a:t>
            </a:r>
            <a:r>
              <a:rPr lang="zh-TW" altLang="en-US" dirty="0" smtClean="0"/>
              <a:t>度。之后倾斜愈加严重，客轮沉没。客轮在</a:t>
            </a:r>
            <a:r>
              <a:rPr lang="en-US" altLang="zh-TW" dirty="0" smtClean="0"/>
              <a:t>30-60</a:t>
            </a:r>
            <a:r>
              <a:rPr lang="zh-TW" altLang="en-US" dirty="0" smtClean="0"/>
              <a:t>秒内沉没。大部分人都没能来及穿戴救生用具。 中国官方资料显示，相关部门</a:t>
            </a:r>
            <a:r>
              <a:rPr lang="en-US" altLang="zh-TW" dirty="0" smtClean="0"/>
              <a:t>6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</a:t>
            </a:r>
            <a:r>
              <a:rPr lang="zh-TW" altLang="en-US" dirty="0" smtClean="0"/>
              <a:t>日</a:t>
            </a:r>
            <a:r>
              <a:rPr lang="en-US" altLang="zh-TW" dirty="0" smtClean="0"/>
              <a:t>22</a:t>
            </a:r>
            <a:r>
              <a:rPr lang="zh-TW" altLang="en-US" dirty="0" smtClean="0"/>
              <a:t>时</a:t>
            </a:r>
            <a:r>
              <a:rPr lang="en-US" altLang="zh-TW" dirty="0" smtClean="0"/>
              <a:t>10</a:t>
            </a:r>
            <a:r>
              <a:rPr lang="zh-TW" altLang="en-US" dirty="0" smtClean="0"/>
              <a:t>分收到“东方之星”沉没信号。信号由距离事发现场不远的另一个船只的水手发出。他看到顺水流漂着两个人，其中一人身着救生衣，另一人身着救生圈。 据称，船上有</a:t>
            </a:r>
            <a:r>
              <a:rPr lang="en-US" altLang="zh-TW" dirty="0" smtClean="0"/>
              <a:t>406</a:t>
            </a:r>
            <a:r>
              <a:rPr lang="zh-TW" altLang="en-US" dirty="0" smtClean="0"/>
              <a:t>名乘客，均为中国公民，此外还有</a:t>
            </a:r>
            <a:r>
              <a:rPr lang="en-US" altLang="zh-TW" dirty="0" smtClean="0"/>
              <a:t>47</a:t>
            </a:r>
            <a:r>
              <a:rPr lang="zh-TW" altLang="en-US" dirty="0" smtClean="0"/>
              <a:t>名船员以及</a:t>
            </a:r>
            <a:r>
              <a:rPr lang="en-US" altLang="zh-TW" dirty="0" smtClean="0"/>
              <a:t>5</a:t>
            </a:r>
            <a:r>
              <a:rPr lang="zh-TW" altLang="en-US" dirty="0" smtClean="0"/>
              <a:t>名旅行社工作人员。船长以及轮机长称船只出事前遇到了龙卷风。船长以及轮机长已经被扣押，并将对其进行询问。沉船位置的河流深度为</a:t>
            </a:r>
            <a:r>
              <a:rPr lang="en-US" altLang="zh-TW" dirty="0" smtClean="0"/>
              <a:t>15</a:t>
            </a:r>
            <a:r>
              <a:rPr lang="zh-TW" altLang="en-US" dirty="0" smtClean="0"/>
              <a:t>米。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B91BF6-0E93-384B-B229-4D7F25F56C2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B91BF6-0E93-384B-B229-4D7F25F56C2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10:</a:t>
            </a:r>
            <a:r>
              <a:rPr lang="en-US" altLang="zh-Hant" dirty="0" smtClean="0"/>
              <a:t>14 </a:t>
            </a:r>
            <a:r>
              <a:rPr lang="zh-Hant" altLang="en-US" dirty="0" smtClean="0"/>
              <a:t>然而，人未曾信他，怎能求他呢？未曾聽見他，怎能信他呢？沒有傳道的，怎能聽見呢？</a:t>
            </a:r>
            <a:endParaRPr lang="en-US" altLang="zh-Hant" dirty="0" smtClean="0"/>
          </a:p>
          <a:p>
            <a:pPr>
              <a:defRPr/>
            </a:pPr>
            <a:r>
              <a:rPr lang="zh-Hant" altLang="en-US" dirty="0" smtClean="0"/>
              <a:t>彼得前書</a:t>
            </a:r>
            <a:r>
              <a:rPr lang="en-US" altLang="zh-Hant" dirty="0" smtClean="0"/>
              <a:t>3:15 </a:t>
            </a:r>
            <a:r>
              <a:rPr lang="zh-Hant" altLang="en-US" dirty="0" smtClean="0"/>
              <a:t>只要心裡尊主基督為聖。有人問你們心中盼望的緣由，就要常做準備，以溫柔、敬畏的心回答各人， </a:t>
            </a:r>
            <a:r>
              <a:rPr lang="en-US" altLang="zh-Hant" dirty="0" smtClean="0"/>
              <a:t>16 </a:t>
            </a:r>
            <a:r>
              <a:rPr lang="zh-Hant" altLang="en-US" dirty="0" smtClean="0"/>
              <a:t>存著無虧的良心，叫你們在何事上被毀謗，就在何事上可以叫那誣賴你們在基督裡有好品行的人自覺羞愧。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A4EA5C-F36E-CB48-9B93-3683E26C912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創世記 </a:t>
            </a:r>
            <a:r>
              <a:rPr lang="en-US" altLang="zh-Han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當人在世上多起來，又生女兒的時候，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神的兒子們看見人的女子美貌，就隨意挑選，娶來為妻。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耶和華說：「人既屬乎血氣，我的靈就不永遠住在他裡面，然而他的日子還可到一百二十年。」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那時候有偉人在地上，後來神的兒子們和人的女子們交合生子，那就是上古英武有名的人。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耶和華見人在地上罪惡很大，終日所思想的盡都是惡。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耶和華就後悔造人在地上，心中憂傷。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耶和華說：「我要將所造的人和走獸並昆蟲，以及空中的飛鳥，都從地上除滅，因為我造他們後悔了。」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唯有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在耶和華眼前蒙恩。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的後代記在下面。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是個義人，在當時的世代是個完全人。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與神同行。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生了三個兒子，就是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閃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含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雅弗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世界在神面前敗壞，地上滿了強暴。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神觀看世界，見是敗壞了，凡有血氣的人，在地上都敗壞了行為。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神就對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說：「凡有血氣的人，他的盡頭已經來到我面前，因為地上滿了他們的強暴。我要把他們和地一併毀滅。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你要用歌斐木造一隻方舟，分一間一間地造，裡外抹上松香。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方舟的造法乃是這樣：要長三百肘，寬五十肘，高三十肘。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方舟上邊要留透光處，高一肘。方舟的門要開在旁邊。方舟要分上、中、下三層。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看哪，我要使洪水氾濫在地上，毀滅天下，凡地上有血肉、有氣息的活物，無一不死。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我卻要與你立約，你同你的妻，與兒子、兒婦，都要進入方舟。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凡有血肉的活物，每樣兩個，一公一母，你要帶進方舟，好在你那裡保全生命。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飛鳥各從其類，牲畜各從其類，地上的昆蟲各從其類，每樣兩個，要到你那裡，好保全生命。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你要拿各樣食物積蓄起來，好做你和牠們的食物。」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就這樣行。凡神所吩咐的，他都照樣行了。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545AA2-023B-B64A-BB87-213F3CF3A7C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5:18-24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 經文這麼記著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:“〔18〕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雅列活到一百六十二歲，生了以諾。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〔19〕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雅列生以諾之后，又活了八百年，並且生兒養女。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〔20〕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雅列共活了九百六十二歲就死了。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〔21〕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以諾活到六十五歲，生了瑪土撒拉。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〔22〕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以諾生瑪土撒拉之后，與神同行三百年，並且生兒養女。 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〔23〕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以諾共活了三百六十五歲。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〔24〕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以諾與神同行，神將他取去，他就不在世了。” 這裡描寫以諾生平兩件重要大事：一、在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歲生了瑪土撒拉，二、他有三百年之久，與神同行。 而與神同行，正是以諾生命最大的特點。 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─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到底什么是與神同行呢？或許來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11:5-6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給我們一些提示。那裡說：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11:5-6〕〔5〕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以諾因著信，被接去，不至于見死，人也找不著他，因為神已經把他接去了；只是他被接去以先，已經得了神喜悅他的明證。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〔6〕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人非有信，就不能得神的喜悅；因為到神面前來的人必須信有神，且信他賞賜那尋求他的人。 從這裡可以知道，原來與神同行，就是心存信心過世上的日子，竭力要得神的喜悅。在一個罪惡繁衍的邪惡世代，以諾信神，專心尋求神，並立定一個心志，要與神同行，這就是以諾對神擺上的奉獻。以諾面對的，是一個邪惡的世代。挑戰他的，是俗世洪潮。可是以諾並不打算妥協。他要決心以“成聖”並“奉獻給神”的態度，來對抗俗世。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我們從猶大書中，更明白到以諾當時的世代。他住在一個不敬虔、無法無天的社會裡。他和創世記第四章的拉麥，是同時代的人。自亞當夏娃犯罪，罪惡就一代代地繁衍下去。創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4:4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的拉麥和創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章中的以諾同是亞當的第七世孫，拉麥過的是多妻、狂傲、好殺又自誇的生活，而以諾選擇了另一種生活方式，就是與神同行。 在罪惡超彰的時代，以諾不但立志不同流合污，他更提起了先知的嗓子，警告同時代的人審判即將來臨。猶大書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節記著他的話，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猶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1:14-15〕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說：“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〔14〕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亞當的七世孫以諾，曾預言這些人說：「看哪，主帶著他的千萬聖者降臨，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〔15〕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要在眾人身上行審判，證實那一切不敬虔的人，所妄行一切不敬虔的事，又證實不敬虔之罪人所說頂撞他的剛愎話。」” 在這裡經文中，猶大引述以諾四次用“不敬虔”來形容自己處身的時代。要在這樣的時代背景中分別為聖，並不是一件容易的事。但以諾立了心志要過討神喜悅的生活，而不是討自己或別人喜悅。這就意味著，他必須與那些不敬虔的親戚朋輩脫離關係，與屬世的娛樂風氣保持距離，反要用心持守屬靈操練，天天與神保持緊密的相交；天天與神同心同行，朝同一方向走。正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3:3〕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說：“二人若不同心，豈能同行呢？” 以諾必須清楚明白什么是神的旨意，又完全接納神的旨意，愛神所愛，恨神所恨，才能與神同行。他清楚認識到神是聖潔的，所以他要過聖潔的生活。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什么時候我們若有了以諾這樣的決心，什么時候我們就有以諾這樣的力量。什么時候我們對神有更深一步的認識，什么時候我們就更願意與神同行。連以諾也不是一開始就有與神同行的。創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5:22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記以諾是在生瑪土撒拉以后才與神同行的。為什么他在生瑪土撒拉以后，靈性上有這麼大的飛躍？相信他必在生瑪土撒拉時得到啓示，對神有深刻認識，使他的生活與前大大不同。事實上，從他為兒子改名為“瑪土撒拉”就可以知道他從神那裡得了啓示。“瑪土撒拉”的意思就是“他死的時候，審判必來臨”。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瑪土撒拉共活了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969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187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歲生了拉麥，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369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歲得孫子挪亞，挪亞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歲洪水就來到，那時剛是瑪土撒拉死的時候。可見，神該曾經向以諾啓示，祂會以審判的悲劇結束列祖那個時代，而那悲劇會在他兒子去世以后發生。 所以以諾知道瑪土撒拉死時神的審判就臨到，于是動了敬畏的心，而改變他的生活，與神同行。以諾與神同行不是三天兩月的事，而是三百年。他共活了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歲，所以可以說他人生中有六分之五的光陰，是與神同行。他一生下瑪土撒拉、一從神得啓示之后，就立刻開始過分別為聖的生活。</a:t>
            </a:r>
            <a:endParaRPr lang="en-US" altLang="zh-Hant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dirty="0" smtClean="0">
                <a:solidFill>
                  <a:srgbClr val="FFFFFF"/>
                </a:solidFill>
              </a:rPr>
              <a:t>詩篇</a:t>
            </a:r>
            <a:r>
              <a:rPr lang="en-US" altLang="zh-CN" sz="1200" dirty="0" smtClean="0">
                <a:solidFill>
                  <a:srgbClr val="FFFFFF"/>
                </a:solidFill>
              </a:rPr>
              <a:t>40:16 </a:t>
            </a:r>
            <a:r>
              <a:rPr lang="zh-CN" altLang="en-US" sz="1200" dirty="0" smtClean="0">
                <a:solidFill>
                  <a:srgbClr val="FFFFFF"/>
                </a:solidFill>
              </a:rPr>
              <a:t>願一切尋求你的因你高興歡喜， 願那些喜愛你救恩的常說：「當尊耶和華為大！」 </a:t>
            </a:r>
            <a:r>
              <a:rPr lang="en-US" altLang="zh-CN" sz="1200" dirty="0" smtClean="0">
                <a:solidFill>
                  <a:srgbClr val="FFFFFF"/>
                </a:solidFill>
              </a:rPr>
              <a:t>17 </a:t>
            </a:r>
            <a:r>
              <a:rPr lang="zh-CN" altLang="en-US" sz="1200" dirty="0" smtClean="0">
                <a:solidFill>
                  <a:srgbClr val="FFFFFF"/>
                </a:solidFill>
              </a:rPr>
              <a:t>但我是困苦窮乏的，主仍顧念我。你是幫助我的，搭救我的， 神啊，求你不要耽延！ 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創世記 </a:t>
            </a:r>
            <a:r>
              <a:rPr lang="en-US" altLang="zh-Han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當人在世上多起來，又生女兒的時候，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神的兒子們看見人的女子美貌，就隨意挑選，娶來為妻。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耶和華說：「人既屬乎血氣，我的靈就不永遠住在他裡面，然而他的日子還可到一百二十年。」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那時候有偉人在地上，後來神的兒子們和人的女子們交合生子，那就是上古英武有名的人。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耶和華見人在地上罪惡很大，終日所思想的盡都是惡。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耶和華就後悔造人在地上，心中憂傷。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耶和華說：「我要將所造的人和走獸並昆蟲，以及空中的飛鳥，都從地上除滅，因為我造他們後悔了。」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唯有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在耶和華眼前蒙恩。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的後代記在下面。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是個義人，在當時的世代是個完全人。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與神同行。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生了三個兒子，就是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閃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含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雅弗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世界在神面前敗壞，地上滿了強暴。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神觀看世界，見是敗壞了，凡有血氣的人，在地上都敗壞了行為。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神就對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說：「凡有血氣的人，他的盡頭已經來到我面前，因為地上滿了他們的強暴。我要把他們和地一併毀滅。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你要用歌斐木造一隻方舟，分一間一間地造，裡外抹上松香。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方舟的造法乃是這樣：要長三百肘，寬五十肘，高三十肘。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方舟上邊要留透光處，高一肘。方舟的門要開在旁邊。方舟要分上、中、下三層。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看哪，我要使洪水氾濫在地上，毀滅天下，凡地上有血肉、有氣息的活物，無一不死。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我卻要與你立約，你同你的妻，與兒子、兒婦，都要進入方舟。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凡有血肉的活物，每樣兩個，一公一母，你要帶進方舟，好在你那裡保全生命。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飛鳥各從其類，牲畜各從其類，地上的昆蟲各從其類，每樣兩個，要到你那裡，好保全生命。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你要拿各樣食物積蓄起來，好做你和牠們的食物。」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就這樣行。凡神所吩咐的，他都照樣行了。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創世記 </a:t>
            </a:r>
            <a:r>
              <a:rPr lang="en-US" altLang="zh-Han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當人在世上多起來，又生女兒的時候，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神的兒子們看見人的女子美貌，就隨意挑選，娶來為妻。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耶和華說：「人既屬乎血氣，我的靈就不永遠住在他裡面，然而他的日子還可到一百二十年。」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那時候有偉人在地上，後來神的兒子們和人的女子們交合生子，那就是上古英武有名的人。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耶和華見人在地上罪惡很大，終日所思想的盡都是惡。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耶和華就後悔造人在地上，心中憂傷。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耶和華說：「我要將所造的人和走獸並昆蟲，以及空中的飛鳥，都從地上除滅，因為我造他們後悔了。」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唯有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在耶和華眼前蒙恩。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的後代記在下面。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是個義人，在當時的世代是個完全人。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與神同行。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生了三個兒子，就是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閃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含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雅弗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世界在神面前敗壞，地上滿了強暴。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神觀看世界，見是敗壞了，凡有血氣的人，在地上都敗壞了行為。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神就對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說：「凡有血氣的人，他的盡頭已經來到我面前，因為地上滿了他們的強暴。我要把他們和地一併毀滅。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你要用歌斐木造一隻方舟，分一間一間地造，裡外抹上松香。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方舟的造法乃是這樣：要長三百肘，寬五十肘，高三十肘。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方舟上邊要留透光處，高一肘。方舟的門要開在旁邊。方舟要分上、中、下三層。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看哪，我要使洪水氾濫在地上，毀滅天下，凡地上有血肉、有氣息的活物，無一不死。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我卻要與你立約，你同你的妻，與兒子、兒婦，都要進入方舟。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凡有血肉的活物，每樣兩個，一公一母，你要帶進方舟，好在你那裡保全生命。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飛鳥各從其類，牲畜各從其類，地上的昆蟲各從其類，每樣兩個，要到你那裡，好保全生命。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21 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你要拿各樣食物積蓄起來，好做你和牠們的食物。」 </a:t>
            </a:r>
            <a:r>
              <a:rPr lang="en-US" altLang="zh-Hant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22 </a:t>
            </a:r>
            <a:r>
              <a:rPr lang="zh-Hant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挪亞</a:t>
            </a:r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就這樣行。凡神所吩咐的，他都照樣行了。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0230F-B426-314B-9108-A0635C10E4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930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912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905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910</a:t>
            </a:r>
            <a:r>
              <a:rPr lang="zh-CN" altLang="en-US" dirty="0" smtClean="0"/>
              <a:t>，</a:t>
            </a:r>
            <a:r>
              <a:rPr lang="en-US" altLang="zh-CN" dirty="0" smtClean="0"/>
              <a:t>895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962</a:t>
            </a:r>
            <a:r>
              <a:rPr lang="zh-CN" altLang="en-US" dirty="0" smtClean="0"/>
              <a:t>，</a:t>
            </a:r>
            <a:r>
              <a:rPr lang="en-US" altLang="zh-CN" dirty="0" smtClean="0"/>
              <a:t>365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969</a:t>
            </a:r>
            <a:r>
              <a:rPr lang="zh-CN" altLang="en-US" dirty="0" smtClean="0"/>
              <a:t>，</a:t>
            </a:r>
            <a:r>
              <a:rPr lang="en-US" altLang="zh-CN" dirty="0" smtClean="0"/>
              <a:t>777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950</a:t>
            </a:r>
            <a:r>
              <a:rPr lang="zh-CN" altLang="en-US" dirty="0" smtClean="0"/>
              <a:t>，闪</a:t>
            </a:r>
            <a:r>
              <a:rPr lang="en-US" altLang="zh-CN" dirty="0" smtClean="0"/>
              <a:t>600</a:t>
            </a:r>
            <a:r>
              <a:rPr lang="zh-CN" altLang="en-US" dirty="0" smtClean="0"/>
              <a:t>，亚法撒</a:t>
            </a:r>
            <a:r>
              <a:rPr lang="en-US" altLang="zh-CN" dirty="0" smtClean="0"/>
              <a:t>438</a:t>
            </a:r>
            <a:r>
              <a:rPr lang="zh-CN" altLang="en-US" dirty="0" smtClean="0"/>
              <a:t>，沙拉</a:t>
            </a:r>
            <a:r>
              <a:rPr lang="en-US" altLang="zh-CN" dirty="0" smtClean="0"/>
              <a:t>433</a:t>
            </a:r>
            <a:r>
              <a:rPr lang="zh-CN" altLang="en-US" dirty="0" smtClean="0"/>
              <a:t>，希伯</a:t>
            </a:r>
            <a:r>
              <a:rPr lang="en-US" altLang="zh-CN" dirty="0" smtClean="0"/>
              <a:t>464</a:t>
            </a:r>
            <a:r>
              <a:rPr lang="zh-CN" altLang="en-US" dirty="0" smtClean="0"/>
              <a:t>，法勒</a:t>
            </a:r>
            <a:r>
              <a:rPr lang="en-US" altLang="zh-CN" dirty="0" smtClean="0"/>
              <a:t>239</a:t>
            </a:r>
            <a:r>
              <a:rPr lang="zh-CN" altLang="en-US" dirty="0" smtClean="0"/>
              <a:t>，拉吴</a:t>
            </a:r>
            <a:r>
              <a:rPr lang="en-US" altLang="zh-CN" dirty="0" smtClean="0"/>
              <a:t>239</a:t>
            </a:r>
            <a:r>
              <a:rPr lang="zh-CN" altLang="en-US" dirty="0" smtClean="0"/>
              <a:t>，西鹿</a:t>
            </a:r>
            <a:r>
              <a:rPr lang="en-US" altLang="zh-CN" dirty="0" smtClean="0"/>
              <a:t>230</a:t>
            </a:r>
            <a:r>
              <a:rPr lang="zh-CN" altLang="en-US" dirty="0" smtClean="0"/>
              <a:t>，拿鹤</a:t>
            </a:r>
            <a:r>
              <a:rPr lang="en-US" altLang="zh-CN" dirty="0" smtClean="0"/>
              <a:t>148</a:t>
            </a:r>
            <a:r>
              <a:rPr lang="zh-CN" altLang="en-US" dirty="0" smtClean="0"/>
              <a:t>，他拉，亚伯拉罕</a:t>
            </a:r>
            <a:endParaRPr lang="en-US" altLang="zh-CN" dirty="0" smtClean="0"/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5:18-24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 經文這麼記著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:“〔18〕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雅列活到一百六十二歲，生了以諾。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〔19〕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雅列生以諾之后，又活了八百年，並且生兒養女。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〔20〕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雅列共活了九百六十二歲就死了。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〔21〕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以諾活到六十五歲，生了瑪土撒拉。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〔22〕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以諾生瑪土撒拉之后，與神同行三百年，並且生兒養女。 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〔23〕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以諾共活了三百六十五歲。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〔24〕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以諾與神同行，神將他取去，他就不在世了。” 這裡描寫以諾生平兩件重要大事：一、在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歲生了瑪土撒拉，二、他有三百年之久，與神同行。 而與神同行，正是以諾生命最大的特點。 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─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到底什么是與神同行呢？或許來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11:5-6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給我們一些提示。那裡說：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11:5-6〕〔5〕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以諾因著信，被接去，不至于見死，人也找不著他，因為神已經把他接去了；只是他被接去以先，已經得了神喜悅他的明證。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〔6〕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人非有信，就不能得神的喜悅；因為到神面前來的人必須信有神，且信他賞賜那尋求他的人。 從這裡可以知道，原來與神同行，就是心存信心過世上的日子，竭力要得神的喜悅。在一個罪惡繁衍的邪惡世代，以諾信神，專心尋求神，並立定一個心志，要與神同行，這就是以諾對神擺上的奉獻。以諾面對的，是一個邪惡的世代。挑戰他的，是俗世洪潮。可是以諾並不打算妥協。他要決心以“成聖”並“奉獻給神”的態度，來對抗俗世。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我們從猶大書中，更明白到以諾當時的世代。他住在一個不敬虔、無法無天的社會裡。他和創世記第四章的拉麥，是同時代的人。自亞當夏娃犯罪，罪惡就一代代地繁衍下去。創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4:4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的拉麥和創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章中的以諾同是亞當的第七世孫，拉麥過的是多妻、狂傲、好殺又自誇的生活，而以諾選擇了另一種生活方式，就是與神同行。 在罪惡超彰的時代，以諾不但立志不同流合污，他更提起了先知的嗓子，警告同時代的人審判即將來臨。猶大書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節記著他的話，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猶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1:14-15〕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說：“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〔14〕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亞當的七世孫以諾，曾預言這些人說：「看哪，主帶著他的千萬聖者降臨，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〔15〕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要在眾人身上行審判，證實那一切不敬虔的人，所妄行一切不敬虔的事，又證實不敬虔之罪人所說頂撞他的剛愎話。」” 在這裡經文中，猶大引述以諾四次用“不敬虔”來形容自己處身的時代。要在這樣的時代背景中分別為聖，並不是一件容易的事。但以諾立了心志要過討神喜悅的生活，而不是討自己或別人喜悅。這就意味著，他必須與那些不敬虔的親戚朋輩脫離關係，與屬世的娛樂風氣保持距離，反要用心持守屬靈操練，天天與神保持緊密的相交；天天與神同心同行，朝同一方向走。正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3:3〕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說：“二人若不同心，豈能同行呢？” 以諾必須清楚明白什么是神的旨意，又完全接納神的旨意，愛神所愛，恨神所恨，才能與神同行。他清楚認識到神是聖潔的，所以他要過聖潔的生活。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什么時候我們若有了以諾這樣的決心，什么時候我們就有以諾這樣的力量。什么時候我們對神有更深一步的認識，什么時候我們就更願意與神同行。連以諾也不是一開始就有與神同行的。創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5:22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記以諾是在生瑪土撒拉以后才與神同行的。為什么他在生瑪土撒拉以后，靈性上有這麼大的飛躍？相信他必在生瑪土撒拉時得到啓示，對神有深刻認識，使他的生活與前大大不同。事實上，從他為兒子改名為“瑪土撒拉”就可以知道他從神那裡得了啓示。“瑪土撒拉”的意思就是“他死的時候，審判必來臨”。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瑪土撒拉共活了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969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187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歲生了拉麥，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369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歲得孫子挪亞，挪亞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歲洪水就來到，那時剛是瑪土撒拉死的時候。可見，神該曾經向以諾啓示，祂會以審判的悲劇結束列祖那個時代，而那悲劇會在他兒子去世以后發生。 所以以諾知道瑪土撒拉死時神的審判就臨到，于是動了敬畏的心，而改變他的生活，與神同行。以諾與神同行不是三天兩月的事，而是三百年。他共活了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歲，所以可以說他人生中有六分之五的光陰，是與神同行。他一生下瑪土撒拉、一從神得啓示之后，就立刻開始過分別為聖的生活。</a:t>
            </a:r>
            <a:endParaRPr lang="en-US" altLang="zh-Hant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dirty="0" smtClean="0">
                <a:solidFill>
                  <a:srgbClr val="FFFFFF"/>
                </a:solidFill>
              </a:rPr>
              <a:t>詩篇</a:t>
            </a:r>
            <a:r>
              <a:rPr lang="en-US" altLang="zh-CN" sz="1200" dirty="0" smtClean="0">
                <a:solidFill>
                  <a:srgbClr val="FFFFFF"/>
                </a:solidFill>
              </a:rPr>
              <a:t>40:16 </a:t>
            </a:r>
            <a:r>
              <a:rPr lang="zh-CN" altLang="en-US" sz="1200" dirty="0" smtClean="0">
                <a:solidFill>
                  <a:srgbClr val="FFFFFF"/>
                </a:solidFill>
              </a:rPr>
              <a:t>願一切尋求你的因你高興歡喜， 願那些喜愛你救恩的常說：「當尊耶和華為大！」 </a:t>
            </a:r>
            <a:r>
              <a:rPr lang="en-US" altLang="zh-CN" sz="1200" dirty="0" smtClean="0">
                <a:solidFill>
                  <a:srgbClr val="FFFFFF"/>
                </a:solidFill>
              </a:rPr>
              <a:t>17 </a:t>
            </a:r>
            <a:r>
              <a:rPr lang="zh-CN" altLang="en-US" sz="1200" dirty="0" smtClean="0">
                <a:solidFill>
                  <a:srgbClr val="FFFFFF"/>
                </a:solidFill>
              </a:rPr>
              <a:t>但我是困苦窮乏的，主仍顧念我。你是幫助我的，搭救我的， 神啊，求你不要耽延！ 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A4EA5C-F36E-CB48-9B93-3683E26C912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930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912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905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910</a:t>
            </a:r>
            <a:r>
              <a:rPr lang="zh-CN" altLang="en-US" dirty="0" smtClean="0"/>
              <a:t>，</a:t>
            </a:r>
            <a:r>
              <a:rPr lang="en-US" altLang="zh-CN" dirty="0" smtClean="0"/>
              <a:t>895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962</a:t>
            </a:r>
            <a:r>
              <a:rPr lang="zh-CN" altLang="en-US" dirty="0" smtClean="0"/>
              <a:t>，</a:t>
            </a:r>
            <a:r>
              <a:rPr lang="en-US" altLang="zh-CN" dirty="0" smtClean="0"/>
              <a:t>365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969</a:t>
            </a:r>
            <a:r>
              <a:rPr lang="zh-CN" altLang="en-US" dirty="0" smtClean="0"/>
              <a:t>，</a:t>
            </a:r>
            <a:r>
              <a:rPr lang="en-US" altLang="zh-CN" dirty="0" smtClean="0"/>
              <a:t>777</a:t>
            </a:r>
            <a:r>
              <a:rPr lang="zh-CN" altLang="en-US" dirty="0" smtClean="0"/>
              <a:t>，</a:t>
            </a:r>
            <a:r>
              <a:rPr lang="en-US" altLang="zh-CN" dirty="0" smtClean="0"/>
              <a:t>950</a:t>
            </a:r>
            <a:r>
              <a:rPr lang="zh-CN" altLang="en-US" dirty="0" smtClean="0"/>
              <a:t>，闪</a:t>
            </a:r>
            <a:r>
              <a:rPr lang="en-US" altLang="zh-CN" dirty="0" smtClean="0"/>
              <a:t>600</a:t>
            </a:r>
            <a:r>
              <a:rPr lang="zh-CN" altLang="en-US" dirty="0" smtClean="0"/>
              <a:t>，亚法撒</a:t>
            </a:r>
            <a:r>
              <a:rPr lang="en-US" altLang="zh-CN" dirty="0" smtClean="0"/>
              <a:t>438</a:t>
            </a:r>
            <a:r>
              <a:rPr lang="zh-CN" altLang="en-US" dirty="0" smtClean="0"/>
              <a:t>，沙拉</a:t>
            </a:r>
            <a:r>
              <a:rPr lang="en-US" altLang="zh-CN" dirty="0" smtClean="0"/>
              <a:t>433</a:t>
            </a:r>
            <a:r>
              <a:rPr lang="zh-CN" altLang="en-US" dirty="0" smtClean="0"/>
              <a:t>，希伯</a:t>
            </a:r>
            <a:r>
              <a:rPr lang="en-US" altLang="zh-CN" dirty="0" smtClean="0"/>
              <a:t>464</a:t>
            </a:r>
            <a:r>
              <a:rPr lang="zh-CN" altLang="en-US" dirty="0" smtClean="0"/>
              <a:t>，法勒</a:t>
            </a:r>
            <a:r>
              <a:rPr lang="en-US" altLang="zh-CN" dirty="0" smtClean="0"/>
              <a:t>239</a:t>
            </a:r>
            <a:r>
              <a:rPr lang="zh-CN" altLang="en-US" dirty="0" smtClean="0"/>
              <a:t>，拉吴</a:t>
            </a:r>
            <a:r>
              <a:rPr lang="en-US" altLang="zh-CN" dirty="0" smtClean="0"/>
              <a:t>239</a:t>
            </a:r>
            <a:r>
              <a:rPr lang="zh-CN" altLang="en-US" dirty="0" smtClean="0"/>
              <a:t>，西鹿</a:t>
            </a:r>
            <a:r>
              <a:rPr lang="en-US" altLang="zh-CN" dirty="0" smtClean="0"/>
              <a:t>230</a:t>
            </a:r>
            <a:r>
              <a:rPr lang="zh-CN" altLang="en-US" dirty="0" smtClean="0"/>
              <a:t>，拿鹤</a:t>
            </a:r>
            <a:r>
              <a:rPr lang="en-US" altLang="zh-CN" dirty="0" smtClean="0"/>
              <a:t>148</a:t>
            </a:r>
            <a:r>
              <a:rPr lang="zh-CN" altLang="en-US" dirty="0" smtClean="0"/>
              <a:t>，他拉，亚伯拉罕</a:t>
            </a:r>
            <a:endParaRPr lang="en-US" altLang="zh-CN" dirty="0" smtClean="0"/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5:18-24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 經文這麼記著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:“〔18〕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雅列活到一百六十二歲，生了以諾。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〔19〕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雅列生以諾之后，又活了八百年，並且生兒養女。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〔20〕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雅列共活了九百六十二歲就死了。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〔21〕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以諾活到六十五歲，生了瑪土撒拉。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〔22〕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以諾生瑪土撒拉之后，與神同行三百年，並且生兒養女。 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〔23〕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以諾共活了三百六十五歲。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〔24〕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以諾與神同行，神將他取去，他就不在世了。” 這裡描寫以諾生平兩件重要大事：一、在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歲生了瑪土撒拉，二、他有三百年之久，與神同行。 而與神同行，正是以諾生命最大的特點。 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─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到底什么是與神同行呢？或許來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11:5-6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給我們一些提示。那裡說：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11:5-6〕〔5〕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以諾因著信，被接去，不至于見死，人也找不著他，因為神已經把他接去了；只是他被接去以先，已經得了神喜悅他的明證。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〔6〕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人非有信，就不能得神的喜悅；因為到神面前來的人必須信有神，且信他賞賜那尋求他的人。 從這裡可以知道，原來與神同行，就是心存信心過世上的日子，竭力要得神的喜悅。在一個罪惡繁衍的邪惡世代，以諾信神，專心尋求神，並立定一個心志，要與神同行，這就是以諾對神擺上的奉獻。以諾面對的，是一個邪惡的世代。挑戰他的，是俗世洪潮。可是以諾並不打算妥協。他要決心以“成聖”並“奉獻給神”的態度，來對抗俗世。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我們從猶大書中，更明白到以諾當時的世代。他住在一個不敬虔、無法無天的社會裡。他和創世記第四章的拉麥，是同時代的人。自亞當夏娃犯罪，罪惡就一代代地繁衍下去。創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4:4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的拉麥和創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章中的以諾同是亞當的第七世孫，拉麥過的是多妻、狂傲、好殺又自誇的生活，而以諾選擇了另一種生活方式，就是與神同行。 在罪惡超彰的時代，以諾不但立志不同流合污，他更提起了先知的嗓子，警告同時代的人審判即將來臨。猶大書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節記著他的話，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猶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1:14-15〕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說：“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〔14〕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亞當的七世孫以諾，曾預言這些人說：「看哪，主帶著他的千萬聖者降臨，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〔15〕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要在眾人身上行審判，證實那一切不敬虔的人，所妄行一切不敬虔的事，又證實不敬虔之罪人所說頂撞他的剛愎話。」” 在這裡經文中，猶大引述以諾四次用“不敬虔”來形容自己處身的時代。要在這樣的時代背景中分別為聖，並不是一件容易的事。但以諾立了心志要過討神喜悅的生活，而不是討自己或別人喜悅。這就意味著，他必須與那些不敬虔的親戚朋輩脫離關係，與屬世的娛樂風氣保持距離，反要用心持守屬靈操練，天天與神保持緊密的相交；天天與神同心同行，朝同一方向走。正如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〔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3:3〕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說：“二人若不同心，豈能同行呢？” 以諾必須清楚明白什么是神的旨意，又完全接納神的旨意，愛神所愛，恨神所恨，才能與神同行。他清楚認識到神是聖潔的，所以他要過聖潔的生活。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什么時候我們若有了以諾這樣的決心，什么時候我們就有以諾這樣的力量。什么時候我們對神有更深一步的認識，什么時候我們就更願意與神同行。連以諾也不是一開始就有與神同行的。創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5:22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記以諾是在生瑪土撒拉以后才與神同行的。為什么他在生瑪土撒拉以后，靈性上有這麼大的飛躍？相信他必在生瑪土撒拉時得到啓示，對神有深刻認識，使他的生活與前大大不同。事實上，從他為兒子改名為“瑪土撒拉”就可以知道他從神那裡得了啓示。“瑪土撒拉”的意思就是“他死的時候，審判必來臨”。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Hant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瑪土撒拉共活了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969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187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歲生了拉麥，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369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歲得孫子挪亞，挪亞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歲洪水就來到，那時剛是瑪土撒拉死的時候。可見，神該曾經向以諾啓示，祂會以審判的悲劇結束列祖那個時代，而那悲劇會在他兒子去世以后發生。 所以以諾知道瑪土撒拉死時神的審判就臨到，于是動了敬畏的心，而改變他的生活，與神同行。以諾與神同行不是三天兩月的事，而是三百年。他共活了</a:t>
            </a:r>
            <a:r>
              <a:rPr lang="en-US" altLang="zh-Han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365 </a:t>
            </a:r>
            <a:r>
              <a:rPr lang="zh-Hant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歲，所以可以說他人生中有六分之五的光陰，是與神同行。他一生下瑪土撒拉、一從神得啓示之后，就立刻開始過分別為聖的生活。</a:t>
            </a:r>
            <a:endParaRPr lang="en-US" altLang="zh-Hant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dirty="0" smtClean="0">
                <a:solidFill>
                  <a:srgbClr val="FFFFFF"/>
                </a:solidFill>
              </a:rPr>
              <a:t>詩篇</a:t>
            </a:r>
            <a:r>
              <a:rPr lang="en-US" altLang="zh-CN" sz="1200" dirty="0" smtClean="0">
                <a:solidFill>
                  <a:srgbClr val="FFFFFF"/>
                </a:solidFill>
              </a:rPr>
              <a:t>40:16 </a:t>
            </a:r>
            <a:r>
              <a:rPr lang="zh-CN" altLang="en-US" sz="1200" dirty="0" smtClean="0">
                <a:solidFill>
                  <a:srgbClr val="FFFFFF"/>
                </a:solidFill>
              </a:rPr>
              <a:t>願一切尋求你的因你高興歡喜， 願那些喜愛你救恩的常說：「當尊耶和華為大！」 </a:t>
            </a:r>
            <a:r>
              <a:rPr lang="en-US" altLang="zh-CN" sz="1200" dirty="0" smtClean="0">
                <a:solidFill>
                  <a:srgbClr val="FFFFFF"/>
                </a:solidFill>
              </a:rPr>
              <a:t>17 </a:t>
            </a:r>
            <a:r>
              <a:rPr lang="zh-CN" altLang="en-US" sz="1200" dirty="0" smtClean="0">
                <a:solidFill>
                  <a:srgbClr val="FFFFFF"/>
                </a:solidFill>
              </a:rPr>
              <a:t>但我是困苦窮乏的，主仍顧念我。你是幫助我的，搭救我的， 神啊，求你不要耽延！ </a:t>
            </a:r>
            <a:endParaRPr lang="zh-Hant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A4EA5C-F36E-CB48-9B93-3683E26C912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F755-269E-9640-AB93-CA3FC6198BDE}" type="datetimeFigureOut">
              <a:rPr lang="en-US" smtClean="0"/>
              <a:t>4/24/2016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0AE35-A575-E54D-9CE0-6B99088D606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416" y="121708"/>
            <a:ext cx="7106846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</a:rPr>
              <a:t>亚伯的信</a:t>
            </a: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方式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lvl="2">
              <a:defRPr/>
            </a:pPr>
            <a:r>
              <a:rPr lang="zh-Hant" altLang="en-US" sz="3600" dirty="0">
                <a:solidFill>
                  <a:srgbClr val="FFFFFF"/>
                </a:solidFill>
              </a:rPr>
              <a:t>創世記</a:t>
            </a:r>
            <a:r>
              <a:rPr lang="en-US" sz="3600" dirty="0">
                <a:solidFill>
                  <a:srgbClr val="FFFFFF"/>
                </a:solidFill>
              </a:rPr>
              <a:t>3: 21 </a:t>
            </a:r>
            <a:r>
              <a:rPr lang="zh-CN" altLang="en-US" sz="3600" dirty="0">
                <a:solidFill>
                  <a:srgbClr val="FFFFFF"/>
                </a:solidFill>
              </a:rPr>
              <a:t>耶和華神為亞當和他妻子用皮子做衣服給他們穿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态度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lvl="2">
              <a:defRPr/>
            </a:pPr>
            <a:r>
              <a:rPr lang="zh-Hant" altLang="en-US" sz="3600" dirty="0">
                <a:solidFill>
                  <a:srgbClr val="FFFFFF"/>
                </a:solidFill>
              </a:rPr>
              <a:t>創世記</a:t>
            </a:r>
            <a:r>
              <a:rPr lang="en-US" altLang="zh-CN" sz="3600" dirty="0">
                <a:solidFill>
                  <a:srgbClr val="FFFFFF"/>
                </a:solidFill>
              </a:rPr>
              <a:t>4:4</a:t>
            </a:r>
            <a:r>
              <a:rPr lang="zh-Hant" altLang="en-US" sz="3600" dirty="0">
                <a:solidFill>
                  <a:srgbClr val="FFFFFF"/>
                </a:solidFill>
              </a:rPr>
              <a:t>亞伯也將他羊群中頭生的和羊的脂油獻上。耶和華看中了亞伯和他的供物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对象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  <p:sp>
        <p:nvSpPr>
          <p:cNvPr id="2" name="Rectangle 1"/>
          <p:cNvSpPr/>
          <p:nvPr/>
        </p:nvSpPr>
        <p:spPr>
          <a:xfrm>
            <a:off x="128436" y="0"/>
            <a:ext cx="6935597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3600" dirty="0"/>
              <a:t>創世記 </a:t>
            </a:r>
            <a:r>
              <a:rPr lang="en-US" altLang="zh-Hant" sz="3600" dirty="0" smtClean="0"/>
              <a:t>6</a:t>
            </a:r>
            <a:r>
              <a:rPr lang="zh-Hant" altLang="en-US" sz="3600" dirty="0" smtClean="0"/>
              <a:t>：</a:t>
            </a:r>
            <a:r>
              <a:rPr lang="en-US" altLang="zh-Hant" sz="3600" b="1" baseline="30000" dirty="0" smtClean="0"/>
              <a:t>7</a:t>
            </a:r>
            <a:r>
              <a:rPr lang="en-US" altLang="zh-Hant" sz="3600" b="1" baseline="30000" dirty="0"/>
              <a:t> </a:t>
            </a:r>
            <a:r>
              <a:rPr lang="zh-Hant" altLang="en-US" sz="3600" dirty="0"/>
              <a:t>耶和華說：「我要將所造的人和走獸並昆蟲，以及空中的飛鳥，都從地上除滅，因為我造他們後悔了。」 </a:t>
            </a:r>
            <a:r>
              <a:rPr lang="en-US" altLang="zh-Hant" sz="3600" b="1" baseline="30000" dirty="0">
                <a:solidFill>
                  <a:srgbClr val="FFFF00"/>
                </a:solidFill>
              </a:rPr>
              <a:t>8 </a:t>
            </a:r>
            <a:r>
              <a:rPr lang="zh-Hant" altLang="en-US" sz="3600" dirty="0">
                <a:solidFill>
                  <a:srgbClr val="FFFF00"/>
                </a:solidFill>
              </a:rPr>
              <a:t>唯有</a:t>
            </a:r>
            <a:r>
              <a:rPr lang="zh-Hant" altLang="en-US" sz="3600" u="sng" dirty="0">
                <a:solidFill>
                  <a:srgbClr val="FFFF00"/>
                </a:solidFill>
              </a:rPr>
              <a:t>挪亞</a:t>
            </a:r>
            <a:r>
              <a:rPr lang="zh-Hant" altLang="en-US" sz="3600" dirty="0">
                <a:solidFill>
                  <a:srgbClr val="FFFF00"/>
                </a:solidFill>
              </a:rPr>
              <a:t>在耶和華眼前蒙恩</a:t>
            </a:r>
            <a:r>
              <a:rPr lang="zh-Hant" altLang="en-US" sz="3600" dirty="0" smtClean="0">
                <a:solidFill>
                  <a:srgbClr val="FFFF00"/>
                </a:solidFill>
              </a:rPr>
              <a:t>。</a:t>
            </a:r>
            <a:r>
              <a:rPr lang="en-US" altLang="zh-Hant" sz="3600" b="1" baseline="30000" dirty="0"/>
              <a:t>9 </a:t>
            </a:r>
            <a:r>
              <a:rPr lang="zh-Hant" altLang="en-US" sz="3600" u="sng" dirty="0"/>
              <a:t>挪亞</a:t>
            </a:r>
            <a:r>
              <a:rPr lang="zh-Hant" altLang="en-US" sz="3600" dirty="0"/>
              <a:t>的後代記在下面。</a:t>
            </a:r>
            <a:r>
              <a:rPr lang="zh-Hant" altLang="en-US" sz="3600" u="sng" dirty="0"/>
              <a:t>挪亞</a:t>
            </a:r>
            <a:r>
              <a:rPr lang="zh-Hant" altLang="en-US" sz="3600" dirty="0"/>
              <a:t>是個義人，在當時的世代是個完全人。</a:t>
            </a:r>
            <a:r>
              <a:rPr lang="zh-Hant" altLang="en-US" sz="3600" u="sng" dirty="0"/>
              <a:t>挪亞</a:t>
            </a:r>
            <a:r>
              <a:rPr lang="zh-Hant" altLang="en-US" sz="3600" dirty="0"/>
              <a:t>與神同行。 </a:t>
            </a:r>
            <a:r>
              <a:rPr lang="en-US" altLang="zh-Hant" sz="3600" b="1" baseline="30000" dirty="0"/>
              <a:t>10 </a:t>
            </a:r>
            <a:r>
              <a:rPr lang="zh-Hant" altLang="en-US" sz="3600" u="sng" dirty="0"/>
              <a:t>挪亞</a:t>
            </a:r>
            <a:r>
              <a:rPr lang="zh-Hant" altLang="en-US" sz="3600" dirty="0"/>
              <a:t>生了三個兒子，就是</a:t>
            </a:r>
            <a:r>
              <a:rPr lang="zh-Hant" altLang="en-US" sz="3600" u="sng" dirty="0"/>
              <a:t>閃</a:t>
            </a:r>
            <a:r>
              <a:rPr lang="zh-Hant" altLang="en-US" sz="3600" dirty="0"/>
              <a:t>、</a:t>
            </a:r>
            <a:r>
              <a:rPr lang="zh-Hant" altLang="en-US" sz="3600" u="sng" dirty="0"/>
              <a:t>含</a:t>
            </a:r>
            <a:r>
              <a:rPr lang="zh-Hant" altLang="en-US" sz="3600" dirty="0"/>
              <a:t>、</a:t>
            </a:r>
            <a:r>
              <a:rPr lang="zh-Hant" altLang="en-US" sz="3600" u="sng" dirty="0"/>
              <a:t>雅弗</a:t>
            </a:r>
            <a:r>
              <a:rPr lang="zh-Hant" altLang="en-US" sz="3600" dirty="0"/>
              <a:t>。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331" y="258748"/>
            <a:ext cx="6792891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2800" dirty="0" smtClean="0"/>
              <a:t>來</a:t>
            </a:r>
            <a:r>
              <a:rPr lang="en-US" altLang="zh-Hant" sz="2800" dirty="0"/>
              <a:t>11</a:t>
            </a:r>
            <a:r>
              <a:rPr lang="en-US" altLang="zh-Hant" sz="2800" dirty="0" smtClean="0"/>
              <a:t>:〔</a:t>
            </a:r>
            <a:r>
              <a:rPr lang="en-US" altLang="zh-Hant" sz="2800" dirty="0"/>
              <a:t>5〕 </a:t>
            </a:r>
            <a:r>
              <a:rPr lang="zh-Hant" altLang="en-US" sz="2800" dirty="0"/>
              <a:t>以諾因著信，被接去，不至于見死，人也找不著他，因為神已經把他接去了；只是他被接去以先，已經得了神喜悅他的明證。</a:t>
            </a:r>
            <a:r>
              <a:rPr lang="en-US" altLang="zh-Hant" sz="2800" dirty="0"/>
              <a:t>〔6〕</a:t>
            </a:r>
            <a:r>
              <a:rPr lang="zh-Hant" altLang="en-US" sz="2800" dirty="0"/>
              <a:t>人非有信，就不能得神的喜悅；因為到神面前來</a:t>
            </a:r>
            <a:r>
              <a:rPr lang="zh-Hant" altLang="en-US" sz="2800" dirty="0" smtClean="0"/>
              <a:t>的</a:t>
            </a:r>
            <a:r>
              <a:rPr lang="zh-Hant" altLang="en-US" sz="2800" dirty="0"/>
              <a:t>人必須信有神，且信他賞賜那尋求</a:t>
            </a:r>
            <a:r>
              <a:rPr lang="zh-Hant" altLang="en-US" sz="2800" dirty="0" smtClean="0"/>
              <a:t>他的人。</a:t>
            </a:r>
            <a:endParaRPr lang="en-US" altLang="zh-Hant" sz="2800" dirty="0" smtClean="0"/>
          </a:p>
          <a:p>
            <a:endParaRPr lang="en-US" altLang="zh-Hant" sz="2800" dirty="0" smtClean="0"/>
          </a:p>
          <a:p>
            <a:r>
              <a:rPr lang="zh-Hant" altLang="en-US" sz="2800" dirty="0" smtClean="0"/>
              <a:t>猶</a:t>
            </a:r>
            <a:r>
              <a:rPr lang="en-US" altLang="zh-Hant" sz="2800" dirty="0"/>
              <a:t>1</a:t>
            </a:r>
            <a:r>
              <a:rPr lang="en-US" altLang="zh-Hant" sz="2800" dirty="0" smtClean="0"/>
              <a:t>:〔</a:t>
            </a:r>
            <a:r>
              <a:rPr lang="en-US" altLang="zh-Hant" sz="2800" dirty="0"/>
              <a:t>14〕</a:t>
            </a:r>
            <a:r>
              <a:rPr lang="zh-Hant" altLang="en-US" sz="2800" dirty="0"/>
              <a:t>亞當的七世孫以諾，曾預言這些人說：「看哪，主帶著他的千萬聖者降臨，</a:t>
            </a:r>
            <a:r>
              <a:rPr lang="en-US" altLang="zh-Hant" sz="2800" dirty="0"/>
              <a:t>〔15〕</a:t>
            </a:r>
            <a:r>
              <a:rPr lang="zh-Hant" altLang="en-US" sz="2800" dirty="0"/>
              <a:t>要在眾人身上行審判，證實那一切不敬虔的人，所妄行一切不敬虔的事，又證實不敬虔之罪人所說頂撞他的剛愎話。</a:t>
            </a:r>
            <a:r>
              <a:rPr lang="zh-Hant" altLang="en-US" sz="2800" dirty="0" smtClean="0"/>
              <a:t>」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9487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526120"/>
              </p:ext>
            </p:extLst>
          </p:nvPr>
        </p:nvGraphicFramePr>
        <p:xfrm>
          <a:off x="69775" y="54543"/>
          <a:ext cx="6837940" cy="5626014"/>
        </p:xfrm>
        <a:graphic>
          <a:graphicData uri="http://schemas.openxmlformats.org/drawingml/2006/table">
            <a:tbl>
              <a:tblPr/>
              <a:tblGrid>
                <a:gridCol w="1367588"/>
                <a:gridCol w="1367588"/>
                <a:gridCol w="1205979"/>
                <a:gridCol w="1727276"/>
                <a:gridCol w="1169509"/>
              </a:tblGrid>
              <a:tr h="596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Hant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兒子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Hant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挪亞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拉麦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Hant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瑪土撒拉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Hant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以諾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6373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生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65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503343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生</a:t>
                      </a:r>
                      <a:r>
                        <a:rPr lang="en-US" altLang="zh-CN" sz="2800" dirty="0" smtClean="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0</a:t>
                      </a:r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187</a:t>
                      </a:r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252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265165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113</a:t>
                      </a:r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300</a:t>
                      </a:r>
                      <a:endParaRPr lang="en-US" sz="2800" dirty="0">
                        <a:solidFill>
                          <a:schemeClr val="bg1"/>
                        </a:solidFill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取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365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236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生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182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369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3339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480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662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849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138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生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0</a:t>
                      </a: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＋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500</a:t>
                      </a: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＋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682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869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4864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595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死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777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964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164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600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死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969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闪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100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602/3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死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/>
                          <a:ea typeface="黑体"/>
                          <a:cs typeface="黑体"/>
                        </a:rPr>
                        <a:t>950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/>
                        <a:ea typeface="黑体"/>
                        <a:cs typeface="黑体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689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54112" y="187341"/>
            <a:ext cx="6253047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  <a:defRPr/>
            </a:pPr>
            <a:r>
              <a:rPr lang="en-US" sz="3600" b="0" dirty="0">
                <a:ea typeface="宋体" charset="0"/>
                <a:cs typeface="宋体" charset="0"/>
              </a:rPr>
              <a:t>異</a:t>
            </a:r>
            <a:r>
              <a:rPr lang="en-US" sz="3600" b="0" dirty="0" smtClean="0">
                <a:ea typeface="宋体" charset="0"/>
                <a:cs typeface="宋体" charset="0"/>
              </a:rPr>
              <a:t>象</a:t>
            </a:r>
            <a:r>
              <a:rPr lang="zh-CN" altLang="en-US" sz="3600" dirty="0" smtClean="0">
                <a:ea typeface="宋体" charset="0"/>
                <a:cs typeface="宋体" charset="0"/>
              </a:rPr>
              <a:t>，动力的来源</a:t>
            </a:r>
            <a:endParaRPr lang="en-US" sz="3600" b="0" dirty="0">
              <a:ea typeface="宋体" charset="0"/>
              <a:cs typeface="宋体" charset="0"/>
            </a:endParaRPr>
          </a:p>
          <a:p>
            <a:pPr marL="1485900" lvl="2" indent="-571500">
              <a:buFont typeface="Wingdings" charset="2"/>
              <a:buChar char="Ø"/>
              <a:defRPr/>
            </a:pPr>
            <a:r>
              <a:rPr lang="zh-CN" altLang="en-US" sz="3600" b="0" dirty="0">
                <a:ea typeface="宋体" charset="0"/>
                <a:cs typeface="宋体" charset="0"/>
              </a:rPr>
              <a:t>神的</a:t>
            </a:r>
            <a:r>
              <a:rPr lang="zh-CN" altLang="en-US" sz="3600" b="0" dirty="0" smtClean="0">
                <a:ea typeface="宋体" charset="0"/>
                <a:cs typeface="宋体" charset="0"/>
              </a:rPr>
              <a:t>工程</a:t>
            </a:r>
            <a:endParaRPr lang="en-US" altLang="zh-CN" sz="3600" b="0" dirty="0" smtClean="0">
              <a:ea typeface="宋体" charset="0"/>
              <a:cs typeface="宋体" charset="0"/>
            </a:endParaRPr>
          </a:p>
          <a:p>
            <a:pPr marL="1943100" lvl="3" indent="-571500">
              <a:buFont typeface="Wingdings" charset="2"/>
              <a:buChar char="§"/>
              <a:defRPr/>
            </a:pPr>
            <a:r>
              <a:rPr lang="zh-CN" altLang="en-US" sz="3600" dirty="0" smtClean="0">
                <a:ea typeface="宋体" charset="0"/>
                <a:cs typeface="宋体" charset="0"/>
              </a:rPr>
              <a:t>施恩，赐福万民</a:t>
            </a:r>
            <a:endParaRPr lang="en-US" sz="3600" b="0" dirty="0">
              <a:ea typeface="宋体" charset="0"/>
              <a:cs typeface="宋体" charset="0"/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en-US" sz="3600" b="0" dirty="0">
                <a:ea typeface="宋体" charset="0"/>
                <a:cs typeface="宋体" charset="0"/>
              </a:rPr>
              <a:t>呼召</a:t>
            </a:r>
          </a:p>
          <a:p>
            <a:pPr marL="1485900" lvl="2" indent="-571500">
              <a:buFont typeface="Wingdings" charset="2"/>
              <a:buChar char="Ø"/>
              <a:defRPr/>
            </a:pPr>
            <a:r>
              <a:rPr lang="zh-CN" altLang="en-US" sz="3600" b="0" dirty="0">
                <a:ea typeface="宋体" charset="0"/>
                <a:cs typeface="宋体" charset="0"/>
              </a:rPr>
              <a:t>我们有份于神的</a:t>
            </a:r>
            <a:r>
              <a:rPr lang="zh-CN" altLang="en-US" sz="3600" b="0" dirty="0" smtClean="0">
                <a:ea typeface="宋体" charset="0"/>
                <a:cs typeface="宋体" charset="0"/>
              </a:rPr>
              <a:t>工程</a:t>
            </a:r>
            <a:endParaRPr lang="en-US" altLang="zh-CN" sz="3600" b="0" dirty="0" smtClean="0">
              <a:ea typeface="宋体" charset="0"/>
              <a:cs typeface="宋体" charset="0"/>
            </a:endParaRPr>
          </a:p>
          <a:p>
            <a:pPr marL="1943100" lvl="3" indent="-571500">
              <a:buFont typeface="Wingdings" charset="2"/>
              <a:buChar char="§"/>
              <a:defRPr/>
            </a:pPr>
            <a:r>
              <a:rPr lang="zh-CN" altLang="en-US" sz="3600" dirty="0" smtClean="0">
                <a:ea typeface="宋体" charset="0"/>
                <a:cs typeface="宋体" charset="0"/>
              </a:rPr>
              <a:t>蒙福，使人蒙福</a:t>
            </a:r>
            <a:endParaRPr lang="en-US" sz="3600" b="0" dirty="0">
              <a:ea typeface="宋体" charset="0"/>
              <a:cs typeface="宋体" charset="0"/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en-US" sz="3600" b="0" dirty="0">
                <a:ea typeface="宋体" charset="0"/>
                <a:cs typeface="宋体" charset="0"/>
              </a:rPr>
              <a:t>使命</a:t>
            </a:r>
          </a:p>
          <a:p>
            <a:pPr marL="1485900" lvl="2" indent="-571500">
              <a:buFont typeface="Wingdings" charset="2"/>
              <a:buChar char="Ø"/>
              <a:defRPr/>
            </a:pPr>
            <a:r>
              <a:rPr lang="zh-CN" altLang="en-US" sz="3600" b="0" dirty="0">
                <a:ea typeface="宋体" charset="0"/>
                <a:cs typeface="宋体" charset="0"/>
              </a:rPr>
              <a:t>立</a:t>
            </a:r>
            <a:r>
              <a:rPr lang="zh-CN" altLang="en-US" sz="3600" b="0" dirty="0" smtClean="0">
                <a:ea typeface="宋体" charset="0"/>
                <a:cs typeface="宋体" charset="0"/>
              </a:rPr>
              <a:t>志向，实现神的工程</a:t>
            </a:r>
            <a:endParaRPr lang="en-US" altLang="zh-CN" sz="3600" b="0" dirty="0" smtClean="0">
              <a:ea typeface="宋体" charset="0"/>
              <a:cs typeface="宋体" charset="0"/>
            </a:endParaRPr>
          </a:p>
          <a:p>
            <a:pPr marL="1828800" lvl="3" indent="-457200">
              <a:buFont typeface="Wingdings" charset="2"/>
              <a:buChar char="§"/>
              <a:defRPr/>
            </a:pPr>
            <a:r>
              <a:rPr lang="en-US" altLang="zh-CN" sz="3600" dirty="0">
                <a:ea typeface="宋体" charset="0"/>
                <a:cs typeface="宋体" charset="0"/>
              </a:rPr>
              <a:t> </a:t>
            </a:r>
            <a:r>
              <a:rPr lang="zh-CN" altLang="en-US" sz="3600" dirty="0" smtClean="0">
                <a:ea typeface="宋体" charset="0"/>
                <a:cs typeface="宋体" charset="0"/>
              </a:rPr>
              <a:t>蒙福，使人蒙福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1586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88731" y="645377"/>
            <a:ext cx="665280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</a:rPr>
              <a:t>傳</a:t>
            </a:r>
            <a:r>
              <a:rPr lang="zh-CN" altLang="en-US" sz="3600" dirty="0">
                <a:solidFill>
                  <a:srgbClr val="FFFFFF"/>
                </a:solidFill>
              </a:rPr>
              <a:t>義道的木匠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zh-CN" sz="3600" dirty="0" smtClean="0">
                <a:solidFill>
                  <a:srgbClr val="FFFFFF"/>
                </a:solidFill>
              </a:rPr>
              <a:t>(</a:t>
            </a:r>
            <a:r>
              <a:rPr lang="zh-CN" altLang="en-US" sz="3600" dirty="0">
                <a:solidFill>
                  <a:srgbClr val="FFFFFF"/>
                </a:solidFill>
              </a:rPr>
              <a:t>创世记</a:t>
            </a:r>
            <a:r>
              <a:rPr lang="en-US" altLang="zh-CN" sz="3600" dirty="0">
                <a:solidFill>
                  <a:srgbClr val="FFFFFF"/>
                </a:solidFill>
              </a:rPr>
              <a:t>6:1-10)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动力</a:t>
            </a:r>
            <a:r>
              <a:rPr lang="en-US" altLang="zh-CN" sz="3600" dirty="0">
                <a:solidFill>
                  <a:srgbClr val="FFFFFF"/>
                </a:solidFill>
              </a:rPr>
              <a:t>Motive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00"/>
                </a:solidFill>
              </a:rPr>
              <a:t>使命</a:t>
            </a:r>
            <a:r>
              <a:rPr lang="en-US" altLang="zh-CN" sz="3600" dirty="0">
                <a:solidFill>
                  <a:srgbClr val="FFFF00"/>
                </a:solidFill>
              </a:rPr>
              <a:t>Mission </a:t>
            </a:r>
            <a:endParaRPr lang="en-US" altLang="zh-CN" sz="3600" dirty="0" smtClean="0">
              <a:solidFill>
                <a:srgbClr val="FFFF00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00"/>
                </a:solidFill>
              </a:rPr>
              <a:t>信</a:t>
            </a:r>
            <a:r>
              <a:rPr lang="zh-CN" altLang="en-US" sz="3600" dirty="0">
                <a:solidFill>
                  <a:srgbClr val="FFFF00"/>
                </a:solidFill>
              </a:rPr>
              <a:t>息</a:t>
            </a:r>
            <a:r>
              <a:rPr lang="en-US" altLang="zh-CN" sz="3600" dirty="0">
                <a:solidFill>
                  <a:srgbClr val="FFFF00"/>
                </a:solidFill>
              </a:rPr>
              <a:t>Message </a:t>
            </a:r>
            <a:endParaRPr lang="en-US" altLang="zh-CN" sz="3600" dirty="0" smtClean="0">
              <a:solidFill>
                <a:srgbClr val="FFFF00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期待</a:t>
            </a:r>
            <a:r>
              <a:rPr lang="en-US" altLang="zh-CN" sz="3600" dirty="0">
                <a:solidFill>
                  <a:srgbClr val="FFFFFF"/>
                </a:solidFill>
              </a:rPr>
              <a:t>Man's Response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  <p:sp>
        <p:nvSpPr>
          <p:cNvPr id="2" name="Rectangle 1"/>
          <p:cNvSpPr/>
          <p:nvPr/>
        </p:nvSpPr>
        <p:spPr>
          <a:xfrm>
            <a:off x="128435" y="0"/>
            <a:ext cx="6805765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2800" dirty="0"/>
              <a:t>創世記 </a:t>
            </a:r>
            <a:r>
              <a:rPr lang="en-US" altLang="zh-Hant" sz="2800" dirty="0" smtClean="0"/>
              <a:t>6</a:t>
            </a:r>
            <a:r>
              <a:rPr lang="zh-Hant" altLang="en-US" sz="2800" dirty="0" smtClean="0"/>
              <a:t>：</a:t>
            </a:r>
            <a:r>
              <a:rPr lang="zh-Hant" altLang="en-US" sz="2800" dirty="0"/>
              <a:t> </a:t>
            </a:r>
            <a:r>
              <a:rPr lang="en-US" altLang="zh-Hant" sz="2800" b="1" baseline="30000" dirty="0"/>
              <a:t>22 </a:t>
            </a:r>
            <a:r>
              <a:rPr lang="zh-Hant" altLang="en-US" sz="2800" u="sng" dirty="0"/>
              <a:t>挪亞</a:t>
            </a:r>
            <a:r>
              <a:rPr lang="zh-Hant" altLang="en-US" sz="2800" dirty="0"/>
              <a:t>就這樣行。凡神所</a:t>
            </a:r>
            <a:r>
              <a:rPr lang="zh-Hant" altLang="en-US" sz="2800" dirty="0">
                <a:solidFill>
                  <a:srgbClr val="FFFF00"/>
                </a:solidFill>
              </a:rPr>
              <a:t>吩咐</a:t>
            </a:r>
            <a:r>
              <a:rPr lang="zh-Hant" altLang="en-US" sz="2800" dirty="0"/>
              <a:t>的，他都照樣行了</a:t>
            </a:r>
            <a:r>
              <a:rPr lang="zh-Hant" altLang="en-US" sz="2800" dirty="0" smtClean="0"/>
              <a:t>。</a:t>
            </a:r>
            <a:r>
              <a:rPr lang="zh-CN" altLang="zh-Hant" sz="2800" dirty="0" smtClean="0"/>
              <a:t>7</a:t>
            </a:r>
            <a:r>
              <a:rPr lang="en-US" altLang="zh-CN" sz="2800" dirty="0" smtClean="0"/>
              <a:t>:1</a:t>
            </a:r>
            <a:r>
              <a:rPr lang="zh-Hant" altLang="en-US" sz="2800" dirty="0" smtClean="0"/>
              <a:t>耶和華對挪亞說</a:t>
            </a:r>
            <a:r>
              <a:rPr lang="zh-Hant" altLang="en-US" sz="2800" dirty="0"/>
              <a:t>：「你和你的全家都要進入方舟，因為在這世代中，我見你在我面前是義人。 </a:t>
            </a:r>
            <a:r>
              <a:rPr lang="en-US" altLang="zh-Hant" sz="2800" dirty="0"/>
              <a:t>2 </a:t>
            </a:r>
            <a:r>
              <a:rPr lang="zh-Hant" altLang="en-US" sz="2800" dirty="0"/>
              <a:t>凡潔淨的畜類，你要帶七公七母，不潔淨的畜類，你要帶一公一母， </a:t>
            </a:r>
            <a:r>
              <a:rPr lang="en-US" altLang="zh-Hant" sz="2800" dirty="0"/>
              <a:t>3 </a:t>
            </a:r>
            <a:r>
              <a:rPr lang="zh-Hant" altLang="en-US" sz="2800" dirty="0"/>
              <a:t>空中的飛鳥也要帶七公七母，可以留種，活在全地上。 </a:t>
            </a:r>
            <a:r>
              <a:rPr lang="en-US" altLang="zh-Hant" sz="2800" dirty="0"/>
              <a:t>4 </a:t>
            </a:r>
            <a:r>
              <a:rPr lang="zh-Hant" altLang="en-US" sz="2800" dirty="0"/>
              <a:t>因為再過七天，我要降雨在地上四十晝夜，把我所造的各種活物都從地上除滅。」 </a:t>
            </a:r>
            <a:r>
              <a:rPr lang="en-US" altLang="zh-Hant" sz="2800" dirty="0"/>
              <a:t>5 </a:t>
            </a:r>
            <a:r>
              <a:rPr lang="zh-Hant" altLang="en-US" sz="2800" dirty="0"/>
              <a:t>挪亞就遵著耶和華所</a:t>
            </a:r>
            <a:r>
              <a:rPr lang="zh-Hant" altLang="en-US" sz="2800" dirty="0">
                <a:solidFill>
                  <a:srgbClr val="FFFF00"/>
                </a:solidFill>
              </a:rPr>
              <a:t>吩咐</a:t>
            </a:r>
            <a:r>
              <a:rPr lang="zh-Hant" altLang="en-US" sz="2800" dirty="0"/>
              <a:t>的行了</a:t>
            </a:r>
            <a:r>
              <a:rPr lang="zh-Hant" altLang="en-US" sz="2800" dirty="0" smtClean="0"/>
              <a:t>。</a:t>
            </a:r>
            <a:r>
              <a:rPr lang="en-US" altLang="zh-CN" sz="2800" dirty="0" smtClean="0">
                <a:solidFill>
                  <a:srgbClr val="FFFF00"/>
                </a:solidFill>
              </a:rPr>
              <a:t>vv</a:t>
            </a:r>
            <a:r>
              <a:rPr lang="en-US" altLang="zh-Hant" sz="2800" dirty="0" smtClean="0">
                <a:solidFill>
                  <a:srgbClr val="FFFF00"/>
                </a:solidFill>
              </a:rPr>
              <a:t>9</a:t>
            </a:r>
            <a:r>
              <a:rPr lang="zh-CN" altLang="en-US" sz="2800" dirty="0" smtClean="0">
                <a:solidFill>
                  <a:srgbClr val="FFFF00"/>
                </a:solidFill>
              </a:rPr>
              <a:t>，</a:t>
            </a:r>
            <a:r>
              <a:rPr lang="en-US" altLang="zh-CN" sz="2800" dirty="0" smtClean="0">
                <a:solidFill>
                  <a:srgbClr val="FFFF00"/>
                </a:solidFill>
              </a:rPr>
              <a:t>16</a:t>
            </a:r>
          </a:p>
          <a:p>
            <a:r>
              <a:rPr lang="zh-TW" altLang="en-US" sz="2800" dirty="0"/>
              <a:t>彼得后书 </a:t>
            </a:r>
            <a:r>
              <a:rPr lang="en-US" altLang="zh-TW" sz="2800" dirty="0"/>
              <a:t>2</a:t>
            </a:r>
            <a:r>
              <a:rPr lang="en-US" altLang="zh-TW" sz="2800" dirty="0" smtClean="0"/>
              <a:t>:</a:t>
            </a:r>
            <a:r>
              <a:rPr lang="en-US" altLang="zh-Hant" sz="2800" b="1" baseline="30000" dirty="0"/>
              <a:t>5 </a:t>
            </a:r>
            <a:r>
              <a:rPr lang="zh-Hant" altLang="en-US" sz="2800" dirty="0"/>
              <a:t>神也沒有寬容上古的世代，曾叫洪水臨到那不敬虔的世代，卻保護了傳義道的</a:t>
            </a:r>
            <a:r>
              <a:rPr lang="zh-Hant" altLang="en-US" sz="2800" u="sng" dirty="0"/>
              <a:t>挪亞</a:t>
            </a:r>
            <a:r>
              <a:rPr lang="zh-Hant" altLang="en-US" sz="2800" dirty="0"/>
              <a:t>一家八口</a:t>
            </a:r>
            <a:r>
              <a:rPr lang="zh-TW" altLang="en-US" sz="2800" dirty="0" smtClean="0"/>
              <a:t>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08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68" y="3128233"/>
            <a:ext cx="4576233" cy="2861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64833"/>
            <a:ext cx="3810000" cy="317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067" y="1418167"/>
            <a:ext cx="457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6167"/>
            <a:ext cx="3810000" cy="317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382" y="1926167"/>
            <a:ext cx="5211618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1" y="0"/>
            <a:ext cx="75639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88731" y="645377"/>
            <a:ext cx="665280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</a:rPr>
              <a:t>傳</a:t>
            </a:r>
            <a:r>
              <a:rPr lang="zh-CN" altLang="en-US" sz="3600" dirty="0">
                <a:solidFill>
                  <a:srgbClr val="FFFFFF"/>
                </a:solidFill>
              </a:rPr>
              <a:t>義道的木匠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zh-CN" sz="3600" dirty="0" smtClean="0">
                <a:solidFill>
                  <a:srgbClr val="FFFFFF"/>
                </a:solidFill>
              </a:rPr>
              <a:t>(</a:t>
            </a:r>
            <a:r>
              <a:rPr lang="zh-CN" altLang="en-US" sz="3600" dirty="0">
                <a:solidFill>
                  <a:srgbClr val="FFFFFF"/>
                </a:solidFill>
              </a:rPr>
              <a:t>创世记</a:t>
            </a:r>
            <a:r>
              <a:rPr lang="en-US" altLang="zh-CN" sz="3600" dirty="0">
                <a:solidFill>
                  <a:srgbClr val="FFFFFF"/>
                </a:solidFill>
              </a:rPr>
              <a:t>6:1-10)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动力</a:t>
            </a:r>
            <a:r>
              <a:rPr lang="en-US" altLang="zh-CN" sz="3600" dirty="0">
                <a:solidFill>
                  <a:srgbClr val="FFFFFF"/>
                </a:solidFill>
              </a:rPr>
              <a:t>Motive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使命</a:t>
            </a:r>
            <a:r>
              <a:rPr lang="en-US" altLang="zh-CN" sz="3600" dirty="0">
                <a:solidFill>
                  <a:srgbClr val="FFFFFF"/>
                </a:solidFill>
              </a:rPr>
              <a:t>Mission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信</a:t>
            </a:r>
            <a:r>
              <a:rPr lang="zh-CN" altLang="en-US" sz="3600" dirty="0">
                <a:solidFill>
                  <a:srgbClr val="FFFFFF"/>
                </a:solidFill>
              </a:rPr>
              <a:t>息</a:t>
            </a:r>
            <a:r>
              <a:rPr lang="en-US" altLang="zh-CN" sz="3600" dirty="0">
                <a:solidFill>
                  <a:srgbClr val="FFFFFF"/>
                </a:solidFill>
              </a:rPr>
              <a:t>Message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00"/>
                </a:solidFill>
              </a:rPr>
              <a:t>期待</a:t>
            </a:r>
            <a:r>
              <a:rPr lang="en-US" altLang="zh-CN" sz="3600" dirty="0">
                <a:solidFill>
                  <a:srgbClr val="FFFF00"/>
                </a:solidFill>
              </a:rPr>
              <a:t>Man's Response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241" y="0"/>
            <a:ext cx="3840925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494" y="144362"/>
            <a:ext cx="47804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1). Don’t 			miss the boat</a:t>
            </a:r>
            <a:r>
              <a:rPr lang="zh-CN" altLang="en-US" sz="3200" dirty="0" smtClean="0"/>
              <a:t>不要错过“方舟”救恩。</a:t>
            </a:r>
            <a:endParaRPr lang="en-US" altLang="zh-CN" sz="3200" dirty="0" smtClean="0"/>
          </a:p>
          <a:p>
            <a:r>
              <a:rPr lang="zh-CN" altLang="zh-CN" sz="3200" dirty="0" smtClean="0"/>
              <a:t>2</a:t>
            </a:r>
            <a:r>
              <a:rPr lang="en-US" altLang="zh-CN" sz="3200" dirty="0" smtClean="0"/>
              <a:t>). We are in the same boat.</a:t>
            </a:r>
          </a:p>
          <a:p>
            <a:r>
              <a:rPr lang="en-US" altLang="zh-CN" sz="3200" dirty="0" smtClean="0"/>
              <a:t>11). No matter the storm, when you are with God, there is always a rainbow.</a:t>
            </a:r>
            <a:endParaRPr lang="en-US" sz="3200" dirty="0"/>
          </a:p>
        </p:txBody>
      </p:sp>
      <p:sp>
        <p:nvSpPr>
          <p:cNvPr id="6" name="Donut 5"/>
          <p:cNvSpPr/>
          <p:nvPr/>
        </p:nvSpPr>
        <p:spPr>
          <a:xfrm>
            <a:off x="5295241" y="3196167"/>
            <a:ext cx="762000" cy="931333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7176268" y="4683779"/>
            <a:ext cx="601305" cy="931333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737" y="3683792"/>
            <a:ext cx="50785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2800" dirty="0"/>
              <a:t>希伯來書</a:t>
            </a:r>
            <a:r>
              <a:rPr lang="en-US" altLang="zh-Hant" sz="2800" dirty="0"/>
              <a:t>2</a:t>
            </a:r>
            <a:r>
              <a:rPr lang="en-US" altLang="zh-Hant" sz="2800" dirty="0" smtClean="0"/>
              <a:t>:</a:t>
            </a:r>
            <a:r>
              <a:rPr lang="en-US" altLang="zh-Hant" sz="2800" b="1" dirty="0" smtClean="0"/>
              <a:t>3</a:t>
            </a:r>
            <a:r>
              <a:rPr lang="en-US" altLang="zh-Hant" sz="2800" b="1" dirty="0"/>
              <a:t> </a:t>
            </a:r>
            <a:r>
              <a:rPr lang="zh-Hant" altLang="en-US" sz="2800" dirty="0"/>
              <a:t>我們若忽略這麼大的救恩，怎能逃罪呢？這救恩起先是主親自講的，後來是聽見的人給我們證實了， </a:t>
            </a:r>
            <a:r>
              <a:rPr lang="en-US" altLang="zh-Hant" sz="2800" b="1" dirty="0"/>
              <a:t>4 </a:t>
            </a:r>
            <a:r>
              <a:rPr lang="zh-Hant" altLang="en-US" sz="2800" dirty="0"/>
              <a:t>神</a:t>
            </a:r>
            <a:r>
              <a:rPr lang="zh-Hant" altLang="en-US" sz="2800" dirty="0" smtClean="0"/>
              <a:t>又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00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-413821"/>
            <a:ext cx="7763302" cy="5607978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endParaRPr lang="en-US" altLang="zh-CN" sz="2800" dirty="0" smtClean="0"/>
          </a:p>
          <a:p>
            <a:pPr lvl="1">
              <a:defRPr/>
            </a:pPr>
            <a:r>
              <a:rPr lang="zh-Hant" altLang="en-US" dirty="0">
                <a:solidFill>
                  <a:srgbClr val="FFFFFF"/>
                </a:solidFill>
              </a:rPr>
              <a:t>創世記</a:t>
            </a:r>
            <a:r>
              <a:rPr lang="en-US" dirty="0">
                <a:solidFill>
                  <a:srgbClr val="FFFFFF"/>
                </a:solidFill>
              </a:rPr>
              <a:t>3: 21 </a:t>
            </a:r>
            <a:r>
              <a:rPr lang="zh-CN" altLang="en-US" dirty="0">
                <a:solidFill>
                  <a:srgbClr val="FFFFFF"/>
                </a:solidFill>
              </a:rPr>
              <a:t>耶和華神為亞當和他妻子用皮子做衣服給他們穿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1">
              <a:defRPr/>
            </a:pPr>
            <a:endParaRPr lang="en-US" altLang="zh-CN" dirty="0" smtClean="0"/>
          </a:p>
          <a:p>
            <a:pPr marL="457200" lvl="1" indent="0">
              <a:buNone/>
              <a:defRPr/>
            </a:pPr>
            <a:endParaRPr lang="en-US" altLang="zh-CN" dirty="0" smtClean="0"/>
          </a:p>
          <a:p>
            <a:pPr marL="457200" lvl="1" indent="0">
              <a:buFontTx/>
              <a:buNone/>
              <a:defRPr/>
            </a:pPr>
            <a:endParaRPr lang="zh-CN" altLang="en-US" dirty="0"/>
          </a:p>
          <a:p>
            <a:pPr lvl="1">
              <a:defRPr/>
            </a:pPr>
            <a:r>
              <a:rPr lang="zh-CN" altLang="en-US" dirty="0"/>
              <a:t>彼得前书</a:t>
            </a:r>
            <a:r>
              <a:rPr lang="en-US" altLang="zh-CN" dirty="0"/>
              <a:t>2:24</a:t>
            </a:r>
            <a:r>
              <a:rPr lang="zh-CN" altLang="en-US" dirty="0"/>
              <a:t>他被挂在木头上，亲身担当了我们的罪，使我们既然在罪上死，就得以在义上活。因他受的鞭伤，你们便得了医治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18436" name="Picture 4" descr="https://encrypted-tbn1.gstatic.com/images?q=tbn:ANd9GcT2PsMGK_yEFU4UqkRFnc1-YN32gmQ9zWRmYM2KeP_zr6rvPwC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1" y="1366553"/>
            <a:ext cx="3172112" cy="175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encrypted-tbn1.gstatic.com/images?q=tbn:ANd9GcSAgfA-puE3-lkZ4_XSAE1T9iB6DJSGSjEtm8PKJusAbuLdC89s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93" y="1379572"/>
            <a:ext cx="3359622" cy="174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752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88731" y="224117"/>
            <a:ext cx="665280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</a:rPr>
              <a:t>傳</a:t>
            </a:r>
            <a:r>
              <a:rPr lang="zh-CN" altLang="en-US" sz="3600" dirty="0">
                <a:solidFill>
                  <a:srgbClr val="FFFFFF"/>
                </a:solidFill>
              </a:rPr>
              <a:t>義道的木匠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zh-CN" sz="3600" dirty="0" smtClean="0">
                <a:solidFill>
                  <a:srgbClr val="FFFFFF"/>
                </a:solidFill>
              </a:rPr>
              <a:t>(</a:t>
            </a:r>
            <a:r>
              <a:rPr lang="zh-CN" altLang="en-US" sz="3600" dirty="0">
                <a:solidFill>
                  <a:srgbClr val="FFFFFF"/>
                </a:solidFill>
              </a:rPr>
              <a:t>创世记</a:t>
            </a:r>
            <a:r>
              <a:rPr lang="en-US" altLang="zh-CN" sz="3600" dirty="0">
                <a:solidFill>
                  <a:srgbClr val="FFFFFF"/>
                </a:solidFill>
              </a:rPr>
              <a:t>6:1-10)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动力</a:t>
            </a:r>
            <a:r>
              <a:rPr lang="en-US" altLang="zh-CN" sz="3600" dirty="0">
                <a:solidFill>
                  <a:srgbClr val="FFFFFF"/>
                </a:solidFill>
              </a:rPr>
              <a:t>Motive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使命</a:t>
            </a:r>
            <a:r>
              <a:rPr lang="en-US" altLang="zh-CN" sz="3600" dirty="0">
                <a:solidFill>
                  <a:srgbClr val="FFFFFF"/>
                </a:solidFill>
              </a:rPr>
              <a:t>Mission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信</a:t>
            </a:r>
            <a:r>
              <a:rPr lang="zh-CN" altLang="en-US" sz="3600" dirty="0">
                <a:solidFill>
                  <a:srgbClr val="FFFFFF"/>
                </a:solidFill>
              </a:rPr>
              <a:t>息</a:t>
            </a:r>
            <a:r>
              <a:rPr lang="en-US" altLang="zh-CN" sz="3600" dirty="0">
                <a:solidFill>
                  <a:srgbClr val="FFFFFF"/>
                </a:solidFill>
              </a:rPr>
              <a:t>Message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期待</a:t>
            </a:r>
            <a:r>
              <a:rPr lang="en-US" altLang="zh-CN" sz="3600" dirty="0">
                <a:solidFill>
                  <a:srgbClr val="FFFFFF"/>
                </a:solidFill>
              </a:rPr>
              <a:t>Man's Response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50920_OliverRejoici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1574" y="1021557"/>
            <a:ext cx="5054599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807844"/>
              </p:ext>
            </p:extLst>
          </p:nvPr>
        </p:nvGraphicFramePr>
        <p:xfrm>
          <a:off x="0" y="0"/>
          <a:ext cx="6992680" cy="5993130"/>
        </p:xfrm>
        <a:graphic>
          <a:graphicData uri="http://schemas.openxmlformats.org/drawingml/2006/table">
            <a:tbl>
              <a:tblPr/>
              <a:tblGrid>
                <a:gridCol w="1748170"/>
                <a:gridCol w="1748170"/>
                <a:gridCol w="1748170"/>
                <a:gridCol w="1748170"/>
              </a:tblGrid>
              <a:tr h="5524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異象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呼召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使命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4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挪亚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救恩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取木造船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世代传道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584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保罗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万民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外邦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传福音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</a:tr>
              <a:tr h="649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彼得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万民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以色列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建灵宫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499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A@CIU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羅馬書1</a:t>
                      </a:r>
                      <a:r>
                        <a:rPr kumimoji="0" lang="en-US" altLang="zh-CN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5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:</a:t>
                      </a:r>
                      <a:r>
                        <a:rPr kumimoji="0" lang="en-US" altLang="zh-CN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20</a:t>
                      </a: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9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S@CIU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《</a:t>
                      </a: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还我教会</a:t>
                      </a:r>
                      <a:r>
                        <a:rPr kumimoji="0" lang="en-US" altLang="zh-CN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》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8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CIU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Know Him</a:t>
                      </a:r>
                      <a:r>
                        <a:rPr kumimoji="0" lang="zh-CN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；</a:t>
                      </a:r>
                      <a:r>
                        <a:rPr kumimoji="0" lang="en-US" altLang="zh-CN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Make Him known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CIU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educates students from a biblical worldview to impact the nations with the message of Christ.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6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我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约</a:t>
                      </a:r>
                      <a:r>
                        <a:rPr kumimoji="0" lang="en-US" altLang="zh-CN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14:6</a:t>
                      </a: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羅1</a:t>
                      </a:r>
                      <a:r>
                        <a:rPr kumimoji="0" lang="zh-CN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0</a:t>
                      </a: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ＭＳ Ｐゴシック" charset="0"/>
                        </a:rPr>
                        <a:t>:</a:t>
                      </a:r>
                      <a:r>
                        <a:rPr kumimoji="0" lang="en-US" altLang="zh-CN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14</a:t>
                      </a: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Century Schoolbook" charset="0"/>
                        </a:rPr>
                        <a:t>彼前</a:t>
                      </a: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charset="0"/>
                          <a:ea typeface="ＭＳ Ｐゴシック" charset="0"/>
                          <a:cs typeface="Century Schoolbook" charset="0"/>
                        </a:rPr>
                        <a:t>3:15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F2"/>
                    </a:solidFill>
                  </a:tcPr>
                </a:tc>
              </a:tr>
              <a:tr h="850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Schoolbook" charset="0"/>
                          <a:ea typeface="宋体" charset="0"/>
                          <a:cs typeface="宋体" charset="0"/>
                        </a:rPr>
                        <a:t>我们？</a:t>
                      </a:r>
                      <a:endParaRPr kumimoji="0" lang="en-US" sz="27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宋体" charset="0"/>
                          <a:ea typeface="宋体" charset="0"/>
                          <a:cs typeface="宋体" charset="0"/>
                        </a:rPr>
                        <a:t>本周挑战</a:t>
                      </a: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Schoolbook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F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783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</p:spTree>
    <p:extLst>
      <p:ext uri="{BB962C8B-B14F-4D97-AF65-F5344CB8AC3E}">
        <p14:creationId xmlns:p14="http://schemas.microsoft.com/office/powerpoint/2010/main" val="7583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318363"/>
            <a:ext cx="8458200" cy="9525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CN" alt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/>
                <a:ea typeface="黑体"/>
                <a:cs typeface="黑体"/>
              </a:rPr>
              <a:t>仰望神的应许</a:t>
            </a:r>
            <a:r>
              <a:rPr lang="en-US" altLang="zh-CN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/>
                <a:ea typeface="黑体"/>
                <a:cs typeface="黑体"/>
              </a:rPr>
              <a:t>-</a:t>
            </a:r>
            <a:r>
              <a:rPr lang="zh-CN" altLang="en-US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/>
                <a:ea typeface="黑体"/>
                <a:cs typeface="黑体"/>
              </a:rPr>
              <a:t>后裔的逐</a:t>
            </a:r>
            <a:r>
              <a:rPr lang="zh-CN" altLang="en-US" sz="440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渐启明</a:t>
            </a:r>
            <a:r>
              <a:rPr lang="en-US" altLang="zh-CN" sz="440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/>
            </a:r>
            <a:br>
              <a:rPr lang="en-US" altLang="zh-CN" sz="440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</a:br>
            <a:r>
              <a:rPr lang="zh-CN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宋体" charset="0"/>
              </a:rPr>
              <a:t>圣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宋体" charset="0"/>
              </a:rPr>
              <a:t>子的舍命和复活把应许推向高潮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宋体" charset="0"/>
              </a:rPr>
              <a:t>-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宋体" charset="0"/>
              </a:rPr>
              <a:t>救恩的成全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966913" y="3558646"/>
            <a:ext cx="2743200" cy="5080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600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zh-CN" alt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6666" y="1541124"/>
            <a:ext cx="667872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黑体" charset="0"/>
                <a:cs typeface="黑体" charset="0"/>
              </a:rPr>
              <a:t>創世記3:15 我又要叫你和女人彼此為仇，你的後裔和</a:t>
            </a:r>
            <a:r>
              <a:rPr lang="en-US" sz="3200" dirty="0">
                <a:solidFill>
                  <a:srgbClr val="FFFF00"/>
                </a:solidFill>
                <a:latin typeface="黑体" charset="0"/>
                <a:cs typeface="黑体" charset="0"/>
              </a:rPr>
              <a:t>女人的後裔</a:t>
            </a:r>
            <a:r>
              <a:rPr lang="en-US" sz="3200" dirty="0">
                <a:solidFill>
                  <a:srgbClr val="FFFFFF"/>
                </a:solidFill>
                <a:latin typeface="黑体" charset="0"/>
                <a:cs typeface="黑体" charset="0"/>
              </a:rPr>
              <a:t>也彼此為仇，女人的後裔要傷你的頭，你要傷他的腳跟。」</a:t>
            </a:r>
          </a:p>
          <a:p>
            <a:pPr>
              <a:defRPr/>
            </a:pPr>
            <a:r>
              <a:rPr lang="zh-CN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cs typeface="黑体" charset="0"/>
              </a:rPr>
              <a:t>加拉太</a:t>
            </a:r>
            <a:r>
              <a:rPr lang="en-US" altLang="zh-CN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cs typeface="黑体" charset="0"/>
              </a:rPr>
              <a:t>4</a:t>
            </a:r>
            <a:r>
              <a:rPr lang="zh-CN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cs typeface="黑体" charset="0"/>
              </a:rPr>
              <a:t>：</a:t>
            </a:r>
            <a:r>
              <a:rPr lang="en-US" altLang="zh-CN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charset="0"/>
                <a:cs typeface="黑体" charset="0"/>
              </a:rPr>
              <a:t>4</a:t>
            </a:r>
            <a:r>
              <a:rPr lang="en-US" sz="3200" dirty="0">
                <a:solidFill>
                  <a:srgbClr val="FFFFFF"/>
                </a:solidFill>
                <a:latin typeface="黑体" charset="0"/>
                <a:cs typeface="黑体" charset="0"/>
              </a:rPr>
              <a:t>及至時候滿足，</a:t>
            </a:r>
            <a:r>
              <a:rPr lang="en-US" sz="3200" dirty="0">
                <a:solidFill>
                  <a:srgbClr val="FFFF00"/>
                </a:solidFill>
                <a:latin typeface="黑体" charset="0"/>
                <a:cs typeface="黑体" charset="0"/>
              </a:rPr>
              <a:t>神就差遣他的兒子，為女子所生</a:t>
            </a:r>
            <a:r>
              <a:rPr lang="en-US" sz="3200" dirty="0">
                <a:solidFill>
                  <a:srgbClr val="FFFFFF"/>
                </a:solidFill>
                <a:latin typeface="黑体" charset="0"/>
                <a:cs typeface="黑体" charset="0"/>
              </a:rPr>
              <a:t>，且生在律法以下， 5 要把律法以下的人贖出來，叫我們得著兒子的名分。 </a:t>
            </a:r>
            <a:endParaRPr lang="en-US" altLang="zh-CN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907075" y="1683127"/>
            <a:ext cx="520003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marL="1028700" lvl="1" indent="-571500">
              <a:buFont typeface="Arial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亚伯的信</a:t>
            </a:r>
          </a:p>
          <a:p>
            <a:pPr marL="1485900" lvl="2" indent="-571500">
              <a:buFont typeface="Wingdings" charset="0"/>
              <a:buChar char="Ø"/>
            </a:pPr>
            <a:r>
              <a:rPr lang="zh-CN" altLang="en-US" sz="3200" dirty="0">
                <a:solidFill>
                  <a:srgbClr val="FFFFFF"/>
                </a:solidFill>
              </a:rPr>
              <a:t>方式，态度，对象</a:t>
            </a:r>
            <a:endParaRPr lang="en-US" altLang="ja-JP" sz="3200" dirty="0">
              <a:solidFill>
                <a:srgbClr val="FFFFFF"/>
              </a:solidFill>
            </a:endParaRPr>
          </a:p>
          <a:p>
            <a:pPr marL="1028700" lvl="1" indent="-571500">
              <a:buFont typeface="Arial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亚伯的望</a:t>
            </a:r>
          </a:p>
          <a:p>
            <a:pPr marL="1485900" lvl="2" indent="-571500">
              <a:buFont typeface="Wingdings" charset="0"/>
              <a:buChar char="Ø"/>
            </a:pPr>
            <a:r>
              <a:rPr lang="zh-CN" altLang="en-US" sz="3200" dirty="0">
                <a:solidFill>
                  <a:srgbClr val="FFFFFF"/>
                </a:solidFill>
              </a:rPr>
              <a:t>救恩，赎罪</a:t>
            </a:r>
            <a:endParaRPr lang="en-US" altLang="ja-JP" sz="3200" dirty="0">
              <a:solidFill>
                <a:srgbClr val="FFFFFF"/>
              </a:solidFill>
            </a:endParaRPr>
          </a:p>
          <a:p>
            <a:pPr marL="1028700" lvl="1" indent="-571500">
              <a:buFont typeface="Arial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亚伯的爱</a:t>
            </a:r>
          </a:p>
          <a:p>
            <a:pPr marL="1485900" lvl="2" indent="-571500">
              <a:buFont typeface="Wingdings" charset="0"/>
              <a:buChar char="Ø"/>
            </a:pPr>
            <a:r>
              <a:rPr lang="en-US" sz="3200" dirty="0">
                <a:solidFill>
                  <a:srgbClr val="FFFFFF"/>
                </a:solidFill>
              </a:rPr>
              <a:t>寧可</a:t>
            </a:r>
            <a:r>
              <a:rPr lang="en-US" sz="3200" dirty="0" smtClean="0">
                <a:solidFill>
                  <a:srgbClr val="FFFFFF"/>
                </a:solidFill>
              </a:rPr>
              <a:t>讓步</a:t>
            </a:r>
          </a:p>
          <a:p>
            <a:pPr marL="1485900" lvl="2" indent="-571500">
              <a:buFont typeface="Wingdings" charset="0"/>
              <a:buChar char="Ø"/>
            </a:pPr>
            <a:r>
              <a:rPr lang="en-US" sz="3200" dirty="0" smtClean="0">
                <a:solidFill>
                  <a:srgbClr val="FFFFFF"/>
                </a:solidFill>
              </a:rPr>
              <a:t>以</a:t>
            </a:r>
            <a:r>
              <a:rPr lang="en-US" sz="3200" dirty="0">
                <a:solidFill>
                  <a:srgbClr val="FFFFFF"/>
                </a:solidFill>
              </a:rPr>
              <a:t>善勝惡</a:t>
            </a:r>
            <a:r>
              <a:rPr lang="en-US" altLang="ja-JP" sz="3200" dirty="0">
                <a:solidFill>
                  <a:srgbClr val="FFFFFF"/>
                </a:solidFill>
              </a:rPr>
              <a:t>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64" y="-97693"/>
            <a:ext cx="2943764" cy="220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23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327730" y="109247"/>
            <a:ext cx="662287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FFFF"/>
                </a:solidFill>
              </a:rPr>
              <a:t>路加</a:t>
            </a:r>
            <a:r>
              <a:rPr lang="en-US" altLang="ja-JP" sz="3600" dirty="0">
                <a:solidFill>
                  <a:srgbClr val="FFFFFF"/>
                </a:solidFill>
              </a:rPr>
              <a:t>11:50 </a:t>
            </a:r>
            <a:r>
              <a:rPr lang="zh-CN" altLang="en-US" sz="3600" dirty="0">
                <a:solidFill>
                  <a:srgbClr val="FFFFFF"/>
                </a:solidFill>
              </a:rPr>
              <a:t>使創世以來所流眾先知血的罪，都要問在這世代的人身上，</a:t>
            </a:r>
            <a:r>
              <a:rPr lang="en-US" altLang="ja-JP" sz="3600" dirty="0">
                <a:solidFill>
                  <a:srgbClr val="FFFFFF"/>
                </a:solidFill>
              </a:rPr>
              <a:t> 51 </a:t>
            </a:r>
            <a:r>
              <a:rPr lang="zh-CN" altLang="en-US" sz="3600" dirty="0">
                <a:solidFill>
                  <a:srgbClr val="FFFFFF"/>
                </a:solidFill>
              </a:rPr>
              <a:t>就是從</a:t>
            </a:r>
            <a:r>
              <a:rPr lang="zh-CN" altLang="en-US" sz="3600" u="sng" dirty="0">
                <a:solidFill>
                  <a:srgbClr val="FFFFFF"/>
                </a:solidFill>
              </a:rPr>
              <a:t>亞伯</a:t>
            </a:r>
            <a:r>
              <a:rPr lang="zh-CN" altLang="en-US" sz="3600" dirty="0">
                <a:solidFill>
                  <a:srgbClr val="FFFFFF"/>
                </a:solidFill>
              </a:rPr>
              <a:t>的血起，直到被殺在壇和殿中間</a:t>
            </a:r>
            <a:r>
              <a:rPr lang="zh-CN" altLang="en-US" sz="3600" u="sng" dirty="0">
                <a:solidFill>
                  <a:srgbClr val="FFFFFF"/>
                </a:solidFill>
              </a:rPr>
              <a:t>撒迦利亞</a:t>
            </a:r>
            <a:r>
              <a:rPr lang="zh-CN" altLang="en-US" sz="3600" dirty="0">
                <a:solidFill>
                  <a:srgbClr val="FFFFFF"/>
                </a:solidFill>
              </a:rPr>
              <a:t>的血為止。我實在告訴你們：這都要問在這世代的人身上。</a:t>
            </a:r>
            <a:endParaRPr lang="en-US" altLang="zh-CN" sz="36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7730" y="3865563"/>
            <a:ext cx="68413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FFFF"/>
                </a:solidFill>
              </a:rPr>
              <a:t>狭义（职位）</a:t>
            </a:r>
            <a:r>
              <a:rPr lang="zh-CN" altLang="en-US" sz="3600" dirty="0" smtClean="0">
                <a:solidFill>
                  <a:srgbClr val="FFFFFF"/>
                </a:solidFill>
              </a:rPr>
              <a:t>：</a:t>
            </a:r>
            <a:r>
              <a:rPr lang="zh-CN" altLang="en-US" sz="3600" u="sng" dirty="0" smtClean="0">
                <a:solidFill>
                  <a:srgbClr val="FFFFFF"/>
                </a:solidFill>
              </a:rPr>
              <a:t>亞伯</a:t>
            </a:r>
            <a:r>
              <a:rPr lang="zh-CN" altLang="en-US" sz="3600" dirty="0" smtClean="0">
                <a:solidFill>
                  <a:srgbClr val="FFFFFF"/>
                </a:solidFill>
              </a:rPr>
              <a:t>到</a:t>
            </a:r>
            <a:r>
              <a:rPr lang="zh-CN" altLang="en-US" sz="3600" u="sng" dirty="0" smtClean="0">
                <a:solidFill>
                  <a:srgbClr val="FFFFFF"/>
                </a:solidFill>
              </a:rPr>
              <a:t>撒迦利亞</a:t>
            </a:r>
            <a:endParaRPr lang="en-US" altLang="zh-CN" sz="3600" dirty="0">
              <a:solidFill>
                <a:srgbClr val="FFFFFF"/>
              </a:solidFill>
            </a:endParaRPr>
          </a:p>
          <a:p>
            <a:r>
              <a:rPr lang="zh-CN" altLang="en-US" sz="3600" dirty="0">
                <a:solidFill>
                  <a:srgbClr val="FFFFFF"/>
                </a:solidFill>
              </a:rPr>
              <a:t>广义（功用）：所有神的代言人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288626" y="288636"/>
            <a:ext cx="6652806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</a:rPr>
              <a:t>傳</a:t>
            </a:r>
            <a:r>
              <a:rPr lang="zh-CN" altLang="en-US" sz="3600" dirty="0">
                <a:solidFill>
                  <a:srgbClr val="FFFFFF"/>
                </a:solidFill>
              </a:rPr>
              <a:t>義道的木匠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zh-CN" sz="3600" dirty="0" smtClean="0">
                <a:solidFill>
                  <a:srgbClr val="FFFFFF"/>
                </a:solidFill>
              </a:rPr>
              <a:t>(</a:t>
            </a:r>
            <a:r>
              <a:rPr lang="zh-CN" altLang="en-US" sz="3600" dirty="0">
                <a:solidFill>
                  <a:srgbClr val="FFFFFF"/>
                </a:solidFill>
              </a:rPr>
              <a:t>创世记</a:t>
            </a:r>
            <a:r>
              <a:rPr lang="en-US" altLang="zh-CN" sz="3600" dirty="0">
                <a:solidFill>
                  <a:srgbClr val="FFFFFF"/>
                </a:solidFill>
              </a:rPr>
              <a:t>6:1-10)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r>
              <a:rPr lang="zh-CN" altLang="en-US" sz="3600" dirty="0" smtClean="0">
                <a:solidFill>
                  <a:srgbClr val="FFFFFF"/>
                </a:solidFill>
              </a:rPr>
              <a:t>神的</a:t>
            </a:r>
            <a:r>
              <a:rPr lang="zh-CN" altLang="en-US" sz="3600" dirty="0">
                <a:solidFill>
                  <a:srgbClr val="FFFFFF"/>
                </a:solidFill>
              </a:rPr>
              <a:t>義道正在這位傳道人所傳的福音上顯明出來，這義是本於信以至於信，顯明於傳道人的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动力</a:t>
            </a:r>
            <a:r>
              <a:rPr lang="en-US" altLang="zh-CN" sz="3600" dirty="0">
                <a:solidFill>
                  <a:srgbClr val="FFFFFF"/>
                </a:solidFill>
              </a:rPr>
              <a:t>Motive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使命</a:t>
            </a:r>
            <a:r>
              <a:rPr lang="en-US" altLang="zh-CN" sz="3600" dirty="0">
                <a:solidFill>
                  <a:srgbClr val="FFFFFF"/>
                </a:solidFill>
              </a:rPr>
              <a:t>Mission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信</a:t>
            </a:r>
            <a:r>
              <a:rPr lang="zh-CN" altLang="en-US" sz="3600" dirty="0">
                <a:solidFill>
                  <a:srgbClr val="FFFFFF"/>
                </a:solidFill>
              </a:rPr>
              <a:t>息</a:t>
            </a:r>
            <a:r>
              <a:rPr lang="en-US" altLang="zh-CN" sz="3600" dirty="0">
                <a:solidFill>
                  <a:srgbClr val="FFFFFF"/>
                </a:solidFill>
              </a:rPr>
              <a:t>Message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期待</a:t>
            </a:r>
            <a:r>
              <a:rPr lang="en-US" altLang="zh-CN" sz="3600" dirty="0">
                <a:solidFill>
                  <a:srgbClr val="FFFFFF"/>
                </a:solidFill>
              </a:rPr>
              <a:t>Man's Response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-307503" y="180941"/>
            <a:ext cx="8229600" cy="19433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宋体" charset="0"/>
              </a:rPr>
              <a:t>先知（和先知书）</a:t>
            </a:r>
          </a:p>
        </p:txBody>
      </p:sp>
      <p:graphicFrame>
        <p:nvGraphicFramePr>
          <p:cNvPr id="9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969929"/>
              </p:ext>
            </p:extLst>
          </p:nvPr>
        </p:nvGraphicFramePr>
        <p:xfrm>
          <a:off x="115814" y="1297312"/>
          <a:ext cx="7126820" cy="3816040"/>
        </p:xfrm>
        <a:graphic>
          <a:graphicData uri="http://schemas.openxmlformats.org/drawingml/2006/table">
            <a:tbl>
              <a:tblPr/>
              <a:tblGrid>
                <a:gridCol w="1981200"/>
                <a:gridCol w="2518513"/>
                <a:gridCol w="2627107"/>
              </a:tblGrid>
              <a:tr h="25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动力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Motive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38093" marB="380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神呼召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的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代言人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 Prophet(</a:t>
                      </a:r>
                      <a:r>
                        <a:rPr kumimoji="0" lang="en-US" altLang="zh-CN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nabi</a:t>
                      </a:r>
                      <a:r>
                        <a:rPr kumimoji="0" lang="en-US" altLang="zh-CN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’</a:t>
                      </a:r>
                      <a:r>
                        <a:rPr kumimoji="0" lang="he-IL" altLang="zh-CN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 נָבִיא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Seer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 (</a:t>
                      </a:r>
                      <a:r>
                        <a:rPr kumimoji="0" lang="en-US" altLang="zh-CN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hozeh</a:t>
                      </a:r>
                      <a:r>
                        <a:rPr kumimoji="0" lang="en-US" altLang="zh-CN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, </a:t>
                      </a:r>
                      <a:r>
                        <a:rPr kumimoji="0" lang="en-US" altLang="zh-CN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ro’eh</a:t>
                      </a:r>
                      <a:r>
                        <a:rPr kumimoji="0" lang="en-US" altLang="zh-CN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,</a:t>
                      </a:r>
                      <a:r>
                        <a:rPr kumimoji="0" lang="he-IL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 רֹאֶה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)</a:t>
                      </a:r>
                    </a:p>
                  </a:txBody>
                  <a:tcPr marT="38093" marB="380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5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使命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Mission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38093" marB="380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Forth-telling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解释，谴责，呼召</a:t>
                      </a:r>
                    </a:p>
                  </a:txBody>
                  <a:tcPr marT="38093" marB="380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Fore-telling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审判，救赎，将来</a:t>
                      </a:r>
                    </a:p>
                  </a:txBody>
                  <a:tcPr marT="38093" marB="380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信息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宋体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Message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38093" marB="380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Imperative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祈使</a:t>
                      </a:r>
                    </a:p>
                  </a:txBody>
                  <a:tcPr marT="38093" marB="380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Imperfect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将来</a:t>
                      </a:r>
                    </a:p>
                  </a:txBody>
                  <a:tcPr marT="38093" marB="380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期待人回应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Man’s response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38093" marB="380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顺服</a:t>
                      </a:r>
                    </a:p>
                  </a:txBody>
                  <a:tcPr marT="38093" marB="380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宋体" charset="0"/>
                        </a:rPr>
                        <a:t>信靠</a:t>
                      </a:r>
                    </a:p>
                  </a:txBody>
                  <a:tcPr marT="38093" marB="380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40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88731" y="645377"/>
            <a:ext cx="665280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</a:rPr>
              <a:t>傳</a:t>
            </a:r>
            <a:r>
              <a:rPr lang="zh-CN" altLang="en-US" sz="3600" dirty="0">
                <a:solidFill>
                  <a:srgbClr val="FFFFFF"/>
                </a:solidFill>
              </a:rPr>
              <a:t>義道的木匠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zh-CN" sz="3600" dirty="0" smtClean="0">
                <a:solidFill>
                  <a:srgbClr val="FFFFFF"/>
                </a:solidFill>
              </a:rPr>
              <a:t>(</a:t>
            </a:r>
            <a:r>
              <a:rPr lang="zh-CN" altLang="en-US" sz="3600" dirty="0">
                <a:solidFill>
                  <a:srgbClr val="FFFFFF"/>
                </a:solidFill>
              </a:rPr>
              <a:t>创世记</a:t>
            </a:r>
            <a:r>
              <a:rPr lang="en-US" altLang="zh-CN" sz="3600" dirty="0">
                <a:solidFill>
                  <a:srgbClr val="FFFFFF"/>
                </a:solidFill>
              </a:rPr>
              <a:t>6:1-10)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00"/>
                </a:solidFill>
              </a:rPr>
              <a:t>动力</a:t>
            </a:r>
            <a:r>
              <a:rPr lang="en-US" altLang="zh-CN" sz="3600" dirty="0">
                <a:solidFill>
                  <a:srgbClr val="FFFF00"/>
                </a:solidFill>
              </a:rPr>
              <a:t>Motive </a:t>
            </a:r>
            <a:endParaRPr lang="en-US" altLang="zh-CN" sz="3600" dirty="0" smtClean="0">
              <a:solidFill>
                <a:srgbClr val="FFFF00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使命</a:t>
            </a:r>
            <a:r>
              <a:rPr lang="en-US" altLang="zh-CN" sz="3600" dirty="0">
                <a:solidFill>
                  <a:srgbClr val="FFFFFF"/>
                </a:solidFill>
              </a:rPr>
              <a:t>Mission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信</a:t>
            </a:r>
            <a:r>
              <a:rPr lang="zh-CN" altLang="en-US" sz="3600" dirty="0">
                <a:solidFill>
                  <a:srgbClr val="FFFFFF"/>
                </a:solidFill>
              </a:rPr>
              <a:t>息</a:t>
            </a:r>
            <a:r>
              <a:rPr lang="en-US" altLang="zh-CN" sz="3600" dirty="0">
                <a:solidFill>
                  <a:srgbClr val="FFFFFF"/>
                </a:solidFill>
              </a:rPr>
              <a:t>Message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pPr marL="1943100" lvl="3" indent="-571500">
              <a:buFont typeface="Arial"/>
              <a:buChar char="•"/>
            </a:pPr>
            <a:r>
              <a:rPr lang="zh-CN" altLang="en-US" sz="3600" dirty="0" smtClean="0">
                <a:solidFill>
                  <a:srgbClr val="FFFFFF"/>
                </a:solidFill>
              </a:rPr>
              <a:t>期待</a:t>
            </a:r>
            <a:r>
              <a:rPr lang="en-US" altLang="zh-CN" sz="3600" dirty="0">
                <a:solidFill>
                  <a:srgbClr val="FFFFFF"/>
                </a:solidFill>
              </a:rPr>
              <a:t>Man's Response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nsfiguration-pic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4512"/>
          <a:stretch/>
        </p:blipFill>
        <p:spPr>
          <a:xfrm>
            <a:off x="6934200" y="0"/>
            <a:ext cx="2209800" cy="5715000"/>
          </a:xfrm>
        </p:spPr>
      </p:pic>
      <p:sp>
        <p:nvSpPr>
          <p:cNvPr id="2" name="Rectangle 1"/>
          <p:cNvSpPr/>
          <p:nvPr/>
        </p:nvSpPr>
        <p:spPr>
          <a:xfrm>
            <a:off x="128436" y="0"/>
            <a:ext cx="69355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3200" dirty="0"/>
              <a:t>創世記 </a:t>
            </a:r>
            <a:r>
              <a:rPr lang="en-US" altLang="zh-Hant" sz="3200" dirty="0"/>
              <a:t>6</a:t>
            </a:r>
            <a:r>
              <a:rPr lang="zh-Hant" altLang="en-US" sz="3200" dirty="0"/>
              <a:t>：</a:t>
            </a:r>
            <a:r>
              <a:rPr lang="en-US" altLang="zh-Hant" sz="3200" b="1" baseline="30000" dirty="0"/>
              <a:t>1</a:t>
            </a:r>
            <a:r>
              <a:rPr lang="zh-Hant" altLang="en-US" sz="3200" dirty="0"/>
              <a:t>當人在世上多起來，又生女兒的時候， </a:t>
            </a:r>
            <a:r>
              <a:rPr lang="en-US" altLang="zh-Hant" sz="3200" b="1" baseline="30000" dirty="0"/>
              <a:t>2 </a:t>
            </a:r>
            <a:r>
              <a:rPr lang="zh-Hant" altLang="en-US" sz="3200" dirty="0"/>
              <a:t>神的兒子們看見人的女子美貌，就隨意挑選，娶來為妻。 </a:t>
            </a:r>
            <a:r>
              <a:rPr lang="en-US" altLang="zh-Hant" sz="3200" b="1" baseline="30000" dirty="0"/>
              <a:t>3 </a:t>
            </a:r>
            <a:r>
              <a:rPr lang="zh-Hant" altLang="en-US" sz="3200" dirty="0"/>
              <a:t>耶和華說：「人既屬乎血氣，我的靈就不永遠住在他裡面，然而他的日子還可到一百二十年。」 </a:t>
            </a:r>
            <a:r>
              <a:rPr lang="en-US" altLang="zh-Hant" sz="3200" b="1" baseline="30000" dirty="0"/>
              <a:t>4 </a:t>
            </a:r>
            <a:r>
              <a:rPr lang="zh-Hant" altLang="en-US" sz="3200" dirty="0"/>
              <a:t>那時候有偉人在地上，後來神的兒子們和人的女子們交合生子，那就是上古英武有名的人。</a:t>
            </a:r>
            <a:r>
              <a:rPr lang="en-US" altLang="zh-Hant" sz="3200" b="1" baseline="30000" dirty="0"/>
              <a:t>5 </a:t>
            </a:r>
            <a:r>
              <a:rPr lang="zh-Hant" altLang="en-US" sz="3200" dirty="0"/>
              <a:t>耶和華見人在地上罪惡很大，終日所思想的盡都是惡。 </a:t>
            </a:r>
            <a:r>
              <a:rPr lang="en-US" altLang="zh-Hant" sz="3200" b="1" baseline="30000" dirty="0"/>
              <a:t>6 </a:t>
            </a:r>
            <a:r>
              <a:rPr lang="zh-Hant" altLang="en-US" sz="3200" dirty="0"/>
              <a:t>耶和華就後悔造人在地上，心中憂傷。 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2556</TotalTime>
  <Words>3818</Words>
  <Application>Microsoft Office PowerPoint</Application>
  <PresentationFormat>On-screen Show (16:10)</PresentationFormat>
  <Paragraphs>213</Paragraphs>
  <Slides>23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Twilight</vt:lpstr>
      <vt:lpstr>PowerPoint Presentation</vt:lpstr>
      <vt:lpstr>PowerPoint Presentation</vt:lpstr>
      <vt:lpstr>仰望神的应许-后裔的逐渐启明 圣子的舍命和复活把应许推向高潮-救恩的成全</vt:lpstr>
      <vt:lpstr>PowerPoint Presentation</vt:lpstr>
      <vt:lpstr>PowerPoint Presentation</vt:lpstr>
      <vt:lpstr>PowerPoint Presentation</vt:lpstr>
      <vt:lpstr>先知（和先知书）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Jiang</dc:creator>
  <cp:lastModifiedBy>C4 Sanctuary</cp:lastModifiedBy>
  <cp:revision>33</cp:revision>
  <cp:lastPrinted>2016-04-23T17:43:03Z</cp:lastPrinted>
  <dcterms:created xsi:type="dcterms:W3CDTF">2016-04-20T14:44:41Z</dcterms:created>
  <dcterms:modified xsi:type="dcterms:W3CDTF">2016-04-24T15:06:51Z</dcterms:modified>
</cp:coreProperties>
</file>