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  <p:sldMasterId id="2147483965" r:id="rId2"/>
  </p:sldMasterIdLst>
  <p:notesMasterIdLst>
    <p:notesMasterId r:id="rId30"/>
  </p:notesMasterIdLst>
  <p:handoutMasterIdLst>
    <p:handoutMasterId r:id="rId31"/>
  </p:handoutMasterIdLst>
  <p:sldIdLst>
    <p:sldId id="336" r:id="rId3"/>
    <p:sldId id="335" r:id="rId4"/>
    <p:sldId id="332" r:id="rId5"/>
    <p:sldId id="333" r:id="rId6"/>
    <p:sldId id="261" r:id="rId7"/>
    <p:sldId id="310" r:id="rId8"/>
    <p:sldId id="337" r:id="rId9"/>
    <p:sldId id="350" r:id="rId10"/>
    <p:sldId id="323" r:id="rId11"/>
    <p:sldId id="351" r:id="rId12"/>
    <p:sldId id="352" r:id="rId13"/>
    <p:sldId id="344" r:id="rId14"/>
    <p:sldId id="328" r:id="rId15"/>
    <p:sldId id="349" r:id="rId16"/>
    <p:sldId id="354" r:id="rId17"/>
    <p:sldId id="348" r:id="rId18"/>
    <p:sldId id="345" r:id="rId19"/>
    <p:sldId id="353" r:id="rId20"/>
    <p:sldId id="358" r:id="rId21"/>
    <p:sldId id="357" r:id="rId22"/>
    <p:sldId id="360" r:id="rId23"/>
    <p:sldId id="355" r:id="rId24"/>
    <p:sldId id="356" r:id="rId25"/>
    <p:sldId id="346" r:id="rId26"/>
    <p:sldId id="359" r:id="rId27"/>
    <p:sldId id="342" r:id="rId28"/>
    <p:sldId id="327" r:id="rId2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744" y="-5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7/9/16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7/9/16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www.biblegateway.com/passage/?search=gen+25&amp;version=CUVMPT;NIV%23fzh-CUVMPT-683d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s://www.biblegateway.com/passage/?search=gen+25&amp;version=CUVMPT;NIV%23fzh-CUVMPT-683d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s://www.biblegateway.com/passage/?search=gen+25&amp;version=CUVMPT;NIV%23fzh-CUVMPT-683d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s://home.snu.edu/~hculbert/mold.htm%23sac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en+25&amp;version=CUVMPT;NIV%23fzh-CUVMPT-683d" TargetMode="External"/><Relationship Id="rId4" Type="http://schemas.openxmlformats.org/officeDocument/2006/relationships/hyperlink" Target="https://www.biblegateway.com/passage/?search=%E5%89%B5%E4%B8%96%E8%A8%98+28&amp;version=CUVMPT;NIV%23fzh-CUVMPT-786a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en+25&amp;version=CUVMPT;NIV%23fzh-CUVMPT-683d" TargetMode="External"/><Relationship Id="rId4" Type="http://schemas.openxmlformats.org/officeDocument/2006/relationships/hyperlink" Target="https://www.biblegateway.com/passage/?search=%E5%89%B5%E4%B8%96%E8%A8%98+28&amp;version=CUVMPT;NIV%23fzh-CUVMPT-786a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：经文：</a:t>
            </a:r>
            <a:endParaRPr lang="zh-CHT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爷爷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12:2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我必叫你成為大國，我必賜福給你，叫你的名為大，你也要叫別人得福。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15:5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於是領他走到外邊，說：「你向天觀看，數算眾星，能數得過來嗎？」又對他說：「你的後裔將要如此。」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亞伯蘭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信耶和華，耶和華就以此為他的義。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17:4-8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「我與你立約：你要做多國的父。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從此以後，你的名不再叫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亞伯蘭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，因為我已立你做多國的父。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我必使你的後裔極其繁多，國度從你而立，君王從你而出。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我要與你並你世世代代的後裔堅立我的約，做永遠的約，是要做你和你後裔的神。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我要將你現在寄居的地，就是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迦南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全地，賜給你和你的後裔永遠為業，我也必做他們的神。」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；两国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25:23-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耶和華對她說：「兩國在你腹內，兩族要從你身上出來，這族必強於那族，將來大的要服侍小的。」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生產的日子到了，腹中果然是雙子。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先產的身體發紅，渾身有毛，如同皮衣，他們就給他起名叫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CHT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e footnote d"/>
              </a:rPr>
              <a:t>d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隨後又生了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的兄弟，手抓住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的腳跟，因此給他起名叫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雅各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利百加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生下兩個兒子的時候，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年正六十歲。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；爸爸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26:23-24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當夜耶和華向他顯現，說：「我是你父親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的神，不要懼怕，因為我與你同在，要賜福給你，並要為我僕人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的緣故，使你的後裔繁多。」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；自己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28:13-15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耶和華站在梯子以上，說：「我是耶和華你祖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的神，也是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的神，我要將你現在所躺臥之地賜給你和你的後裔。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你的後裔必像地上的塵沙那樣多，必向東西南北開展。地上萬族必因你和你的後裔得福。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我也與你同在，你無論往哪裡去，我必保佑你，領你歸回這地，總不離棄你，直到我成全了向你所應許的。」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30:30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我未來之先，你所有的很少，現今卻發達眾多，耶和華隨我的腳步賜福於你。如今，我什麼時候才為自己興家立業呢？」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31:42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我在你家這二十年，你的母綿羊、母山羊沒有掉過胎。你群中的公羊，我沒有吃過。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被野獸撕裂的，我沒有帶來給你，是我自己賠上。無論是白日，是黑夜，被偷去的，你都向我索要。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我白日受盡乾熱，黑夜受盡寒霜，不得合眼睡著，我常是這樣。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我這二十年在你家裡，為你的兩個女兒服侍你十四年，為你的羊群服侍你六年，你又十次改了我的工價。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若不是我父親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所敬畏的神，就是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的神與我同在，你如今必定打發我空手而去。神看見我的苦情和我的勞碌，就在昨夜責備你。」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zh-TW" altLang="en-US" sz="3300" dirty="0" smtClean="0"/>
              <a:t>抓得不值得容易被抓得不安心抓不得当舍得才值得異象：祝福满满呼召：大得若舍使命：扶著杖頭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1200" dirty="0" smtClean="0"/>
              <a:t>13 </a:t>
            </a:r>
            <a:r>
              <a:rPr lang="zh-CHT" altLang="en-US" sz="1200" dirty="0" smtClean="0"/>
              <a:t>亞伯拉罕舉目觀看，不料，有一隻公羊，兩角扣在稠密的小樹中。亞伯拉罕就取了那隻公羊來，獻為燔祭，代替他的兒子。 </a:t>
            </a:r>
            <a:r>
              <a:rPr lang="en-US" altLang="zh-CHT" sz="1200" dirty="0" smtClean="0"/>
              <a:t>14 </a:t>
            </a:r>
            <a:r>
              <a:rPr lang="zh-CHT" altLang="en-US" sz="1200" dirty="0" smtClean="0"/>
              <a:t>亞伯拉罕給那地方起名叫耶和華以勒</a:t>
            </a:r>
            <a:r>
              <a:rPr lang="en-US" altLang="zh-CHT" sz="1200" dirty="0" smtClean="0"/>
              <a:t>[a]</a:t>
            </a:r>
            <a:r>
              <a:rPr lang="zh-CHT" altLang="en-US" sz="1200" dirty="0" smtClean="0"/>
              <a:t>，直到今日人還說：「在耶和華的山上必有預備。」 </a:t>
            </a:r>
            <a:r>
              <a:rPr lang="en-US" altLang="zh-CHT" sz="1200" dirty="0" smtClean="0"/>
              <a:t>15 </a:t>
            </a:r>
            <a:r>
              <a:rPr lang="zh-CHT" altLang="en-US" sz="1200" dirty="0" smtClean="0"/>
              <a:t>耶和華的使者第二次從天上呼叫亞伯拉罕說： </a:t>
            </a:r>
            <a:r>
              <a:rPr lang="en-US" altLang="zh-CHT" sz="1200" dirty="0" smtClean="0"/>
              <a:t>16 </a:t>
            </a:r>
            <a:r>
              <a:rPr lang="zh-CHT" altLang="en-US" sz="1200" dirty="0" smtClean="0"/>
              <a:t>「耶和華說：</a:t>
            </a:r>
            <a:r>
              <a:rPr lang="en-US" altLang="zh-CHT" sz="1200" dirty="0" smtClean="0"/>
              <a:t>『</a:t>
            </a:r>
            <a:r>
              <a:rPr lang="zh-CHT" altLang="en-US" sz="1200" dirty="0" smtClean="0"/>
              <a:t>你既行了這事，不留下你的兒子，就是你獨生的兒子，我便指著自己起誓說： </a:t>
            </a:r>
            <a:r>
              <a:rPr lang="en-US" altLang="zh-CHT" sz="1200" dirty="0" smtClean="0"/>
              <a:t>17 </a:t>
            </a:r>
            <a:r>
              <a:rPr lang="zh-CHT" altLang="en-US" sz="1200" dirty="0" smtClean="0"/>
              <a:t>論福，我必賜大福給你；論子孫，我必叫你的子孫多起來，如同天上的星，海邊的沙；你子孫必得著仇敵的城門； </a:t>
            </a:r>
            <a:r>
              <a:rPr lang="en-US" altLang="zh-CHT" sz="1200" dirty="0" smtClean="0"/>
              <a:t>18 </a:t>
            </a:r>
            <a:r>
              <a:rPr lang="zh-CHT" altLang="en-US" sz="1200" dirty="0" smtClean="0"/>
              <a:t>並且地上萬國都必因你的後裔得福，因為你聽從了我的話。</a:t>
            </a:r>
            <a:r>
              <a:rPr lang="en-US" altLang="zh-CHT" sz="1200" dirty="0" smtClean="0"/>
              <a:t>』</a:t>
            </a:r>
            <a:r>
              <a:rPr lang="zh-CHT" altLang="en-US" sz="1200" dirty="0" smtClean="0"/>
              <a:t>」 </a:t>
            </a:r>
            <a:r>
              <a:rPr lang="en-US" altLang="zh-CHT" sz="1200" dirty="0" smtClean="0"/>
              <a:t>19 </a:t>
            </a:r>
            <a:r>
              <a:rPr lang="zh-CHT" altLang="en-US" sz="1200" dirty="0" smtClean="0"/>
              <a:t>於是亞伯拉罕回到他僕人那裡，他們一同起身往別是巴去，亞伯拉罕就住在別是巴。</a:t>
            </a:r>
            <a:endParaRPr lang="en-US" sz="1200" dirty="0" smtClean="0"/>
          </a:p>
          <a:p>
            <a:r>
              <a:rPr lang="zh-CHT" altLang="en-US" sz="1200" dirty="0" smtClean="0"/>
              <a:t>。 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3600" dirty="0" smtClean="0"/>
              <a:t>4:26 </a:t>
            </a:r>
            <a:r>
              <a:rPr lang="zh-CHT" altLang="en-US" sz="3600" dirty="0" smtClean="0"/>
              <a:t>塞特也生了一個兒子，起名叫以挪士。那時候，人才求告耶和華的名。以諾瑪土撒拉挪亞閃他拉</a:t>
            </a:r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爷爷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12:2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我必叫你成為大國，我必賜福給你，叫你的名為大，你也要叫別人得福。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15:5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於是領他走到外邊，說：「你向天觀看，數算眾星，能數得過來嗎？」又對他說：「你的後裔將要如此。」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亞伯蘭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信耶和華，耶和華就以此為他的義。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17:4-8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「我與你立約：你要做多國的父。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從此以後，你的名不再叫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亞伯蘭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，因為我已立你做多國的父。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我必使你的後裔極其繁多，國度從你而立，君王從你而出。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我要與你並你世世代代的後裔堅立我的約，做永遠的約，是要做你和你後裔的神。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我要將你現在寄居的地，就是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迦南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全地，賜給你和你的後裔永遠為業，我也必做他們的神。」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；两国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25:23-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耶和華對她說：「兩國在你腹內，兩族要從你身上出來，這族必強於那族，將來大的要服侍小的。」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生產的日子到了，腹中果然是雙子。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先產的身體發紅，渾身有毛，如同皮衣，他們就給他起名叫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CHT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e footnote d"/>
              </a:rPr>
              <a:t>d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隨後又生了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的兄弟，手抓住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的腳跟，因此給他起名叫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雅各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利百加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生下兩個兒子的時候，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年正六十歲。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；爸爸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26:23-24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當夜耶和華向他顯現，說：「我是你父親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的神，不要懼怕，因為我與你同在，要賜福給你，並要為我僕人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的緣故，使你的後裔繁多。」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；自己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28:13-15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耶和華站在梯子以上，說：「我是耶和華你祖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的神，也是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的神，我要將你現在所躺臥之地賜給你和你的後裔。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你的後裔必像地上的塵沙那樣多，必向東西南北開展。地上萬族必因你和你的後裔得福。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我也與你同在，你無論往哪裡去，我必保佑你，領你歸回這地，總不離棄你，直到我成全了向你所應許的。」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30:30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我未來之先，你所有的很少，現今卻發達眾多，耶和華隨我的腳步賜福於你。如今，我什麼時候才為自己興家立業呢？」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31:42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我在你家這二十年，你的母綿羊、母山羊沒有掉過胎。你群中的公羊，我沒有吃過。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被野獸撕裂的，我沒有帶來給你，是我自己賠上。無論是白日，是黑夜，被偷去的，你都向我索要。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我白日受盡乾熱，黑夜受盡寒霜，不得合眼睡著，我常是這樣。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我這二十年在你家裡，為你的兩個女兒服侍你十四年，為你的羊群服侍你六年，你又十次改了我的工價。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若不是我父親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所敬畏的神，就是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的神與我同在，你如今必定打發我空手而去。神看見我的苦情和我的勞碌，就在昨夜責備你。」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zh-TW" altLang="en-US" sz="3300" dirty="0" smtClean="0"/>
              <a:t>抓得不值得容易被抓得不安心抓不得当舍得才值得異象：祝福满满呼召：大得若舍使命：扶著杖頭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zh-TW" altLang="en-US" sz="3300" dirty="0" smtClean="0"/>
              <a:t>抓得不值得容易被抓得不安心抓不得当舍得才值得異象：祝福满满呼召：大得若舍使命：扶著杖頭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爷爷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12:2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我必叫你成為大國，我必賜福給你，叫你的名為大，你也要叫別人得福。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15:5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於是領他走到外邊，說：「你向天觀看，數算眾星，能數得過來嗎？」又對他說：「你的後裔將要如此。」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亞伯蘭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信耶和華，耶和華就以此為他的義。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17:4-8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「我與你立約：你要做多國的父。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從此以後，你的名不再叫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亞伯蘭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，因為我已立你做多國的父。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我必使你的後裔極其繁多，國度從你而立，君王從你而出。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我要與你並你世世代代的後裔堅立我的約，做永遠的約，是要做你和你後裔的神。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我要將你現在寄居的地，就是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迦南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全地，賜給你和你的後裔永遠為業，我也必做他們的神。」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；两国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25:23-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耶和華對她說：「兩國在你腹內，兩族要從你身上出來，這族必強於那族，將來大的要服侍小的。」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生產的日子到了，腹中果然是雙子。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先產的身體發紅，渾身有毛，如同皮衣，他們就給他起名叫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CHT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e footnote d"/>
              </a:rPr>
              <a:t>d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隨後又生了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的兄弟，手抓住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的腳跟，因此給他起名叫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雅各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利百加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生下兩個兒子的時候，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年正六十歲。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；爸爸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26:23-24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當夜耶和華向他顯現，說：「我是你父親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的神，不要懼怕，因為我與你同在，要賜福給你，並要為我僕人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的緣故，使你的後裔繁多。」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；自己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28:13-15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耶和華站在梯子以上，說：「我是耶和華你祖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的神，也是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的神，我要將你現在所躺臥之地賜給你和你的後裔。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你的後裔必像地上的塵沙那樣多，必向東西南北開展。地上萬族必因你和你的後裔得福。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我也與你同在，你無論往哪裡去，我必保佑你，領你歸回這地，總不離棄你，直到我成全了向你所應許的。」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30:30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我未來之先，你所有的很少，現今卻發達眾多，耶和華隨我的腳步賜福於你。如今，我什麼時候才為自己興家立業呢？」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31:42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我在你家這二十年，你的母綿羊、母山羊沒有掉過胎。你群中的公羊，我沒有吃過。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被野獸撕裂的，我沒有帶來給你，是我自己賠上。無論是白日，是黑夜，被偷去的，你都向我索要。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我白日受盡乾熱，黑夜受盡寒霜，不得合眼睡著，我常是這樣。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我這二十年在你家裡，為你的兩個女兒服侍你十四年，為你的羊群服侍你六年，你又十次改了我的工價。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若不是我父親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所敬畏的神，就是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的神與我同在，你如今必定打發我空手而去。神看見我的苦情和我的勞碌，就在昨夜責備你。」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91BF6-0E93-384B-B229-4D7F25F56C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smtClean="0"/>
              <a:t>rather than a </a:t>
            </a:r>
            <a:r>
              <a:rPr lang="en-US" sz="3600" smtClean="0">
                <a:hlinkClick r:id="rId3"/>
              </a:rPr>
              <a:t>sacrifice"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3600" dirty="0" smtClean="0"/>
              <a:t>4:26 </a:t>
            </a:r>
            <a:r>
              <a:rPr lang="zh-CHT" altLang="en-US" sz="3600" dirty="0" smtClean="0"/>
              <a:t>塞特也生了一個兒子，起名叫以挪士。那時候，人才求告耶和華的名。以諾瑪土撒拉挪亞閃他拉</a:t>
            </a:r>
            <a:endParaRPr lang="en-US" altLang="zh-CHT" sz="3600" dirty="0" smtClean="0"/>
          </a:p>
          <a:p>
            <a:r>
              <a:rPr lang="zh-CN" altLang="en-US" sz="3600" dirty="0" smtClean="0"/>
              <a:t>林前</a:t>
            </a:r>
            <a:r>
              <a:rPr lang="en-US" altLang="zh-CN" sz="3600" dirty="0" smtClean="0"/>
              <a:t>15:</a:t>
            </a:r>
            <a:r>
              <a:rPr lang="zh-CHT" altLang="en-US" sz="3600" dirty="0" smtClean="0"/>
              <a:t>我們若靠基督只在今生有指望，就算比眾人更可憐！希伯來書 </a:t>
            </a:r>
            <a:r>
              <a:rPr lang="en-US" altLang="zh-CHT" sz="3600" dirty="0" smtClean="0"/>
              <a:t>12:16 </a:t>
            </a:r>
            <a:r>
              <a:rPr lang="zh-CHT" altLang="en-US" sz="3600" dirty="0" smtClean="0"/>
              <a:t>恐怕有淫亂的，有貪戀世俗如以掃的</a:t>
            </a:r>
            <a:r>
              <a:rPr lang="en-US" altLang="zh-CHT" sz="3600" dirty="0" smtClean="0"/>
              <a:t>——</a:t>
            </a:r>
            <a:r>
              <a:rPr lang="zh-CHT" altLang="en-US" sz="3600" dirty="0" smtClean="0"/>
              <a:t>他因一點食物把自己長子的名分賣了。 </a:t>
            </a:r>
            <a:r>
              <a:rPr lang="en-US" altLang="zh-CHT" sz="3600" dirty="0" smtClean="0"/>
              <a:t>17 </a:t>
            </a:r>
            <a:r>
              <a:rPr lang="zh-CHT" altLang="en-US" sz="3600" dirty="0" smtClean="0"/>
              <a:t>後來想要承受父所祝的福，竟被棄絕，雖然號哭切求，卻得不著門路使他父親的心意回轉，這是你們知道的。</a:t>
            </a:r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91BF6-0E93-384B-B229-4D7F25F56C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zh-TW" altLang="en-US" sz="3300" dirty="0" smtClean="0"/>
              <a:t>抓得不值得容易被抓得不安心抓不得当舍得才值得異象：祝福满满呼召：大得若舍使命：扶著杖頭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創世記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HT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這些事以後，神要試驗亞伯拉罕，就呼叫他說：「亞伯拉罕！」他說：「我在這裡。」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神說：「你帶著你的兒子，就是你獨生的兒子，你所愛的以撒，往摩利亞地去，在我所要指示你的山上，把他獻為燔祭。」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亞伯拉罕清早起來，備上驢，帶著兩個僕人和他兒子以撒，也劈好了燔祭的柴，就起身往神所指示他的地方去了。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到了第三日，亞伯拉罕舉目遠遠地看見那地方。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亞伯拉罕對他的僕人說：「你們和驢在此等候，我與童子往那裡去拜一拜，就回到你們這裡來。」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亞伯拉罕把燔祭的柴放在他兒子以撒身上，自己手裡拿著火與刀，於是二人同行。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以撒對他父親亞伯拉罕說：「父親哪！」亞伯拉罕說：「我兒，我在這裡。」以撒說：「請看，火與柴都有了，但燔祭的羊羔在哪裡呢？」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亞伯拉罕說：「我兒，神必自己預備做燔祭的羊羔。」於是二人同行。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他們到了神所指示的地方，亞伯拉罕在那裡築壇，把柴擺好，捆綁他的兒子以撒，放在壇的柴上。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亞伯拉罕就伸手拿刀，要殺他的兒子。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耶和華的使者從天上呼叫他說：「亞伯拉罕！亞伯拉罕！」他說：「我在這裡。」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天使說：「你不可在這童子身上下手，一點不可害他。現在我知道你是敬畏神的了，因為你沒有將你的兒子，就是你獨生的兒子，留下不給我。」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亞伯拉罕舉目觀看，不料，有一隻公羊，兩角扣在稠密的小樹中。亞伯拉罕就取了那隻公羊來，獻為燔祭，代替他的兒子。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亞伯拉罕給那地方起名叫耶和華以勒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，直到今日人還說：「在耶和華的山上必有預備。」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耶和華的使者第二次從天上呼叫亞伯拉罕說：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「耶和華說：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你既行了這事，不留下你的兒子，就是你獨生的兒子，我便指著自己起誓說：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論福，我必賜大福給你；論子孫，我必叫你的子孫多起來，如同天上的星，海邊的沙；你子孫必得著仇敵的城門；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並且地上萬國都必因你的後裔得福，因為你聽從了我的話。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於是亞伯拉罕回到他僕人那裡，他們一同起身往別是巴去，亞伯拉罕就住在別是巴。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en-US" sz="3600" b="0" dirty="0" smtClean="0">
                <a:ea typeface="宋体" charset="0"/>
                <a:cs typeface="宋体" charset="0"/>
              </a:rPr>
              <a:t>異象</a:t>
            </a:r>
          </a:p>
          <a:p>
            <a:pPr marL="1485900" lvl="2" indent="-571500">
              <a:buFont typeface="Wingdings" charset="2"/>
              <a:buChar char="Ø"/>
              <a:defRPr/>
            </a:pPr>
            <a:r>
              <a:rPr lang="zh-CN" altLang="en-US" sz="3600" b="0" dirty="0" smtClean="0">
                <a:ea typeface="宋体" charset="0"/>
                <a:cs typeface="宋体" charset="0"/>
              </a:rPr>
              <a:t>神的蓝图</a:t>
            </a:r>
            <a:r>
              <a:rPr lang="zh-CN" altLang="en-US" sz="3600" b="0" dirty="0" smtClean="0">
                <a:ea typeface="宋体" charset="0"/>
                <a:cs typeface="宋体" charset="0"/>
              </a:rPr>
              <a:t>／</a:t>
            </a:r>
            <a:endParaRPr lang="en-US" altLang="zh-CN" sz="3600" b="0" dirty="0" smtClean="0">
              <a:ea typeface="宋体" charset="0"/>
              <a:cs typeface="宋体" charset="0"/>
            </a:endParaRPr>
          </a:p>
          <a:p>
            <a:pPr marL="1485900" lvl="2" indent="-571500">
              <a:buFont typeface="Wingdings" charset="2"/>
              <a:buChar char="Ø"/>
              <a:defRPr/>
            </a:pPr>
            <a:endParaRPr lang="en-US" sz="3600" b="0" dirty="0" smtClean="0">
              <a:ea typeface="宋体" charset="0"/>
              <a:cs typeface="宋体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3600" b="0" dirty="0" smtClean="0">
                <a:ea typeface="宋体" charset="0"/>
                <a:cs typeface="宋体" charset="0"/>
              </a:rPr>
              <a:t>呼召</a:t>
            </a:r>
          </a:p>
          <a:p>
            <a:pPr marL="1485900" lvl="2" indent="-571500">
              <a:buFont typeface="Wingdings" charset="2"/>
              <a:buChar char="Ø"/>
              <a:defRPr/>
            </a:pPr>
            <a:r>
              <a:rPr lang="zh-CN" altLang="en-US" sz="3600" b="0" dirty="0" smtClean="0">
                <a:ea typeface="宋体" charset="0"/>
                <a:cs typeface="宋体" charset="0"/>
              </a:rPr>
              <a:t>我们有份于神的工程</a:t>
            </a:r>
            <a:endParaRPr lang="en-US" sz="3600" b="0" dirty="0" smtClean="0">
              <a:ea typeface="宋体" charset="0"/>
              <a:cs typeface="宋体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3600" b="0" dirty="0" smtClean="0">
                <a:ea typeface="宋体" charset="0"/>
                <a:cs typeface="宋体" charset="0"/>
              </a:rPr>
              <a:t>使命</a:t>
            </a:r>
          </a:p>
          <a:p>
            <a:pPr marL="1485900" lvl="2" indent="-571500">
              <a:buFont typeface="Wingdings" charset="2"/>
              <a:buChar char="Ø"/>
              <a:defRPr/>
            </a:pPr>
            <a:r>
              <a:rPr lang="zh-CN" altLang="en-US" sz="3600" b="0" dirty="0" smtClean="0">
                <a:ea typeface="宋体" charset="0"/>
                <a:cs typeface="宋体" charset="0"/>
              </a:rPr>
              <a:t>立志向实现神的工程</a:t>
            </a:r>
            <a:endParaRPr lang="en-US" sz="3600" b="0" dirty="0" smtClean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en-US" sz="3600" b="0" dirty="0" smtClean="0"/>
              <a:t> 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3600" dirty="0" smtClean="0"/>
              <a:t>4:26 </a:t>
            </a:r>
            <a:r>
              <a:rPr lang="zh-CHT" altLang="en-US" sz="3600" dirty="0" smtClean="0"/>
              <a:t>塞特也生了一個兒子，起名叫以挪士。那時候，人才求告耶和華的名。以諾瑪土撒拉挪亞閃他拉</a:t>
            </a:r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3600" dirty="0" smtClean="0"/>
              <a:t>4:26 </a:t>
            </a:r>
            <a:r>
              <a:rPr lang="zh-CHT" altLang="en-US" sz="3600" dirty="0" smtClean="0"/>
              <a:t>塞特也生了一個兒子，起名叫以挪士。那時候，人才求告耶和華的名。以諾瑪土撒拉挪亞閃他拉</a:t>
            </a:r>
            <a:endParaRPr lang="en-US" altLang="zh-CHT" sz="3600" dirty="0" smtClean="0"/>
          </a:p>
          <a:p>
            <a:r>
              <a:rPr lang="zh-CN" altLang="en-US" sz="3600" dirty="0" smtClean="0"/>
              <a:t>林前</a:t>
            </a:r>
            <a:r>
              <a:rPr lang="en-US" altLang="zh-CN" sz="3600" dirty="0" smtClean="0"/>
              <a:t>15:</a:t>
            </a:r>
            <a:r>
              <a:rPr lang="zh-CHT" altLang="en-US" sz="3600" dirty="0" smtClean="0"/>
              <a:t>我們若靠基督只在今生有指望，就算比眾人更可憐！希伯來書 </a:t>
            </a:r>
            <a:r>
              <a:rPr lang="en-US" altLang="zh-CHT" sz="3600" dirty="0" smtClean="0"/>
              <a:t>12:16 </a:t>
            </a:r>
            <a:r>
              <a:rPr lang="zh-CHT" altLang="en-US" sz="3600" dirty="0" smtClean="0"/>
              <a:t>恐怕有淫亂的，有貪戀世俗如以掃的</a:t>
            </a:r>
            <a:r>
              <a:rPr lang="en-US" altLang="zh-CHT" sz="3600" dirty="0" smtClean="0"/>
              <a:t>——</a:t>
            </a:r>
            <a:r>
              <a:rPr lang="zh-CHT" altLang="en-US" sz="3600" dirty="0" smtClean="0"/>
              <a:t>他因一點食物把自己長子的名分賣了。 </a:t>
            </a:r>
            <a:r>
              <a:rPr lang="en-US" altLang="zh-CHT" sz="3600" dirty="0" smtClean="0"/>
              <a:t>17 </a:t>
            </a:r>
            <a:r>
              <a:rPr lang="zh-CHT" altLang="en-US" sz="3600" dirty="0" smtClean="0"/>
              <a:t>後來想要承受父所祝的福，竟被棄絕，雖然號哭切求，卻得不著門路使他父親的心意回轉，這是你們知道的。</a:t>
            </a:r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以弗所書</a:t>
            </a:r>
            <a:r>
              <a:rPr lang="en-US" altLang="zh-CN" sz="3200" dirty="0" smtClean="0">
                <a:solidFill>
                  <a:srgbClr val="FFFFFF"/>
                </a:solidFill>
              </a:rPr>
              <a:t>4:4 </a:t>
            </a:r>
            <a:r>
              <a:rPr lang="zh-CN" altLang="en-US" sz="3200" dirty="0" smtClean="0">
                <a:solidFill>
                  <a:srgbClr val="FFFFFF"/>
                </a:solidFill>
              </a:rPr>
              <a:t>身體只有一個，聖靈只有一個，正如你們蒙召同有一個指望； </a:t>
            </a:r>
            <a:r>
              <a:rPr lang="en-US" altLang="zh-CN" sz="3200" dirty="0" smtClean="0">
                <a:solidFill>
                  <a:srgbClr val="FFFFFF"/>
                </a:solidFill>
              </a:rPr>
              <a:t>5 </a:t>
            </a:r>
            <a:r>
              <a:rPr lang="zh-CN" altLang="en-US" sz="3200" dirty="0" smtClean="0">
                <a:solidFill>
                  <a:srgbClr val="FFFFFF"/>
                </a:solidFill>
              </a:rPr>
              <a:t>一主，一信，一洗， </a:t>
            </a:r>
            <a:r>
              <a:rPr lang="en-US" altLang="zh-CN" sz="3200" dirty="0" smtClean="0">
                <a:solidFill>
                  <a:srgbClr val="FFFFFF"/>
                </a:solidFill>
              </a:rPr>
              <a:t>6 </a:t>
            </a:r>
            <a:r>
              <a:rPr lang="zh-CN" altLang="en-US" sz="3200" dirty="0" smtClean="0">
                <a:solidFill>
                  <a:srgbClr val="FFFFFF"/>
                </a:solidFill>
              </a:rPr>
              <a:t>一神，就是眾人的父，超乎眾人之上，貫乎眾人之中，也住在眾人之內。 </a:t>
            </a:r>
            <a:r>
              <a:rPr lang="en-US" altLang="zh-CN" sz="3200" dirty="0" smtClean="0">
                <a:solidFill>
                  <a:srgbClr val="FFFFFF"/>
                </a:solidFill>
              </a:rPr>
              <a:t>7 </a:t>
            </a:r>
            <a:r>
              <a:rPr lang="zh-CN" altLang="en-US" sz="3200" dirty="0" smtClean="0">
                <a:solidFill>
                  <a:srgbClr val="FFFFFF"/>
                </a:solidFill>
              </a:rPr>
              <a:t>我們各人蒙恩，都是照基督所量給各人的恩賜。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哥林多前書</a:t>
            </a:r>
            <a:r>
              <a:rPr lang="en-US" altLang="zh-CN" sz="3200" dirty="0" smtClean="0">
                <a:solidFill>
                  <a:srgbClr val="FFFFFF"/>
                </a:solidFill>
              </a:rPr>
              <a:t>7:23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你們是重價買來的，不要做人的奴僕。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11:23 </a:t>
            </a:r>
            <a:r>
              <a:rPr lang="zh-CN" altLang="en-US" sz="3200" dirty="0" smtClean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24 </a:t>
            </a:r>
            <a:r>
              <a:rPr lang="zh-CN" altLang="en-US" sz="3200" dirty="0" smtClean="0">
                <a:solidFill>
                  <a:srgbClr val="FFFFFF"/>
                </a:solidFill>
              </a:rPr>
              <a:t>祝謝了，就掰開，說：「這是我的身體，為你們捨</a:t>
            </a:r>
            <a:r>
              <a:rPr lang="en-US" altLang="zh-CN" sz="3200" dirty="0" smtClean="0">
                <a:solidFill>
                  <a:srgbClr val="FFFFFF"/>
                </a:solidFill>
              </a:rPr>
              <a:t>[b]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的。你們應當如此行，為的是記念我。」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25 </a:t>
            </a:r>
            <a:r>
              <a:rPr lang="zh-CN" altLang="en-US" sz="3200" dirty="0" smtClean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26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你們每逢吃這餅、喝這杯，是表明主的死，直等到他來。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27 </a:t>
            </a:r>
            <a:r>
              <a:rPr lang="zh-CN" altLang="en-US" sz="3200" dirty="0" smtClean="0">
                <a:solidFill>
                  <a:srgbClr val="FFFFFF"/>
                </a:solidFill>
              </a:rPr>
              <a:t>所以，無論何人，不按理吃主的餅、喝主的杯，就是干犯主的身、主的血了。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28 </a:t>
            </a:r>
            <a:r>
              <a:rPr lang="zh-CN" altLang="en-US" sz="3200" dirty="0" smtClean="0">
                <a:solidFill>
                  <a:srgbClr val="FFFFFF"/>
                </a:solidFill>
              </a:rPr>
              <a:t>人應當自己省察，然後吃這餅、喝這杯。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29 </a:t>
            </a:r>
            <a:r>
              <a:rPr lang="zh-CN" altLang="en-US" sz="3200" dirty="0" smtClean="0">
                <a:solidFill>
                  <a:srgbClr val="FFFFFF"/>
                </a:solidFill>
              </a:rPr>
              <a:t>因為人吃喝，若不分辨是主的身體，就是吃喝自己的罪了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（神的供应）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约翰</a:t>
            </a:r>
            <a:r>
              <a:rPr lang="en-US" altLang="zh-CN" sz="3200" dirty="0" smtClean="0">
                <a:solidFill>
                  <a:srgbClr val="FFFFFF"/>
                </a:solidFill>
              </a:rPr>
              <a:t>6:</a:t>
            </a:r>
            <a:r>
              <a:rPr lang="en-US" altLang="zh-TW" sz="3200" dirty="0" smtClean="0">
                <a:solidFill>
                  <a:srgbClr val="FFFFFF"/>
                </a:solidFill>
              </a:rPr>
              <a:t>35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耶稣说：“我就是生命的粮。到我这里来的，必定不饿；信我的，永远不渴。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36 </a:t>
            </a:r>
            <a:r>
              <a:rPr lang="zh-TW" altLang="en-US" sz="3200" dirty="0" smtClean="0">
                <a:solidFill>
                  <a:srgbClr val="FFFFFF"/>
                </a:solidFill>
              </a:rPr>
              <a:t>只是我对你们说过，你们已经看见我，还是不信。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37 </a:t>
            </a:r>
            <a:r>
              <a:rPr lang="zh-TW" altLang="en-US" sz="3200" dirty="0" smtClean="0">
                <a:solidFill>
                  <a:srgbClr val="FFFFFF"/>
                </a:solidFill>
              </a:rPr>
              <a:t>凡父所赐给我的人，必到我这里来；到我这里来的，我总不丢弃他。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38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因为我从天上降下来，不是要按自己的意思行，乃是要按那差我来者的意思行。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39 </a:t>
            </a:r>
            <a:r>
              <a:rPr lang="zh-TW" altLang="en-US" sz="3200" dirty="0" smtClean="0">
                <a:solidFill>
                  <a:srgbClr val="FFFFFF"/>
                </a:solidFill>
              </a:rPr>
              <a:t>差我来者的意思就是：他所赐给我的，叫我一个也不失落，在末日却叫他复活。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40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因为我父的意思是叫一切见子而信的人得永生，并且在末日我要叫他复活。” 犹太人议论主 </a:t>
            </a:r>
            <a:r>
              <a:rPr lang="en-US" altLang="zh-TW" sz="3200" dirty="0" smtClean="0">
                <a:solidFill>
                  <a:srgbClr val="FFFFFF"/>
                </a:solidFill>
              </a:rPr>
              <a:t>41 </a:t>
            </a:r>
            <a:r>
              <a:rPr lang="zh-TW" altLang="en-US" sz="3200" dirty="0" smtClean="0">
                <a:solidFill>
                  <a:srgbClr val="FFFFFF"/>
                </a:solidFill>
              </a:rPr>
              <a:t>犹太人因为耶稣说“我是从天上降下来的粮”，就私下议论他， </a:t>
            </a:r>
            <a:r>
              <a:rPr lang="en-US" altLang="zh-TW" sz="3200" dirty="0" smtClean="0">
                <a:solidFill>
                  <a:srgbClr val="FFFFFF"/>
                </a:solidFill>
              </a:rPr>
              <a:t>42 </a:t>
            </a:r>
            <a:r>
              <a:rPr lang="zh-TW" altLang="en-US" sz="3200" dirty="0" smtClean="0">
                <a:solidFill>
                  <a:srgbClr val="FFFFFF"/>
                </a:solidFill>
              </a:rPr>
              <a:t>说：“这不是约瑟的儿子耶稣吗？他的父母我们岂不认得吗？他如今怎么说‘我是从天上降下来的’呢？”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43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耶稣回答说：“你们不要大家议论。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44 </a:t>
            </a:r>
            <a:r>
              <a:rPr lang="zh-TW" altLang="en-US" sz="3200" dirty="0" smtClean="0">
                <a:solidFill>
                  <a:srgbClr val="FFFFFF"/>
                </a:solidFill>
              </a:rPr>
              <a:t>若不是差我来的父吸引人，就没有能到我这里来的；到我这里来的，在末日我要叫他复活。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45 </a:t>
            </a:r>
            <a:r>
              <a:rPr lang="zh-TW" altLang="en-US" sz="3200" dirty="0" smtClean="0">
                <a:solidFill>
                  <a:srgbClr val="FFFFFF"/>
                </a:solidFill>
              </a:rPr>
              <a:t>在先知书上写着说：‘他们都要蒙神的教训。’凡听见父之教训又学习的，就到我这里来。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46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这不是说有人看见过父，唯独从神来的，他看见过父。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我实实在在地告诉你们：信的人有永生。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48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我就是生命的粮。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49 </a:t>
            </a:r>
            <a:r>
              <a:rPr lang="zh-TW" altLang="en-US" sz="3200" dirty="0" smtClean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50 </a:t>
            </a:r>
            <a:r>
              <a:rPr lang="zh-TW" altLang="en-US" sz="3200" dirty="0" smtClean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51 </a:t>
            </a:r>
            <a:r>
              <a:rPr lang="zh-TW" altLang="en-US" sz="3200" dirty="0" smtClean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52 </a:t>
            </a:r>
            <a:r>
              <a:rPr lang="zh-TW" altLang="en-US" sz="3200" dirty="0" smtClean="0">
                <a:solidFill>
                  <a:srgbClr val="FFFFFF"/>
                </a:solidFill>
              </a:rPr>
              <a:t>因此，犹太人彼此争论说：“这个人怎能把他的肉给我们吃呢？”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耶稣说：“我实实在在地告诉你们：你们若不吃人子的肉，不喝人子的血，就没有生命在你们里面。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54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吃我肉、喝我血的人就有永生，在末日我要叫他复活。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55 </a:t>
            </a:r>
            <a:r>
              <a:rPr lang="zh-TW" altLang="en-US" sz="3200" dirty="0" smtClean="0">
                <a:solidFill>
                  <a:srgbClr val="FFFFFF"/>
                </a:solidFill>
              </a:rPr>
              <a:t>我的肉真是可吃的，我的血真是可喝的。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56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吃我肉、喝我血的人常在我里面，我也常在他里面。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57 </a:t>
            </a:r>
            <a:r>
              <a:rPr lang="zh-TW" altLang="en-US" sz="3200" dirty="0" smtClean="0">
                <a:solidFill>
                  <a:srgbClr val="FFFFFF"/>
                </a:solidFill>
              </a:rPr>
              <a:t>永活的父怎样差我来，我又因父活着，照样，吃我肉的人也要因我活着。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58 </a:t>
            </a:r>
            <a:r>
              <a:rPr lang="zh-TW" altLang="en-US" sz="3200" dirty="0" smtClean="0">
                <a:solidFill>
                  <a:srgbClr val="FFFFFF"/>
                </a:solidFill>
              </a:rPr>
              <a:t>这就是从天上降下来的粮。吃这粮的人就永远活着，不像你们的祖宗吃过吗哪还是死了。”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59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这些话是耶稣在迦百农会堂里教训人说的。 主的话是灵是生命 </a:t>
            </a:r>
            <a:r>
              <a:rPr lang="en-US" altLang="zh-TW" sz="3200" dirty="0" smtClean="0">
                <a:solidFill>
                  <a:srgbClr val="FFFFFF"/>
                </a:solidFill>
              </a:rPr>
              <a:t>60 </a:t>
            </a:r>
            <a:r>
              <a:rPr lang="zh-TW" altLang="en-US" sz="3200" dirty="0" smtClean="0">
                <a:solidFill>
                  <a:srgbClr val="FFFFFF"/>
                </a:solidFill>
              </a:rPr>
              <a:t>他的门徒中有好些人听见了，就说：“这话甚难，谁能听呢？”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61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耶稣心里知道门徒为这话议论，就对他们说：“这话是叫你们厌弃</a:t>
            </a:r>
            <a:r>
              <a:rPr lang="en-US" altLang="zh-TW" sz="3200" dirty="0" smtClean="0">
                <a:solidFill>
                  <a:srgbClr val="FFFFFF"/>
                </a:solidFill>
              </a:rPr>
              <a:t>[a]</a:t>
            </a:r>
            <a:r>
              <a:rPr lang="zh-TW" altLang="en-US" sz="3200" dirty="0" smtClean="0">
                <a:solidFill>
                  <a:srgbClr val="FFFFFF"/>
                </a:solidFill>
              </a:rPr>
              <a:t>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62 </a:t>
            </a:r>
            <a:r>
              <a:rPr lang="zh-TW" altLang="en-US" sz="3200" dirty="0" smtClean="0">
                <a:solidFill>
                  <a:srgbClr val="FFFFFF"/>
                </a:solidFill>
              </a:rPr>
              <a:t>倘或你们看见人子升到他原来所在之处，怎么样呢？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63 </a:t>
            </a:r>
            <a:r>
              <a:rPr lang="zh-TW" altLang="en-US" sz="3200" dirty="0" smtClean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TW" sz="3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9F6E7-42DA-844C-99F8-F49BA590D8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 </a:t>
            </a:r>
            <a:r>
              <a:rPr lang="en-US" altLang="zh-CH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21 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雅各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因著信，臨死的時候給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約瑟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的兩個兒子各自祝福，扶著杖頭敬拜神。</a:t>
            </a:r>
            <a:endParaRPr lang="en-US" altLang="zh-CH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HT" altLang="en-US" dirty="0" smtClean="0"/>
              <a:t>羅馬書</a:t>
            </a:r>
            <a:r>
              <a:rPr lang="en-US" altLang="zh-CHT" dirty="0" smtClean="0"/>
              <a:t>9:6 </a:t>
            </a:r>
            <a:r>
              <a:rPr lang="zh-CHT" altLang="en-US" dirty="0" smtClean="0"/>
              <a:t>這不是說神的話落了空。因為從以色列生的，不都是以色列人； </a:t>
            </a:r>
            <a:r>
              <a:rPr lang="en-US" altLang="zh-CHT" dirty="0" smtClean="0"/>
              <a:t>7 </a:t>
            </a:r>
            <a:r>
              <a:rPr lang="zh-CHT" altLang="en-US" dirty="0" smtClean="0"/>
              <a:t>也不因為是亞伯拉罕的後裔，就都做他的兒女，唯獨「從以撒生的，才要稱為你的後裔」。 </a:t>
            </a:r>
            <a:r>
              <a:rPr lang="en-US" altLang="zh-CHT" dirty="0" smtClean="0"/>
              <a:t>8 </a:t>
            </a:r>
            <a:r>
              <a:rPr lang="zh-CHT" altLang="en-US" dirty="0" smtClean="0"/>
              <a:t>這就是說，肉身所生的兒女不是神的兒女，唯獨那應許的兒女才算是後裔。 </a:t>
            </a:r>
            <a:r>
              <a:rPr lang="en-US" altLang="zh-CHT" dirty="0" smtClean="0"/>
              <a:t>9 </a:t>
            </a:r>
            <a:r>
              <a:rPr lang="zh-CHT" altLang="en-US" dirty="0" smtClean="0"/>
              <a:t>因為所應許的話是這樣說：「到明年這時候我要來，撒拉必生一個兒子。」 </a:t>
            </a:r>
            <a:r>
              <a:rPr lang="en-US" altLang="zh-CHT" dirty="0" smtClean="0"/>
              <a:t>10 </a:t>
            </a:r>
            <a:r>
              <a:rPr lang="zh-CHT" altLang="en-US" dirty="0" smtClean="0"/>
              <a:t>不但如此，還有利百加，既從一個人，就是從我們的祖宗以撒懷了孕， </a:t>
            </a:r>
            <a:r>
              <a:rPr lang="en-US" altLang="zh-CHT" dirty="0" smtClean="0"/>
              <a:t>11 </a:t>
            </a:r>
            <a:r>
              <a:rPr lang="zh-CHT" altLang="en-US" dirty="0" smtClean="0"/>
              <a:t>雙子還沒有生下來，善惡還沒有做出來</a:t>
            </a:r>
            <a:r>
              <a:rPr lang="en-US" altLang="zh-CHT" dirty="0" smtClean="0"/>
              <a:t>——</a:t>
            </a:r>
            <a:r>
              <a:rPr lang="zh-CHT" altLang="en-US" dirty="0" smtClean="0"/>
              <a:t>只因要顯明神揀選人的旨意，不在乎人的行為，乃在乎召人的主</a:t>
            </a:r>
            <a:r>
              <a:rPr lang="en-US" altLang="zh-CHT" dirty="0" smtClean="0"/>
              <a:t>—— 12 </a:t>
            </a:r>
            <a:r>
              <a:rPr lang="zh-CHT" altLang="en-US" dirty="0" smtClean="0"/>
              <a:t>神就對利百加說：「將來大的要服侍小的。」 </a:t>
            </a:r>
            <a:r>
              <a:rPr lang="en-US" altLang="zh-CHT" dirty="0" smtClean="0"/>
              <a:t>13 </a:t>
            </a:r>
            <a:r>
              <a:rPr lang="zh-CHT" altLang="en-US" dirty="0" smtClean="0"/>
              <a:t>正如經上所記：「雅各是我所愛的，以掃是我所惡的。」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0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3600" dirty="0" smtClean="0">
                <a:latin typeface="黑体"/>
                <a:ea typeface="黑体"/>
                <a:cs typeface="黑体"/>
              </a:rPr>
              <a:t>希伯來書</a:t>
            </a:r>
            <a:r>
              <a:rPr lang="en-US" altLang="zh-CHT" sz="360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3600" dirty="0" smtClean="0">
                <a:latin typeface="黑体"/>
                <a:ea typeface="黑体"/>
                <a:cs typeface="黑体"/>
              </a:rPr>
              <a:t>2:</a:t>
            </a:r>
            <a:r>
              <a:rPr lang="en-US" altLang="zh-CHT" sz="3600" dirty="0" smtClean="0"/>
              <a:t>16 </a:t>
            </a:r>
            <a:r>
              <a:rPr lang="zh-CHT" altLang="en-US" sz="3600" dirty="0" smtClean="0"/>
              <a:t>恐怕有淫亂的，有貪戀世俗如以掃的</a:t>
            </a:r>
            <a:r>
              <a:rPr lang="en-US" altLang="zh-CHT" sz="3600" dirty="0" smtClean="0"/>
              <a:t>——</a:t>
            </a:r>
            <a:r>
              <a:rPr lang="zh-CHT" altLang="en-US" sz="3600" dirty="0" smtClean="0"/>
              <a:t>他因一點食物把自己長子的名分賣了。 </a:t>
            </a:r>
            <a:r>
              <a:rPr lang="en-US" altLang="zh-CHT" sz="3600" dirty="0" smtClean="0"/>
              <a:t>17 </a:t>
            </a:r>
            <a:r>
              <a:rPr lang="zh-CHT" altLang="en-US" sz="3600" dirty="0" smtClean="0"/>
              <a:t>後來想要承受父所祝的福，竟被棄絕，雖然號哭切求，卻得不著門路使他父親的心意回轉，這是你們知道的。羅馬書</a:t>
            </a:r>
            <a:r>
              <a:rPr lang="en-US" altLang="zh-CHT" sz="3600" dirty="0" smtClean="0"/>
              <a:t>10:17 </a:t>
            </a:r>
            <a:r>
              <a:rPr lang="zh-CHT" altLang="en-US" sz="3600" dirty="0" smtClean="0"/>
              <a:t>可見信道是從聽道來的，聽道是從基督的話來的。</a:t>
            </a:r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：经文：</a:t>
            </a:r>
            <a:endParaRPr lang="zh-CHT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爷爷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12:2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我必叫你成為大國，我必賜福給你，叫你的名為大，你也要叫別人得福。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15:5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於是領他走到外邊，說：「你向天觀看，數算眾星，能數得過來嗎？」又對他說：「你的後裔將要如此。」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亞伯蘭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信耶和華，耶和華就以此為他的義。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17:4-8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「我與你立約：你要做多國的父。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從此以後，你的名不再叫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亞伯蘭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，因為我已立你做多國的父。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我必使你的後裔極其繁多，國度從你而立，君王從你而出。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我要與你並你世世代代的後裔堅立我的約，做永遠的約，是要做你和你後裔的神。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我要將你現在寄居的地，就是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迦南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全地，賜給你和你的後裔永遠為業，我也必做他們的神。」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；两国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25:23-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耶和華對她說：「兩國在你腹內，兩族要從你身上出來，這族必強於那族，將來大的要服侍小的。」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生產的日子到了，腹中果然是雙子。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先產的身體發紅，渾身有毛，如同皮衣，他們就給他起名叫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CHT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e footnote d"/>
              </a:rPr>
              <a:t>d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隨後又生了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的兄弟，手抓住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的腳跟，因此給他起名叫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雅各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利百加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生下兩個兒子的時候，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年正六十歲。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；爸爸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26:23-24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當夜耶和華向他顯現，說：「我是你父親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的神，不要懼怕，因為我與你同在，要賜福給你，並要為我僕人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的緣故，使你的後裔繁多。」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；自己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28:13-15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耶和華站在梯子以上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CHT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e footnote a"/>
              </a:rPr>
              <a:t>a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，說：「我是耶和華你祖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的神，也是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的神，我要將你現在所躺臥之地賜給你和你的後裔。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你的後裔必像地上的塵沙那樣多，必向東西南北開展。地上萬族必因你和你的後裔得福。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我也與你同在，你無論往哪裡去，我必保佑你，領你歸回這地，總不離棄你，直到我成全了向你所應許的。」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30:30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我未來之先，你所有的很少，現今卻發達眾多，耶和華隨我的腳步賜福於你。如今，我什麼時候才為自己興家立業呢？」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31:42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我在你家這二十年，你的母綿羊、母山羊沒有掉過胎。你群中的公羊，我沒有吃過。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被野獸撕裂的，我沒有帶來給你，是我自己賠上。無論是白日，是黑夜，被偷去的，你都向我索要。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我白日受盡乾熱，黑夜受盡寒霜，不得合眼睡著，我常是這樣。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我這二十年在你家裡，為你的兩個女兒服侍你十四年，為你的羊群服侍你六年，你又十次改了我的工價。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若不是我父親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所敬畏的神，就是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的神與我同在，你如今必定打發我空手而去。神看見我的苦情和我的勞碌，就在昨夜責備你。」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爷爷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12:2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我必叫你成為大國，我必賜福給你，叫你的名為大，你也要叫別人得福。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15:5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於是領他走到外邊，說：「你向天觀看，數算眾星，能數得過來嗎？」又對他說：「你的後裔將要如此。」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亞伯蘭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信耶和華，耶和華就以此為他的義。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17:4-8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「我與你立約：你要做多國的父。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從此以後，你的名不再叫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亞伯蘭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，因為我已立你做多國的父。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我必使你的後裔極其繁多，國度從你而立，君王從你而出。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我要與你並你世世代代的後裔堅立我的約，做永遠的約，是要做你和你後裔的神。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我要將你現在寄居的地，就是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迦南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全地，賜給你和你的後裔永遠為業，我也必做他們的神。」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；两国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25:23-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耶和華對她說：「兩國在你腹內，兩族要從你身上出來，這族必強於那族，將來大的要服侍小的。」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生產的日子到了，腹中果然是雙子。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先產的身體發紅，渾身有毛，如同皮衣，他們就給他起名叫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CHT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e footnote d"/>
              </a:rPr>
              <a:t>d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隨後又生了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的兄弟，手抓住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以掃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的腳跟，因此給他起名叫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雅各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利百加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生下兩個兒子的時候，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年正六十歲。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；爸爸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26:23-24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當夜耶和華向他顯現，說：「我是你父親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的神，不要懼怕，因為我與你同在，要賜福給你，並要為我僕人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的緣故，使你的後裔繁多。」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；自己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28:13-15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耶和華站在梯子以上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CHT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e footnote a"/>
              </a:rPr>
              <a:t>a</a:t>
            </a:r>
            <a:r>
              <a:rPr lang="en-US" altLang="zh-CHT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，說：「我是耶和華你祖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的神，也是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的神，我要將你現在所躺臥之地賜給你和你的後裔。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你的後裔必像地上的塵沙那樣多，必向東西南北開展。地上萬族必因你和你的後裔得福。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我也與你同在，你無論往哪裡去，我必保佑你，領你歸回這地，總不離棄你，直到我成全了向你所應許的。」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30:30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我未來之先，你所有的很少，現今卻發達眾多，耶和華隨我的腳步賜福於你。如今，我什麼時候才為自己興家立業呢？」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31:42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我在你家這二十年，你的母綿羊、母山羊沒有掉過胎。你群中的公羊，我沒有吃過。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被野獸撕裂的，我沒有帶來給你，是我自己賠上。無論是白日，是黑夜，被偷去的，你都向我索要。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我白日受盡乾熱，黑夜受盡寒霜，不得合眼睡著，我常是這樣。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我這二十年在你家裡，為你的兩個女兒服侍你十四年，為你的羊群服侍你六年，你又十次改了我的工價。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若不是我父親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所敬畏的神，就是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亞伯拉罕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的神與我同在，你如今必定打發我空手而去。神看見我的苦情和我的勞碌，就在昨夜責備你。」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454025" y="43180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i="1" smtClean="0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56105"/>
            <a:ext cx="8763000" cy="5177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2" y="3302000"/>
            <a:ext cx="8298485" cy="8890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4278313"/>
            <a:ext cx="6386946" cy="10160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333500"/>
            <a:ext cx="2286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4A5C6ED5-E136-A74E-9B78-B13323DB914C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72760A10-6B8A-9F47-AD54-0AA41337AF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43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45492"/>
            <a:ext cx="7467600" cy="46672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5016500"/>
            <a:ext cx="7467600" cy="3175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F7A3D5F5-18CF-D845-B4D3-94A5C6D07A52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EF463A0E-FC96-5C47-A2F9-378FC30A3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90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6" y="194368"/>
            <a:ext cx="4640305" cy="5143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2540000"/>
            <a:ext cx="3505200" cy="27940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FF3A979-8C9B-8A4C-B0CF-470C89F0AF73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F63D1915-4079-0D4E-9EA0-9BC9A3B40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401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32310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3810000"/>
            <a:ext cx="7781730" cy="8255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4667250"/>
            <a:ext cx="7772400" cy="6985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1783913"/>
            <a:ext cx="2286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1783913"/>
            <a:ext cx="2286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1783913"/>
            <a:ext cx="2286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5AF0D73F-DA25-7B44-AA37-5C0164D93290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E3B313E9-8E76-DA43-9FBB-995E46A82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72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8" y="508000"/>
            <a:ext cx="3431353" cy="381261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508000"/>
            <a:ext cx="3429000" cy="3810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4445000"/>
            <a:ext cx="3429000" cy="889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4445000"/>
            <a:ext cx="3429000" cy="889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F9E809C2-DF83-DB45-A60D-8636E0BD8F81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122B3739-0AF4-7343-BE38-74851975F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892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397000"/>
            <a:ext cx="4038600" cy="252412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397000"/>
            <a:ext cx="4038600" cy="252412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048125"/>
            <a:ext cx="4038600" cy="1031875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048125"/>
            <a:ext cx="4038600" cy="1031875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A5054800-30DE-3B48-8B05-6BD2B9CF7C27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F916107F-07F0-374A-AF8E-9F7F7BA33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954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17500"/>
            <a:ext cx="3773424" cy="235839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17500"/>
            <a:ext cx="4462272" cy="495808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7" y="2794000"/>
            <a:ext cx="3773425" cy="24765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1E025960-984B-C140-9000-8CCBFE6C8540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6EEEAE3E-FC8C-7848-85BC-DC5CCD018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943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889000"/>
            <a:ext cx="2743200" cy="3048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889000"/>
            <a:ext cx="2743200" cy="3048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889000"/>
            <a:ext cx="2743200" cy="3048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064000"/>
            <a:ext cx="2743200" cy="12065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064000"/>
            <a:ext cx="2743200" cy="12065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064000"/>
            <a:ext cx="2743200" cy="12065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4F4CDE6D-38A2-BF4F-A43F-30C0EAA7A1A2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CBC804F-66A6-A14D-80E4-05C2C3FC7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272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2836519"/>
            <a:ext cx="4023360" cy="2514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2836519"/>
            <a:ext cx="4023360" cy="2514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190500"/>
            <a:ext cx="4023360" cy="2514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190500"/>
            <a:ext cx="4023360" cy="2514600"/>
          </a:xfrm>
        </p:spPr>
        <p:txBody>
          <a:bodyPr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0E48249-ABB7-4F44-9A32-9B0C927311CB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9C8F4678-99A4-9F4A-B891-4F0DA9CFF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957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2863850"/>
            <a:ext cx="3649900" cy="240792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20040"/>
            <a:ext cx="4457700" cy="4953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24444"/>
            <a:ext cx="3657600" cy="240605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CBE359C-C8F5-A34F-BB46-28593305A13B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578F13CE-4197-714D-9D6A-C27575099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214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190500"/>
            <a:ext cx="2285214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2804493"/>
            <a:ext cx="2285214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190500"/>
            <a:ext cx="2286000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2804493"/>
            <a:ext cx="2285214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079500"/>
            <a:ext cx="1676400" cy="1587500"/>
          </a:xfrm>
        </p:spPr>
        <p:txBody>
          <a:bodyPr anchor="b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079500"/>
            <a:ext cx="1676400" cy="15875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2794000"/>
            <a:ext cx="1676400" cy="15875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2794000"/>
            <a:ext cx="1676400" cy="15875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EF42DDA6-ED41-0649-9F51-C7922BF969AB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60516348-0C8C-2840-8BA8-B866986C4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81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2" y="444500"/>
            <a:ext cx="3653297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5143500"/>
            <a:ext cx="3657600" cy="2540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444500"/>
            <a:ext cx="36576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2794000"/>
            <a:ext cx="36576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2794000"/>
            <a:ext cx="36576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27000"/>
            <a:ext cx="3657600" cy="2540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5143500"/>
            <a:ext cx="3657600" cy="2540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27000"/>
            <a:ext cx="3657600" cy="2540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8204A14A-56C0-0E45-AC32-9134A0A35226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B9EE793B-5BC4-A44D-83D3-5A187624C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03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1" y="1270000"/>
            <a:ext cx="2106985" cy="234109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1" y="1270000"/>
            <a:ext cx="2106985" cy="234109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1" y="1270000"/>
            <a:ext cx="2106985" cy="234109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7" y="1270000"/>
            <a:ext cx="2106985" cy="234109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3746500"/>
            <a:ext cx="8763000" cy="1587500"/>
          </a:xfrm>
        </p:spPr>
        <p:txBody>
          <a:bodyPr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205A2969-8936-D048-820A-5AC8E1FD8F5E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716758D2-74A2-8546-A885-A41276D0F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9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14721"/>
            <a:ext cx="4617720" cy="5143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14721"/>
            <a:ext cx="2438402" cy="1524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027214"/>
            <a:ext cx="2438402" cy="1524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3839708"/>
            <a:ext cx="2438402" cy="1524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12FD8635-1AE4-BC4D-9859-BEF807C4841C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9EB1992E-C8B6-4E4C-820B-BCA0970D8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2857500"/>
            <a:ext cx="2070154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190500"/>
            <a:ext cx="5562600" cy="347662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190500"/>
            <a:ext cx="2070154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3746500"/>
            <a:ext cx="2666999" cy="15621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3746500"/>
            <a:ext cx="2757352" cy="15621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ADE13FD-0423-7145-B316-00D4A7CF388A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D8A38F0C-3835-034E-976B-1A7F77ADE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148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2603500"/>
            <a:ext cx="2606040" cy="2730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190500"/>
            <a:ext cx="39624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190500"/>
            <a:ext cx="39624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2603500"/>
            <a:ext cx="2606040" cy="2730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2603500"/>
            <a:ext cx="2606040" cy="2730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3831F765-77DE-0543-84E6-4728EADCA13A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751DBC7-F382-E441-BA1A-F2C9C31EB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936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4" y="1333500"/>
            <a:ext cx="3198127" cy="2667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064000"/>
            <a:ext cx="3200400" cy="10795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D66FD79F-14F1-7B41-A524-6B663BEC0062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A1AD3CB9-5530-A241-A25A-E07DF9DD9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776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4" y="1143000"/>
            <a:ext cx="3198127" cy="2667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1" y="1143000"/>
            <a:ext cx="3198127" cy="2667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3873500"/>
            <a:ext cx="3200400" cy="10795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3873500"/>
            <a:ext cx="3200400" cy="10795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639F58B0-141C-474B-BEC0-614C298F242B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6A499825-A416-7C46-9F7C-7FE233D13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94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1714500"/>
            <a:ext cx="82296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064000"/>
            <a:ext cx="8229600" cy="12065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0DE05974-3980-5741-B093-702F186CBC40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65518ADA-AD30-0B4E-B922-2799E824B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64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zh-CN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zh-CN" noProof="1" smtClean="0"/>
              <a:t>Click to edit Master text styles</a:t>
            </a:r>
          </a:p>
          <a:p>
            <a:pPr lvl="1"/>
            <a:r>
              <a:rPr lang="en-US" altLang="zh-CN" noProof="1" smtClean="0"/>
              <a:t>Second level</a:t>
            </a:r>
          </a:p>
          <a:p>
            <a:pPr lvl="2"/>
            <a:r>
              <a:rPr lang="en-US" altLang="zh-CN" noProof="1" smtClean="0"/>
              <a:t>Third level</a:t>
            </a:r>
          </a:p>
          <a:p>
            <a:pPr lvl="3"/>
            <a:r>
              <a:rPr lang="en-US" altLang="zh-CN" noProof="1" smtClean="0"/>
              <a:t>Fourth level</a:t>
            </a:r>
          </a:p>
          <a:p>
            <a:pPr lvl="4"/>
            <a:r>
              <a:rPr lang="en-US" altLang="zh-CN" noProof="1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8778D35E-B653-2143-B811-887C716D77A9}" type="datetimeFigureOut">
              <a:rPr lang="en-US"/>
              <a:pPr>
                <a:defRPr/>
              </a:pPr>
              <a:t>7/9/16</a:t>
            </a:fld>
            <a:endParaRPr lang="en-US" dirty="0"/>
          </a:p>
        </p:txBody>
      </p:sp>
      <p:sp>
        <p:nvSpPr>
          <p:cNvPr id="5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7FD29F11-CB47-4D46-BA62-BE66BAD77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68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576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6238"/>
            <a:ext cx="7772400" cy="1224139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7EEC-B006-7B41-B73D-43D56C952C68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5016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2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1041135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altLang="zh-CN" noProof="1" smtClean="0"/>
              <a:t>Click to edit Master title style</a:t>
            </a:r>
            <a:endParaRPr lang="en-US" dirty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altLang="zh-CN" noProof="1"/>
              <a:t>Click to edit Master text styles</a:t>
            </a:r>
          </a:p>
          <a:p>
            <a:pPr lvl="1"/>
            <a:r>
              <a:rPr altLang="zh-CN" noProof="1"/>
              <a:t>Second level</a:t>
            </a:r>
          </a:p>
          <a:p>
            <a:pPr lvl="2"/>
            <a:r>
              <a:rPr altLang="zh-CN" noProof="1"/>
              <a:t>Third level</a:t>
            </a:r>
          </a:p>
          <a:p>
            <a:pPr lvl="3"/>
            <a:r>
              <a:rPr altLang="zh-CN" noProof="1"/>
              <a:t>Fourth level</a:t>
            </a:r>
          </a:p>
          <a:p>
            <a:pPr lvl="4"/>
            <a:r>
              <a:rPr altLang="zh-CN" noProof="1"/>
              <a:t>Fifth level</a:t>
            </a:r>
            <a:endParaRPr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5466292"/>
            <a:ext cx="2438400" cy="203729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D4D2D0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 defTabSz="914400">
              <a:defRPr/>
            </a:pPr>
            <a:fld id="{57D64773-43AF-294E-9917-086C0F226BB6}" type="datetimeFigureOut">
              <a:rPr lang="en-US"/>
              <a:pPr defTabSz="914400">
                <a:defRPr/>
              </a:pPr>
              <a:t>7/9/16</a:t>
            </a:fld>
            <a:endParaRPr lang="en-US" dirty="0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5464969"/>
            <a:ext cx="4648200" cy="206375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D4D2D0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 defTabSz="914400">
              <a:defRPr/>
            </a:pPr>
            <a:endParaRPr lang="en-US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5466292"/>
            <a:ext cx="914400" cy="20372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D4D2D0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 defTabSz="914400">
              <a:defRPr/>
            </a:pPr>
            <a:fld id="{3D132ABD-FE5A-8D4F-93CF-4CB2AC311CD4}" type="slidenum">
              <a:rPr lang="en-US"/>
              <a:pPr defTabSz="914400"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984" r:id="rId19"/>
    <p:sldLayoutId id="2147483985" r:id="rId20"/>
    <p:sldLayoutId id="2147483986" r:id="rId21"/>
    <p:sldLayoutId id="2147483987" r:id="rId22"/>
    <p:sldLayoutId id="2147483988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8626" y="999231"/>
            <a:ext cx="665280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FFFF"/>
                </a:solidFill>
              </a:rPr>
              <a:t>从“雅各”到“以色列”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zh-CN" sz="3600" dirty="0">
                <a:solidFill>
                  <a:srgbClr val="FFFFFF"/>
                </a:solidFill>
              </a:rPr>
              <a:t>(</a:t>
            </a:r>
            <a:r>
              <a:rPr lang="zh-CN" altLang="en-US" sz="3600" dirty="0" smtClean="0">
                <a:solidFill>
                  <a:srgbClr val="FFFFFF"/>
                </a:solidFill>
              </a:rPr>
              <a:t>从“抓得”到“舍得”</a:t>
            </a:r>
            <a:r>
              <a:rPr lang="en-US" altLang="zh-CN" sz="3600" dirty="0">
                <a:solidFill>
                  <a:srgbClr val="FFFFFF"/>
                </a:solidFill>
              </a:rPr>
              <a:t> ) </a:t>
            </a:r>
          </a:p>
          <a:p>
            <a:pPr algn="ctr"/>
            <a:endParaRPr lang="en-US" altLang="zh-CN" sz="3600" dirty="0" smtClean="0">
              <a:solidFill>
                <a:srgbClr val="FFFFFF"/>
              </a:solidFill>
            </a:endParaRPr>
          </a:p>
          <a:p>
            <a:pPr algn="ctr"/>
            <a:r>
              <a:rPr lang="zh-CHT" altLang="en-US" sz="3600" dirty="0" smtClean="0"/>
              <a:t>創世記 </a:t>
            </a:r>
            <a:r>
              <a:rPr lang="en-US" altLang="zh-CN" sz="3600" dirty="0" smtClean="0"/>
              <a:t>3</a:t>
            </a:r>
            <a:r>
              <a:rPr lang="en-US" altLang="zh-CHT" sz="3600" dirty="0" smtClean="0"/>
              <a:t>2:</a:t>
            </a:r>
            <a:r>
              <a:rPr lang="en-US" altLang="zh-CN" sz="3600" dirty="0" smtClean="0"/>
              <a:t>22</a:t>
            </a:r>
            <a:r>
              <a:rPr lang="en-US" altLang="zh-CHT" sz="3600" dirty="0" smtClean="0"/>
              <a:t>-</a:t>
            </a:r>
            <a:r>
              <a:rPr lang="en-US" altLang="zh-CN" sz="3600" dirty="0" smtClean="0"/>
              <a:t>32</a:t>
            </a:r>
            <a:r>
              <a:rPr lang="en-US" altLang="zh-CHT" sz="3600" dirty="0" smtClean="0"/>
              <a:t>; </a:t>
            </a:r>
            <a:r>
              <a:rPr lang="en-US" altLang="zh-CN" sz="3600" dirty="0" smtClean="0"/>
              <a:t>48:18-20</a:t>
            </a:r>
            <a:r>
              <a:rPr lang="zh-CN" altLang="en-US" sz="3600" dirty="0" smtClean="0"/>
              <a:t>；</a:t>
            </a:r>
            <a:r>
              <a:rPr lang="en-US" altLang="zh-CHT" sz="3600" dirty="0" smtClean="0"/>
              <a:t> </a:t>
            </a:r>
          </a:p>
          <a:p>
            <a:pPr algn="ctr"/>
            <a:r>
              <a:rPr lang="zh-CHT" altLang="en-US" sz="3600" dirty="0" smtClean="0"/>
              <a:t>希伯來書 </a:t>
            </a:r>
            <a:r>
              <a:rPr lang="en-US" altLang="zh-CHT" sz="3600" dirty="0"/>
              <a:t>11</a:t>
            </a:r>
            <a:r>
              <a:rPr lang="en-US" altLang="zh-CHT" sz="3600" dirty="0" smtClean="0"/>
              <a:t>:</a:t>
            </a:r>
            <a:r>
              <a:rPr lang="en-US" altLang="zh-CN" sz="3600" dirty="0" smtClean="0"/>
              <a:t>2</a:t>
            </a:r>
            <a:r>
              <a:rPr lang="en-US" altLang="zh-CHT" sz="3600" dirty="0" smtClean="0"/>
              <a:t>1</a:t>
            </a:r>
            <a:endParaRPr lang="en-US" altLang="zh-CN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6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291784" y="710596"/>
            <a:ext cx="7122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华文黑体"/>
                <a:ea typeface="华文黑体"/>
                <a:cs typeface="华文黑体"/>
              </a:rPr>
              <a:t>祝福</a:t>
            </a:r>
            <a:r>
              <a:rPr lang="en-US" altLang="zh-CN" sz="3600" dirty="0">
                <a:latin typeface="华文黑体"/>
                <a:ea typeface="华文黑体"/>
                <a:cs typeface="华文黑体"/>
              </a:rPr>
              <a:t>@</a:t>
            </a:r>
            <a:r>
              <a:rPr lang="zh-CHT" altLang="en-US" sz="3600" dirty="0" smtClean="0"/>
              <a:t>爸爸</a:t>
            </a:r>
            <a:r>
              <a:rPr lang="zh-CHT" altLang="en-US" sz="3600" u="sng" dirty="0"/>
              <a:t>以撒</a:t>
            </a:r>
            <a:endParaRPr lang="en-US" altLang="zh-CHT" sz="3600" dirty="0" smtClean="0"/>
          </a:p>
          <a:p>
            <a:r>
              <a:rPr lang="zh-CHT" altLang="en-US" sz="3600" dirty="0" smtClean="0"/>
              <a:t>創世記</a:t>
            </a:r>
            <a:r>
              <a:rPr lang="en-US" altLang="zh-CHT" sz="3600" dirty="0" smtClean="0"/>
              <a:t>26</a:t>
            </a:r>
            <a:r>
              <a:rPr lang="en-US" altLang="zh-CHT" sz="3600" dirty="0"/>
              <a:t>:23-24</a:t>
            </a:r>
            <a:r>
              <a:rPr lang="en-US" altLang="zh-CHT" sz="3600" b="1" baseline="30000" dirty="0"/>
              <a:t>24 </a:t>
            </a:r>
            <a:r>
              <a:rPr lang="zh-CHT" altLang="en-US" sz="3600" dirty="0"/>
              <a:t>當夜耶和華向他顯現，說：「我是你父親</a:t>
            </a:r>
            <a:r>
              <a:rPr lang="zh-CHT" altLang="en-US" sz="3600" u="sng" dirty="0"/>
              <a:t>亞伯拉罕</a:t>
            </a:r>
            <a:r>
              <a:rPr lang="zh-CHT" altLang="en-US" sz="3600" dirty="0"/>
              <a:t>的神，不要懼怕，因為我與你同在，要賜福給你，並要為我僕人</a:t>
            </a:r>
            <a:r>
              <a:rPr lang="zh-CHT" altLang="en-US" sz="3600" u="sng" dirty="0"/>
              <a:t>亞伯拉罕</a:t>
            </a:r>
            <a:r>
              <a:rPr lang="zh-CHT" altLang="en-US" sz="3600" dirty="0"/>
              <a:t>的緣故，使你的後裔繁多。」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42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497749" y="205800"/>
            <a:ext cx="65662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华文黑体"/>
                <a:ea typeface="华文黑体"/>
                <a:cs typeface="华文黑体"/>
              </a:rPr>
              <a:t>祝福</a:t>
            </a:r>
            <a:r>
              <a:rPr lang="en-US" altLang="zh-CN" sz="3200" dirty="0">
                <a:latin typeface="华文黑体"/>
                <a:ea typeface="华文黑体"/>
                <a:cs typeface="华文黑体"/>
              </a:rPr>
              <a:t>@</a:t>
            </a:r>
            <a:r>
              <a:rPr lang="zh-CHT" altLang="en-US" sz="3200" dirty="0" smtClean="0"/>
              <a:t>自己</a:t>
            </a:r>
            <a:r>
              <a:rPr lang="zh-CN" altLang="en-US" sz="3200" dirty="0" smtClean="0"/>
              <a:t>雅各</a:t>
            </a:r>
            <a:endParaRPr lang="en-US" altLang="zh-CHT" sz="3200" dirty="0" smtClean="0"/>
          </a:p>
          <a:p>
            <a:r>
              <a:rPr lang="zh-CHT" altLang="en-US" sz="3200" dirty="0" smtClean="0"/>
              <a:t>創世記</a:t>
            </a:r>
            <a:r>
              <a:rPr lang="en-US" altLang="zh-CHT" sz="3200" dirty="0" smtClean="0"/>
              <a:t>28</a:t>
            </a:r>
            <a:r>
              <a:rPr lang="en-US" altLang="zh-CHT" sz="3200" dirty="0"/>
              <a:t>:13-15</a:t>
            </a:r>
            <a:r>
              <a:rPr lang="en-US" altLang="zh-CHT" sz="3200" b="1" baseline="30000" dirty="0"/>
              <a:t>13 </a:t>
            </a:r>
            <a:r>
              <a:rPr lang="zh-CHT" altLang="en-US" sz="3200" dirty="0"/>
              <a:t>耶和華站在梯子以上，說：「我是耶和華你祖</a:t>
            </a:r>
            <a:r>
              <a:rPr lang="zh-CHT" altLang="en-US" sz="3200" u="sng" dirty="0"/>
              <a:t>亞伯拉罕</a:t>
            </a:r>
            <a:r>
              <a:rPr lang="zh-CHT" altLang="en-US" sz="3200" dirty="0"/>
              <a:t>的神，也是</a:t>
            </a:r>
            <a:r>
              <a:rPr lang="zh-CHT" altLang="en-US" sz="3200" u="sng" dirty="0"/>
              <a:t>以撒</a:t>
            </a:r>
            <a:r>
              <a:rPr lang="zh-CHT" altLang="en-US" sz="3200" dirty="0"/>
              <a:t>的神，我要將你現在所躺臥之地賜給你和你的後裔。 </a:t>
            </a:r>
            <a:r>
              <a:rPr lang="en-US" altLang="zh-CHT" sz="3200" b="1" baseline="30000" dirty="0"/>
              <a:t>14 </a:t>
            </a:r>
            <a:r>
              <a:rPr lang="zh-CHT" altLang="en-US" sz="3200" dirty="0"/>
              <a:t>你的後裔必像地上的塵沙那樣多，必向東西南北開展。地上萬族必因你和你的後裔得福。 </a:t>
            </a:r>
            <a:r>
              <a:rPr lang="en-US" altLang="zh-CHT" sz="3200" b="1" baseline="30000" dirty="0"/>
              <a:t>15 </a:t>
            </a:r>
            <a:r>
              <a:rPr lang="zh-CHT" altLang="en-US" sz="3200" dirty="0"/>
              <a:t>我也與你同在，你無論往哪裡去，我必保佑你，領你歸回這地，總不離棄你，直到我成全了向你所應許的。</a:t>
            </a:r>
            <a:r>
              <a:rPr lang="zh-CHT" altLang="en-US" sz="3200" dirty="0" smtClean="0"/>
              <a:t>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42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53159" y="518121"/>
            <a:ext cx="6652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FFFF"/>
                </a:solidFill>
              </a:rPr>
              <a:t>从“雅各”到“以色列”</a:t>
            </a:r>
            <a:endParaRPr lang="en-US" altLang="zh-CN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zh-CN" sz="4000" dirty="0">
                <a:solidFill>
                  <a:srgbClr val="FFFFFF"/>
                </a:solidFill>
              </a:rPr>
              <a:t>(</a:t>
            </a:r>
            <a:r>
              <a:rPr lang="zh-CN" altLang="en-US" sz="4000" dirty="0" smtClean="0">
                <a:solidFill>
                  <a:srgbClr val="FFFFFF"/>
                </a:solidFill>
              </a:rPr>
              <a:t>从“抓得”到“舍得”</a:t>
            </a:r>
            <a:r>
              <a:rPr lang="en-US" altLang="zh-CN" sz="4000" dirty="0">
                <a:solidFill>
                  <a:srgbClr val="FFFFFF"/>
                </a:solidFill>
              </a:rPr>
              <a:t> ) </a:t>
            </a:r>
          </a:p>
          <a:p>
            <a:pPr algn="ctr"/>
            <a:endParaRPr lang="en-US" altLang="zh-CN" sz="40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9725" y="2232567"/>
            <a:ext cx="27494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dirty="0">
                <a:latin typeface="Heiti TC Medium"/>
                <a:ea typeface="Heiti TC Medium"/>
                <a:cs typeface="Heiti TC Medium"/>
              </a:rPr>
              <a:t>抓得不值</a:t>
            </a:r>
            <a:r>
              <a:rPr lang="zh-TW" altLang="en-US" sz="4000" dirty="0" smtClean="0">
                <a:latin typeface="Heiti TC Medium"/>
                <a:ea typeface="Heiti TC Medium"/>
                <a:cs typeface="Heiti TC Medium"/>
              </a:rPr>
              <a:t>得</a:t>
            </a:r>
            <a:endParaRPr lang="en-US" altLang="zh-TW" sz="4000" dirty="0" smtClean="0">
              <a:latin typeface="Heiti TC Medium"/>
              <a:ea typeface="Heiti TC Medium"/>
              <a:cs typeface="Heiti TC Medium"/>
            </a:endParaRPr>
          </a:p>
          <a:p>
            <a:pPr marL="285750" indent="-285750" algn="ctr">
              <a:buFont typeface="Arial"/>
              <a:buChar char="•"/>
            </a:pPr>
            <a:r>
              <a:rPr lang="zh-TW" altLang="en-US" sz="4000" dirty="0" smtClean="0">
                <a:latin typeface="Heiti TC Medium"/>
                <a:ea typeface="Heiti TC Medium"/>
                <a:cs typeface="Heiti TC Medium"/>
              </a:rPr>
              <a:t>容易被抓</a:t>
            </a:r>
            <a:endParaRPr lang="en-US" altLang="zh-TW" sz="4000" dirty="0" smtClean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708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502906" y="244231"/>
            <a:ext cx="643129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600" dirty="0" smtClean="0"/>
              <a:t>創世記</a:t>
            </a:r>
            <a:r>
              <a:rPr lang="en-US" altLang="zh-CHT" sz="3600" dirty="0" smtClean="0"/>
              <a:t>2</a:t>
            </a:r>
            <a:r>
              <a:rPr lang="en-US" altLang="zh-CN" sz="3600" dirty="0" smtClean="0"/>
              <a:t>5:</a:t>
            </a:r>
            <a:r>
              <a:rPr lang="en-US" altLang="zh-CHT" sz="3600" b="1" baseline="30000" dirty="0" smtClean="0"/>
              <a:t>26</a:t>
            </a:r>
            <a:r>
              <a:rPr lang="en-US" altLang="zh-CN" sz="3600" b="1" baseline="30000" dirty="0" smtClean="0"/>
              <a:t>a</a:t>
            </a:r>
            <a:r>
              <a:rPr lang="en-US" altLang="zh-CHT" sz="3600" b="1" baseline="30000" dirty="0"/>
              <a:t> </a:t>
            </a:r>
            <a:r>
              <a:rPr lang="zh-CHT" altLang="en-US" sz="3600" dirty="0"/>
              <a:t>隨後又生了</a:t>
            </a:r>
            <a:r>
              <a:rPr lang="zh-CHT" altLang="en-US" sz="3600" u="sng" dirty="0"/>
              <a:t>以掃</a:t>
            </a:r>
            <a:r>
              <a:rPr lang="zh-CHT" altLang="en-US" sz="3600" dirty="0"/>
              <a:t>的兄弟，手抓住</a:t>
            </a:r>
            <a:r>
              <a:rPr lang="zh-CHT" altLang="en-US" sz="3600" u="sng" dirty="0"/>
              <a:t>以掃</a:t>
            </a:r>
            <a:r>
              <a:rPr lang="zh-CHT" altLang="en-US" sz="3600" dirty="0"/>
              <a:t>的腳跟，因此給他起名叫</a:t>
            </a:r>
            <a:r>
              <a:rPr lang="zh-CHT" altLang="en-US" sz="3600" u="sng" dirty="0"/>
              <a:t>雅各</a:t>
            </a:r>
            <a:r>
              <a:rPr lang="zh-CHT" altLang="en-US" sz="3600" dirty="0" smtClean="0"/>
              <a:t>。</a:t>
            </a:r>
            <a:endParaRPr lang="en-US" altLang="zh-CHT" sz="3600" u="sng" dirty="0" smtClean="0"/>
          </a:p>
          <a:p>
            <a:r>
              <a:rPr lang="en-US" altLang="zh-CHT" sz="3600" dirty="0" smtClean="0"/>
              <a:t>27</a:t>
            </a:r>
            <a:r>
              <a:rPr lang="zh-CHT" altLang="en-US" sz="3600" dirty="0" smtClean="0"/>
              <a:t>：</a:t>
            </a:r>
            <a:r>
              <a:rPr lang="en-US" altLang="zh-CHT" sz="3600" dirty="0" smtClean="0"/>
              <a:t>36</a:t>
            </a:r>
            <a:r>
              <a:rPr lang="en-US" altLang="zh-CN" sz="3600" dirty="0" smtClean="0"/>
              <a:t>a</a:t>
            </a:r>
            <a:r>
              <a:rPr lang="en-US" altLang="zh-CHT" sz="3600" dirty="0" smtClean="0"/>
              <a:t> </a:t>
            </a:r>
            <a:r>
              <a:rPr lang="zh-CHT" altLang="en-US" sz="3600" dirty="0"/>
              <a:t>以掃說：「他名雅各，豈不是正對嗎？因為他欺騙了我兩次。他從前奪了我長子的名分，你看，他現在又奪了我的福分。</a:t>
            </a:r>
            <a:r>
              <a:rPr lang="zh-CHT" altLang="en-US" sz="3600" dirty="0" smtClean="0"/>
              <a:t>」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41" y="0"/>
            <a:ext cx="739207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4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454548" y="538974"/>
            <a:ext cx="69355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 smtClean="0"/>
              <a:t>創世記</a:t>
            </a:r>
            <a:r>
              <a:rPr lang="en-US" altLang="zh-CHT" sz="3200" dirty="0" smtClean="0"/>
              <a:t>31:</a:t>
            </a:r>
            <a:r>
              <a:rPr lang="en-US" altLang="zh-CHT" sz="3200" b="1" baseline="30000" dirty="0" smtClean="0"/>
              <a:t>40</a:t>
            </a:r>
            <a:r>
              <a:rPr lang="en-US" altLang="zh-CHT" sz="3200" b="1" baseline="30000" dirty="0"/>
              <a:t> </a:t>
            </a:r>
            <a:r>
              <a:rPr lang="zh-CHT" altLang="en-US" sz="3200" dirty="0"/>
              <a:t>我白日受盡乾熱，黑夜受盡寒霜，不得合眼睡著，我常是這樣。 </a:t>
            </a:r>
            <a:r>
              <a:rPr lang="en-US" altLang="zh-CHT" sz="3200" b="1" baseline="30000" dirty="0"/>
              <a:t>41 </a:t>
            </a:r>
            <a:r>
              <a:rPr lang="zh-CHT" altLang="en-US" sz="3200" dirty="0"/>
              <a:t>我這二十年在你家裡，為你的兩個女兒服侍你十四年，為你的羊群服侍你六年，你又十次改了我的工價。</a:t>
            </a:r>
            <a:r>
              <a:rPr lang="en-US" altLang="zh-CHT" sz="3200" b="1" baseline="30000" dirty="0"/>
              <a:t>42 </a:t>
            </a:r>
            <a:r>
              <a:rPr lang="zh-CHT" altLang="en-US" sz="3200" dirty="0"/>
              <a:t>若不是我父親</a:t>
            </a:r>
            <a:r>
              <a:rPr lang="zh-CHT" altLang="en-US" sz="3200" u="sng" dirty="0"/>
              <a:t>以撒</a:t>
            </a:r>
            <a:r>
              <a:rPr lang="zh-CHT" altLang="en-US" sz="3200" dirty="0"/>
              <a:t>所敬畏的神，就是</a:t>
            </a:r>
            <a:r>
              <a:rPr lang="zh-CHT" altLang="en-US" sz="3200" u="sng" dirty="0"/>
              <a:t>亞伯拉罕</a:t>
            </a:r>
            <a:r>
              <a:rPr lang="zh-CHT" altLang="en-US" sz="3200" dirty="0"/>
              <a:t>的神與我同在，你如今必定打發我空手而去。神看見我的苦情和我的勞碌，就在昨夜責備你。」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1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53159" y="518121"/>
            <a:ext cx="6652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FFFF"/>
                </a:solidFill>
              </a:rPr>
              <a:t>从“雅各”到“以色列”</a:t>
            </a:r>
            <a:endParaRPr lang="en-US" altLang="zh-CN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zh-CN" sz="4000" dirty="0">
                <a:solidFill>
                  <a:srgbClr val="FFFFFF"/>
                </a:solidFill>
              </a:rPr>
              <a:t>(</a:t>
            </a:r>
            <a:r>
              <a:rPr lang="zh-CN" altLang="en-US" sz="4000" dirty="0" smtClean="0">
                <a:solidFill>
                  <a:srgbClr val="FFFFFF"/>
                </a:solidFill>
              </a:rPr>
              <a:t>从“抓得”到“舍得”</a:t>
            </a:r>
            <a:r>
              <a:rPr lang="en-US" altLang="zh-CN" sz="4000" dirty="0">
                <a:solidFill>
                  <a:srgbClr val="FFFFFF"/>
                </a:solidFill>
              </a:rPr>
              <a:t> ) </a:t>
            </a:r>
          </a:p>
          <a:p>
            <a:pPr algn="ctr"/>
            <a:endParaRPr lang="en-US" altLang="zh-CN" sz="40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9725" y="2232567"/>
            <a:ext cx="274947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dirty="0">
                <a:latin typeface="Heiti TC Medium"/>
                <a:ea typeface="Heiti TC Medium"/>
                <a:cs typeface="Heiti TC Medium"/>
              </a:rPr>
              <a:t>抓得不值</a:t>
            </a:r>
            <a:r>
              <a:rPr lang="zh-TW" altLang="en-US" sz="4000" dirty="0" smtClean="0">
                <a:latin typeface="Heiti TC Medium"/>
                <a:ea typeface="Heiti TC Medium"/>
                <a:cs typeface="Heiti TC Medium"/>
              </a:rPr>
              <a:t>得</a:t>
            </a:r>
            <a:endParaRPr lang="en-US" altLang="zh-TW" sz="4000" dirty="0" smtClean="0">
              <a:latin typeface="Heiti TC Medium"/>
              <a:ea typeface="Heiti TC Medium"/>
              <a:cs typeface="Heiti TC Medium"/>
            </a:endParaRPr>
          </a:p>
          <a:p>
            <a:pPr marL="285750" indent="-285750" algn="ctr">
              <a:buFont typeface="Arial"/>
              <a:buChar char="•"/>
            </a:pPr>
            <a:r>
              <a:rPr lang="zh-TW" altLang="en-US" sz="4000" dirty="0" smtClean="0">
                <a:latin typeface="Heiti TC Medium"/>
                <a:ea typeface="Heiti TC Medium"/>
                <a:cs typeface="Heiti TC Medium"/>
              </a:rPr>
              <a:t>容易被抓</a:t>
            </a:r>
            <a:endParaRPr lang="en-US" altLang="zh-TW" sz="4000" dirty="0" smtClean="0">
              <a:latin typeface="Heiti TC Medium"/>
              <a:ea typeface="Heiti TC Medium"/>
              <a:cs typeface="Heiti TC Medium"/>
            </a:endParaRPr>
          </a:p>
          <a:p>
            <a:pPr marL="285750" indent="-285750" algn="ctr">
              <a:buFont typeface="Arial"/>
              <a:buChar char="•"/>
            </a:pPr>
            <a:r>
              <a:rPr lang="zh-TW" altLang="en-US" sz="4000" dirty="0" smtClean="0">
                <a:latin typeface="Heiti TC Medium"/>
                <a:ea typeface="Heiti TC Medium"/>
                <a:cs typeface="Heiti TC Medium"/>
              </a:rPr>
              <a:t>得不安心</a:t>
            </a:r>
            <a:endParaRPr lang="en-US" altLang="zh-TW" sz="4000" dirty="0" smtClean="0">
              <a:latin typeface="Heiti TC Medium"/>
              <a:ea typeface="Heiti TC Medium"/>
              <a:cs typeface="Heiti TC Medium"/>
            </a:endParaRPr>
          </a:p>
          <a:p>
            <a:pPr marL="285750" indent="-285750" algn="ctr">
              <a:buFont typeface="Arial"/>
              <a:buChar char="•"/>
            </a:pPr>
            <a:r>
              <a:rPr lang="zh-TW" altLang="en-US" sz="4000" dirty="0" smtClean="0">
                <a:latin typeface="Heiti TC Medium"/>
                <a:ea typeface="Heiti TC Medium"/>
                <a:cs typeface="Heiti TC Medium"/>
              </a:rPr>
              <a:t>抓</a:t>
            </a:r>
            <a:r>
              <a:rPr lang="zh-TW" altLang="en-US" sz="4000" dirty="0">
                <a:latin typeface="Heiti TC Medium"/>
                <a:ea typeface="Heiti TC Medium"/>
                <a:cs typeface="Heiti TC Medium"/>
              </a:rPr>
              <a:t>不得当</a:t>
            </a:r>
            <a:endParaRPr lang="en-US" sz="40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81251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53159" y="518121"/>
            <a:ext cx="6652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FFFF"/>
                </a:solidFill>
              </a:rPr>
              <a:t>从“雅各”到“以色列”</a:t>
            </a:r>
            <a:endParaRPr lang="en-US" altLang="zh-CN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zh-CN" sz="4000" dirty="0">
                <a:solidFill>
                  <a:srgbClr val="FFFFFF"/>
                </a:solidFill>
              </a:rPr>
              <a:t>(</a:t>
            </a:r>
            <a:r>
              <a:rPr lang="zh-CN" altLang="en-US" sz="4000" dirty="0" smtClean="0">
                <a:solidFill>
                  <a:srgbClr val="FFFFFF"/>
                </a:solidFill>
              </a:rPr>
              <a:t>从“抓得”到“舍得”</a:t>
            </a:r>
            <a:r>
              <a:rPr lang="en-US" altLang="zh-CN" sz="4000" dirty="0">
                <a:solidFill>
                  <a:srgbClr val="FFFFFF"/>
                </a:solidFill>
              </a:rPr>
              <a:t> ) </a:t>
            </a:r>
          </a:p>
          <a:p>
            <a:pPr algn="ctr"/>
            <a:endParaRPr lang="en-US" altLang="zh-CN" sz="40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6258" y="2232567"/>
            <a:ext cx="405752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dirty="0" smtClean="0"/>
              <a:t>舍得才值得</a:t>
            </a:r>
            <a:endParaRPr lang="en-US" altLang="zh-TW" sz="4000" dirty="0" smtClean="0">
              <a:latin typeface="Heiti TC Medium"/>
              <a:ea typeface="Heiti TC Medium"/>
              <a:cs typeface="Heiti TC Medium"/>
            </a:endParaRPr>
          </a:p>
          <a:p>
            <a:pPr marL="285750" indent="-285750" algn="ctr">
              <a:buFont typeface="Arial"/>
              <a:buChar char="•"/>
            </a:pPr>
            <a:r>
              <a:rPr lang="zh-TW" altLang="en-US" sz="4000" dirty="0" smtClean="0"/>
              <a:t>異象</a:t>
            </a:r>
            <a:r>
              <a:rPr lang="zh-TW" altLang="en-US" sz="4000" dirty="0"/>
              <a:t>：</a:t>
            </a:r>
            <a:r>
              <a:rPr lang="zh-TW" altLang="en-US" sz="4000" dirty="0" smtClean="0"/>
              <a:t>祝福满满</a:t>
            </a:r>
            <a:endParaRPr lang="en-US" altLang="zh-TW" sz="4000" dirty="0" smtClean="0">
              <a:latin typeface="Heiti TC Medium"/>
              <a:ea typeface="Heiti TC Medium"/>
              <a:cs typeface="Heiti TC Medium"/>
            </a:endParaRPr>
          </a:p>
          <a:p>
            <a:pPr marL="285750" indent="-285750" algn="ctr">
              <a:buFont typeface="Arial"/>
              <a:buChar char="•"/>
            </a:pPr>
            <a:r>
              <a:rPr lang="zh-TW" altLang="en-US" sz="4000" dirty="0" smtClean="0"/>
              <a:t>呼召</a:t>
            </a:r>
            <a:r>
              <a:rPr lang="zh-TW" altLang="en-US" sz="4000" dirty="0"/>
              <a:t>：</a:t>
            </a:r>
            <a:r>
              <a:rPr lang="zh-TW" altLang="en-US" sz="4000" dirty="0" smtClean="0"/>
              <a:t>大得若舍</a:t>
            </a:r>
            <a:endParaRPr lang="en-US" altLang="zh-TW" sz="4000" dirty="0" smtClean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7124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317237" y="212893"/>
            <a:ext cx="6935597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 smtClean="0"/>
              <a:t>創世記</a:t>
            </a:r>
            <a:r>
              <a:rPr lang="en-US" altLang="zh-CHT" sz="3200" dirty="0" smtClean="0"/>
              <a:t>30</a:t>
            </a:r>
            <a:r>
              <a:rPr lang="en-US" altLang="zh-CHT" sz="3200" dirty="0"/>
              <a:t>:</a:t>
            </a:r>
            <a:r>
              <a:rPr lang="en-US" altLang="zh-CHT" sz="3200" dirty="0" smtClean="0"/>
              <a:t>30</a:t>
            </a:r>
            <a:r>
              <a:rPr lang="en-US" altLang="zh-CN" sz="3200" dirty="0" smtClean="0"/>
              <a:t>a</a:t>
            </a:r>
            <a:r>
              <a:rPr lang="en-US" altLang="zh-CHT" sz="3200" b="1" baseline="30000" dirty="0"/>
              <a:t> </a:t>
            </a:r>
            <a:r>
              <a:rPr lang="zh-CHT" altLang="en-US" sz="3200" dirty="0"/>
              <a:t>我未來之先，你所有的很少，現今卻發達眾多，</a:t>
            </a:r>
            <a:r>
              <a:rPr lang="zh-CHT" altLang="en-US" sz="3200" dirty="0">
                <a:solidFill>
                  <a:srgbClr val="FFFF00"/>
                </a:solidFill>
              </a:rPr>
              <a:t>耶和華隨我的腳步賜福於你</a:t>
            </a:r>
            <a:r>
              <a:rPr lang="zh-CHT" altLang="en-US" sz="3200" dirty="0" smtClean="0"/>
              <a:t>。</a:t>
            </a:r>
            <a:endParaRPr lang="en-US" altLang="zh-CHT" sz="3200" dirty="0" smtClean="0"/>
          </a:p>
          <a:p>
            <a:r>
              <a:rPr lang="en-US" altLang="zh-CHT" sz="3200" dirty="0" smtClean="0"/>
              <a:t>31:</a:t>
            </a:r>
            <a:r>
              <a:rPr lang="en-US" altLang="zh-CHT" sz="3200" b="1" baseline="30000" dirty="0" smtClean="0"/>
              <a:t>41</a:t>
            </a:r>
            <a:r>
              <a:rPr lang="en-US" altLang="zh-CHT" sz="3200" b="1" baseline="30000" dirty="0"/>
              <a:t> </a:t>
            </a:r>
            <a:r>
              <a:rPr lang="zh-CHT" altLang="en-US" sz="3200" dirty="0"/>
              <a:t>我這二十年在你家裡，為你的兩個女兒服侍你十四年，為你的羊群服侍你六年，你又十次改了我的工價。</a:t>
            </a:r>
            <a:r>
              <a:rPr lang="en-US" altLang="zh-CHT" sz="3200" b="1" baseline="30000" dirty="0"/>
              <a:t>42 </a:t>
            </a:r>
            <a:r>
              <a:rPr lang="zh-CHT" altLang="en-US" sz="3200" dirty="0"/>
              <a:t>若不是我父親</a:t>
            </a:r>
            <a:r>
              <a:rPr lang="zh-CHT" altLang="en-US" sz="3200" u="sng" dirty="0"/>
              <a:t>以撒</a:t>
            </a:r>
            <a:r>
              <a:rPr lang="zh-CHT" altLang="en-US" sz="3200" dirty="0"/>
              <a:t>所敬畏的神，就是</a:t>
            </a:r>
            <a:r>
              <a:rPr lang="zh-CHT" altLang="en-US" sz="3200" u="sng" dirty="0"/>
              <a:t>亞伯拉罕</a:t>
            </a:r>
            <a:r>
              <a:rPr lang="zh-CHT" altLang="en-US" sz="3200" dirty="0"/>
              <a:t>的神與我同在，你如今必定打發我空手而去。</a:t>
            </a:r>
            <a:r>
              <a:rPr lang="zh-CHT" altLang="en-US" sz="3200" dirty="0">
                <a:solidFill>
                  <a:srgbClr val="FFFF00"/>
                </a:solidFill>
              </a:rPr>
              <a:t>神看見我的苦情和我的勞碌，就在昨夜責備你</a:t>
            </a:r>
            <a:r>
              <a:rPr lang="zh-CHT" altLang="en-US" sz="3200" dirty="0"/>
              <a:t>。」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59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0624_1157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4"/>
            <a:ext cx="9144000" cy="5143500"/>
          </a:xfrm>
          <a:prstGeom prst="rect">
            <a:avLst/>
          </a:prstGeom>
        </p:spPr>
      </p:pic>
      <p:pic>
        <p:nvPicPr>
          <p:cNvPr id="3" name="Picture 2" descr="20160624_1940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1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658145" y="246687"/>
            <a:ext cx="6652806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HT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聽見</a:t>
            </a:r>
            <a:r>
              <a:rPr lang="zh-CHT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的人</a:t>
            </a:r>
            <a:endParaRPr lang="en-US" altLang="zh-CHT" sz="3600" dirty="0" smtClean="0">
              <a:solidFill>
                <a:srgbClr val="FFFF00"/>
              </a:solidFill>
              <a:latin typeface="黑体"/>
              <a:ea typeface="黑体"/>
              <a:cs typeface="黑体"/>
            </a:endParaRPr>
          </a:p>
          <a:p>
            <a:pPr algn="ctr">
              <a:defRPr/>
            </a:pP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亚伯－挽回祭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以諾－与神同行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挪亞－救赎方舟</a:t>
            </a:r>
            <a:endParaRPr lang="en-US" altLang="zh-CN" sz="3600" dirty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亚伯拉罕－独生子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HT" altLang="en-US" sz="3600" dirty="0">
                <a:latin typeface="黑体"/>
                <a:ea typeface="黑体"/>
                <a:cs typeface="黑体"/>
              </a:rPr>
              <a:t>以撒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－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独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生子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雅各－“以色列”</a:t>
            </a:r>
          </a:p>
        </p:txBody>
      </p:sp>
    </p:spTree>
    <p:extLst>
      <p:ext uri="{BB962C8B-B14F-4D97-AF65-F5344CB8AC3E}">
        <p14:creationId xmlns:p14="http://schemas.microsoft.com/office/powerpoint/2010/main" val="79738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766" y="0"/>
            <a:ext cx="3436234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6880" y="0"/>
            <a:ext cx="42819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"A wave of sorrow went round the world . . . Borden not only gave (away) his wealth, but himself, in a way so joyous and natural that it (seemed) a privilege </a:t>
            </a:r>
            <a:r>
              <a:rPr lang="en-US" sz="3200" dirty="0"/>
              <a:t>rather </a:t>
            </a:r>
            <a:r>
              <a:rPr lang="en-US" sz="3200" dirty="0" smtClean="0"/>
              <a:t>than </a:t>
            </a:r>
            <a:r>
              <a:rPr lang="en-US" sz="3200" dirty="0"/>
              <a:t>a </a:t>
            </a:r>
            <a:r>
              <a:rPr lang="en-US" sz="3200" dirty="0" smtClean="0"/>
              <a:t>sacrifice”</a:t>
            </a: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/>
              <a:t>不保留</a:t>
            </a:r>
            <a:r>
              <a:rPr lang="en-US" altLang="zh-CN" sz="3200" dirty="0" smtClean="0"/>
              <a:t> No reserves</a:t>
            </a: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/>
              <a:t>不退缩</a:t>
            </a:r>
            <a:r>
              <a:rPr lang="en-US" altLang="zh-CN" sz="3200" dirty="0" smtClean="0"/>
              <a:t> </a:t>
            </a:r>
            <a:r>
              <a:rPr lang="en-US" sz="3200" dirty="0" smtClean="0"/>
              <a:t>No retreats</a:t>
            </a: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/>
              <a:t>不后悔</a:t>
            </a:r>
            <a:r>
              <a:rPr lang="en-US" altLang="zh-CN" sz="3200" dirty="0" smtClean="0"/>
              <a:t> </a:t>
            </a:r>
            <a:r>
              <a:rPr lang="en-US" sz="3200" dirty="0" smtClean="0"/>
              <a:t>No regrets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80" y="0"/>
            <a:ext cx="460629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3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160626_1052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46" y="765255"/>
            <a:ext cx="7334149" cy="412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54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53159" y="518121"/>
            <a:ext cx="6652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FFFF"/>
                </a:solidFill>
              </a:rPr>
              <a:t>从“雅各”到“以色列”</a:t>
            </a:r>
            <a:endParaRPr lang="en-US" altLang="zh-CN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zh-CN" sz="4000" dirty="0">
                <a:solidFill>
                  <a:srgbClr val="FFFFFF"/>
                </a:solidFill>
              </a:rPr>
              <a:t>(</a:t>
            </a:r>
            <a:r>
              <a:rPr lang="zh-CN" altLang="en-US" sz="4000" dirty="0" smtClean="0">
                <a:solidFill>
                  <a:srgbClr val="FFFFFF"/>
                </a:solidFill>
              </a:rPr>
              <a:t>从“抓得”到“舍得”</a:t>
            </a:r>
            <a:r>
              <a:rPr lang="en-US" altLang="zh-CN" sz="4000" dirty="0">
                <a:solidFill>
                  <a:srgbClr val="FFFFFF"/>
                </a:solidFill>
              </a:rPr>
              <a:t> ) </a:t>
            </a:r>
          </a:p>
          <a:p>
            <a:pPr algn="ctr"/>
            <a:endParaRPr lang="en-US" altLang="zh-CN" sz="40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6258" y="2232567"/>
            <a:ext cx="405752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dirty="0" smtClean="0"/>
              <a:t>舍得才值得</a:t>
            </a:r>
            <a:endParaRPr lang="en-US" altLang="zh-TW" sz="4000" dirty="0" smtClean="0">
              <a:latin typeface="Heiti TC Medium"/>
              <a:ea typeface="Heiti TC Medium"/>
              <a:cs typeface="Heiti TC Medium"/>
            </a:endParaRPr>
          </a:p>
          <a:p>
            <a:pPr marL="285750" indent="-285750" algn="ctr">
              <a:buFont typeface="Arial"/>
              <a:buChar char="•"/>
            </a:pPr>
            <a:r>
              <a:rPr lang="zh-TW" altLang="en-US" sz="4000" dirty="0" smtClean="0"/>
              <a:t>異象</a:t>
            </a:r>
            <a:r>
              <a:rPr lang="zh-TW" altLang="en-US" sz="4000" dirty="0"/>
              <a:t>：</a:t>
            </a:r>
            <a:r>
              <a:rPr lang="zh-TW" altLang="en-US" sz="4000" dirty="0" smtClean="0"/>
              <a:t>祝福满满</a:t>
            </a:r>
            <a:endParaRPr lang="en-US" altLang="zh-TW" sz="4000" dirty="0" smtClean="0">
              <a:latin typeface="Heiti TC Medium"/>
              <a:ea typeface="Heiti TC Medium"/>
              <a:cs typeface="Heiti TC Medium"/>
            </a:endParaRPr>
          </a:p>
          <a:p>
            <a:pPr marL="285750" indent="-285750" algn="ctr">
              <a:buFont typeface="Arial"/>
              <a:buChar char="•"/>
            </a:pPr>
            <a:r>
              <a:rPr lang="zh-TW" altLang="en-US" sz="4000" dirty="0" smtClean="0"/>
              <a:t>呼召</a:t>
            </a:r>
            <a:r>
              <a:rPr lang="zh-TW" altLang="en-US" sz="4000" dirty="0"/>
              <a:t>：</a:t>
            </a:r>
            <a:r>
              <a:rPr lang="zh-TW" altLang="en-US" sz="4000" dirty="0" smtClean="0"/>
              <a:t>大得若舍</a:t>
            </a:r>
            <a:endParaRPr lang="en-US" altLang="zh-TW" sz="4000" dirty="0" smtClean="0">
              <a:latin typeface="Heiti TC Medium"/>
              <a:ea typeface="Heiti TC Medium"/>
              <a:cs typeface="Heiti TC Medium"/>
            </a:endParaRPr>
          </a:p>
          <a:p>
            <a:pPr marL="285750" indent="-285750" algn="ctr">
              <a:buFont typeface="Arial"/>
              <a:buChar char="•"/>
            </a:pPr>
            <a:r>
              <a:rPr lang="zh-TW" altLang="en-US" sz="4000" dirty="0" smtClean="0"/>
              <a:t>使命</a:t>
            </a:r>
            <a:r>
              <a:rPr lang="zh-TW" altLang="en-US" sz="4000" dirty="0"/>
              <a:t>：扶著杖頭</a:t>
            </a:r>
            <a:endParaRPr lang="en-US" sz="4000" dirty="0"/>
          </a:p>
          <a:p>
            <a:pPr algn="ctr"/>
            <a:endParaRPr lang="en-US" sz="40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215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75" y="188784"/>
            <a:ext cx="714212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000" dirty="0" smtClean="0"/>
              <a:t>創世記</a:t>
            </a:r>
            <a:r>
              <a:rPr lang="zh-CN" altLang="zh-CHT" sz="3000" dirty="0" smtClean="0"/>
              <a:t>4</a:t>
            </a:r>
            <a:r>
              <a:rPr lang="en-US" altLang="zh-CN" sz="3000" dirty="0" smtClean="0"/>
              <a:t>8</a:t>
            </a:r>
            <a:r>
              <a:rPr lang="zh-CHT" altLang="en-US" sz="3000" dirty="0" smtClean="0"/>
              <a:t>：</a:t>
            </a:r>
            <a:r>
              <a:rPr lang="en-US" altLang="zh-CHT" sz="3000" dirty="0" smtClean="0"/>
              <a:t>1</a:t>
            </a:r>
            <a:r>
              <a:rPr lang="en-US" altLang="zh-CN" sz="3000" dirty="0" smtClean="0"/>
              <a:t>8-20</a:t>
            </a:r>
            <a:r>
              <a:rPr lang="zh-CHT" altLang="en-US" sz="3000" dirty="0" smtClean="0"/>
              <a:t>约瑟 </a:t>
            </a:r>
            <a:r>
              <a:rPr lang="zh-CHT" altLang="en-US" sz="3000" dirty="0"/>
              <a:t>对他父亲说：「我父，不是这样。这本是长子，求你把右手按在他的头上。」 他父亲不从，说：「我知道，我儿，我知道。他也必成为一族，也必昌大。只是他的兄弟将来比他还大；他兄弟的后裔要成为多族。」 当日就给他们祝福说：「 以色列 人要指着你们祝福说：</a:t>
            </a:r>
            <a:r>
              <a:rPr lang="en-US" altLang="zh-CHT" sz="3000" dirty="0"/>
              <a:t>『</a:t>
            </a:r>
            <a:r>
              <a:rPr lang="zh-CHT" altLang="en-US" sz="3000" dirty="0"/>
              <a:t>愿　神使你如 以法莲 、 玛拿西 一样。</a:t>
            </a:r>
            <a:r>
              <a:rPr lang="en-US" altLang="zh-CHT" sz="3000" dirty="0"/>
              <a:t>』</a:t>
            </a:r>
            <a:r>
              <a:rPr lang="zh-CHT" altLang="en-US" sz="3000" dirty="0"/>
              <a:t>」于是立 以法莲 在 玛拿西 以上</a:t>
            </a:r>
            <a:r>
              <a:rPr lang="zh-CHT" altLang="en-US" sz="3000" dirty="0" smtClean="0"/>
              <a:t>。</a:t>
            </a:r>
            <a:endParaRPr lang="en-US" altLang="zh-CHT" sz="3000" dirty="0" smtClean="0"/>
          </a:p>
          <a:p>
            <a:r>
              <a:rPr lang="zh-CHT" altLang="en-US" sz="3000" dirty="0">
                <a:latin typeface="黑体"/>
                <a:ea typeface="黑体"/>
                <a:cs typeface="黑体"/>
              </a:rPr>
              <a:t>希伯來書</a:t>
            </a:r>
            <a:r>
              <a:rPr lang="zh-CHT" altLang="en-US" sz="3000" dirty="0"/>
              <a:t> </a:t>
            </a:r>
            <a:r>
              <a:rPr lang="en-US" altLang="zh-CHT" sz="3000" dirty="0"/>
              <a:t>11:</a:t>
            </a:r>
            <a:r>
              <a:rPr lang="en-US" altLang="zh-CHT" sz="3000" b="1" baseline="30000" dirty="0"/>
              <a:t>21 </a:t>
            </a:r>
            <a:r>
              <a:rPr lang="zh-CHT" altLang="en-US" sz="3000" u="sng" dirty="0"/>
              <a:t>雅各</a:t>
            </a:r>
            <a:r>
              <a:rPr lang="zh-CHT" altLang="en-US" sz="3000" dirty="0"/>
              <a:t>因著</a:t>
            </a:r>
            <a:r>
              <a:rPr lang="zh-CHT" altLang="en-US" sz="3000" dirty="0" smtClean="0">
                <a:solidFill>
                  <a:srgbClr val="FFFF00"/>
                </a:solidFill>
              </a:rPr>
              <a:t>信</a:t>
            </a:r>
            <a:r>
              <a:rPr lang="zh-CHT" altLang="en-US" sz="3000" dirty="0" smtClean="0"/>
              <a:t>臨死的</a:t>
            </a:r>
            <a:r>
              <a:rPr lang="zh-CHT" altLang="en-US" sz="3000" dirty="0"/>
              <a:t>時候給</a:t>
            </a:r>
            <a:r>
              <a:rPr lang="zh-CHT" altLang="en-US" sz="3000" u="sng" dirty="0"/>
              <a:t>約瑟</a:t>
            </a:r>
            <a:r>
              <a:rPr lang="zh-CHT" altLang="en-US" sz="3000" dirty="0"/>
              <a:t>的兩個兒子各自祝福，扶著杖頭敬拜神</a:t>
            </a:r>
            <a:r>
              <a:rPr lang="zh-CHT" altLang="en-US" sz="3000" dirty="0" smtClean="0"/>
              <a:t>。</a:t>
            </a:r>
            <a:endParaRPr lang="en-US" altLang="zh-CHT" sz="3000" dirty="0"/>
          </a:p>
        </p:txBody>
      </p:sp>
    </p:spTree>
    <p:extLst>
      <p:ext uri="{BB962C8B-B14F-4D97-AF65-F5344CB8AC3E}">
        <p14:creationId xmlns:p14="http://schemas.microsoft.com/office/powerpoint/2010/main" val="3002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53159" y="518121"/>
            <a:ext cx="6652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FFFF"/>
                </a:solidFill>
              </a:rPr>
              <a:t>从“雅各”到“以色列”</a:t>
            </a:r>
            <a:endParaRPr lang="en-US" altLang="zh-CN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zh-CN" sz="4000" dirty="0">
                <a:solidFill>
                  <a:srgbClr val="FFFFFF"/>
                </a:solidFill>
              </a:rPr>
              <a:t>(</a:t>
            </a:r>
            <a:r>
              <a:rPr lang="zh-CN" altLang="en-US" sz="4000" dirty="0" smtClean="0">
                <a:solidFill>
                  <a:srgbClr val="FFFFFF"/>
                </a:solidFill>
              </a:rPr>
              <a:t>从“抓得”到“舍得”</a:t>
            </a:r>
            <a:r>
              <a:rPr lang="en-US" altLang="zh-CN" sz="4000" dirty="0">
                <a:solidFill>
                  <a:srgbClr val="FFFFFF"/>
                </a:solidFill>
              </a:rPr>
              <a:t> ) </a:t>
            </a:r>
          </a:p>
          <a:p>
            <a:pPr algn="ctr"/>
            <a:endParaRPr lang="en-US" altLang="zh-CN" sz="40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57107"/>
              </p:ext>
            </p:extLst>
          </p:nvPr>
        </p:nvGraphicFramePr>
        <p:xfrm>
          <a:off x="321258" y="2457113"/>
          <a:ext cx="6620174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237"/>
                <a:gridCol w="382493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000" b="0" i="0" dirty="0" smtClean="0">
                          <a:solidFill>
                            <a:srgbClr val="FFFFFF"/>
                          </a:solidFill>
                          <a:latin typeface="Heiti TC Medium"/>
                          <a:ea typeface="Heiti TC Medium"/>
                          <a:cs typeface="Heiti TC Medium"/>
                        </a:rPr>
                        <a:t>抓得不值得</a:t>
                      </a:r>
                      <a:endParaRPr lang="en-US" sz="4000" b="0" i="0" dirty="0">
                        <a:latin typeface="Heiti TC Medium"/>
                        <a:ea typeface="Heiti TC Medium"/>
                        <a:cs typeface="Heiti T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000" b="0" i="0" dirty="0" smtClean="0">
                          <a:solidFill>
                            <a:srgbClr val="FFFFFF"/>
                          </a:solidFill>
                          <a:latin typeface="Heiti TC Medium"/>
                          <a:ea typeface="Heiti TC Medium"/>
                          <a:cs typeface="Heiti TC Medium"/>
                        </a:rPr>
                        <a:t>舍得才值得</a:t>
                      </a:r>
                      <a:endParaRPr lang="en-US" altLang="zh-CN" sz="4000" b="0" i="0" dirty="0" smtClean="0">
                        <a:solidFill>
                          <a:srgbClr val="FFFFFF"/>
                        </a:solidFill>
                        <a:latin typeface="Heiti TC Medium"/>
                        <a:ea typeface="Heiti TC Medium"/>
                        <a:cs typeface="Heiti TC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0" i="0" dirty="0" smtClean="0">
                          <a:latin typeface="Heiti TC Medium"/>
                          <a:ea typeface="Heiti TC Medium"/>
                          <a:cs typeface="Heiti TC Medium"/>
                        </a:rPr>
                        <a:t>容易被抓</a:t>
                      </a:r>
                      <a:endParaRPr lang="en-US" sz="4000" b="0" i="0" dirty="0">
                        <a:latin typeface="Heiti TC Medium"/>
                        <a:ea typeface="Heiti TC Medium"/>
                        <a:cs typeface="Heiti T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 smtClean="0">
                          <a:latin typeface="Heiti TC Medium"/>
                          <a:ea typeface="Heiti TC Medium"/>
                          <a:cs typeface="Heiti TC Medium"/>
                        </a:rPr>
                        <a:t>異象</a:t>
                      </a:r>
                      <a:r>
                        <a:rPr lang="zh-CN" altLang="en-US" sz="4000" b="0" i="0" dirty="0" smtClean="0">
                          <a:latin typeface="Heiti TC Medium"/>
                          <a:ea typeface="Heiti TC Medium"/>
                          <a:cs typeface="Heiti TC Medium"/>
                        </a:rPr>
                        <a:t>：祝福满满</a:t>
                      </a:r>
                      <a:endParaRPr lang="en-US" altLang="zh-CN" sz="4000" b="0" i="0" dirty="0" smtClean="0">
                        <a:latin typeface="Heiti TC Medium"/>
                        <a:ea typeface="Heiti TC Medium"/>
                        <a:cs typeface="Heiti TC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0" i="0" dirty="0" smtClean="0">
                          <a:latin typeface="Heiti TC Medium"/>
                          <a:ea typeface="Heiti TC Medium"/>
                          <a:cs typeface="Heiti TC Medium"/>
                        </a:rPr>
                        <a:t>得不安心</a:t>
                      </a:r>
                      <a:endParaRPr lang="en-US" sz="4000" b="0" i="0" dirty="0">
                        <a:latin typeface="Heiti TC Medium"/>
                        <a:ea typeface="Heiti TC Medium"/>
                        <a:cs typeface="Heiti T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000" b="0" i="0" dirty="0" smtClean="0">
                          <a:latin typeface="Heiti TC Medium"/>
                          <a:ea typeface="Heiti TC Medium"/>
                          <a:cs typeface="Heiti TC Medium"/>
                        </a:rPr>
                        <a:t>呼召：大得若舍</a:t>
                      </a:r>
                      <a:endParaRPr lang="en-US" sz="4000" b="0" i="0" dirty="0" smtClean="0">
                        <a:latin typeface="Heiti TC Medium"/>
                        <a:ea typeface="Heiti TC Medium"/>
                        <a:cs typeface="Heiti TC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0" i="0" dirty="0" smtClean="0">
                          <a:latin typeface="Heiti TC Medium"/>
                          <a:ea typeface="Heiti TC Medium"/>
                          <a:cs typeface="Heiti TC Medium"/>
                        </a:rPr>
                        <a:t>抓不得当</a:t>
                      </a:r>
                      <a:endParaRPr lang="en-US" sz="4000" b="0" i="0" dirty="0">
                        <a:latin typeface="Heiti TC Medium"/>
                        <a:ea typeface="Heiti TC Medium"/>
                        <a:cs typeface="Heiti TC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0" i="0" dirty="0" smtClean="0">
                          <a:latin typeface="Heiti TC Medium"/>
                          <a:ea typeface="Heiti TC Medium"/>
                          <a:cs typeface="Heiti TC Medium"/>
                        </a:rPr>
                        <a:t>使命：</a:t>
                      </a:r>
                      <a:r>
                        <a:rPr lang="zh-CHT" altLang="en-US" sz="4000" b="0" i="0" dirty="0" smtClean="0">
                          <a:latin typeface="Heiti TC Medium"/>
                          <a:ea typeface="Heiti TC Medium"/>
                          <a:cs typeface="Heiti TC Medium"/>
                        </a:rPr>
                        <a:t>扶著杖頭</a:t>
                      </a:r>
                      <a:endParaRPr lang="en-US" sz="4000" b="0" i="0" dirty="0">
                        <a:latin typeface="Heiti TC Medium"/>
                        <a:ea typeface="Heiti TC Medium"/>
                        <a:cs typeface="Heiti TC Medium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5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90" y="0"/>
            <a:ext cx="44234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9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658145" y="246687"/>
            <a:ext cx="6652806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HT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聽見</a:t>
            </a:r>
            <a:r>
              <a:rPr lang="zh-CHT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的人</a:t>
            </a:r>
            <a:endParaRPr lang="en-US" altLang="zh-CHT" sz="3600" dirty="0" smtClean="0">
              <a:solidFill>
                <a:srgbClr val="FFFF00"/>
              </a:solidFill>
              <a:latin typeface="黑体"/>
              <a:ea typeface="黑体"/>
              <a:cs typeface="黑体"/>
            </a:endParaRPr>
          </a:p>
          <a:p>
            <a:pPr algn="ctr">
              <a:defRPr/>
            </a:pP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亚伯－挽回祭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以諾－与神同行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挪亞－救赎方舟</a:t>
            </a:r>
            <a:endParaRPr lang="en-US" altLang="zh-CN" sz="3600" dirty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亚伯拉罕－独生子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HT" altLang="en-US" sz="3600" dirty="0">
                <a:latin typeface="黑体"/>
                <a:ea typeface="黑体"/>
                <a:cs typeface="黑体"/>
              </a:rPr>
              <a:t>以撒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－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独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生子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雅各－“以色列”</a:t>
            </a:r>
          </a:p>
        </p:txBody>
      </p:sp>
    </p:spTree>
    <p:extLst>
      <p:ext uri="{BB962C8B-B14F-4D97-AF65-F5344CB8AC3E}">
        <p14:creationId xmlns:p14="http://schemas.microsoft.com/office/powerpoint/2010/main" val="19904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9447"/>
            <a:ext cx="6781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zh-CN" altLang="en-US" sz="3400" dirty="0">
                <a:solidFill>
                  <a:srgbClr val="FFFFFF"/>
                </a:solidFill>
              </a:rPr>
              <a:t>圣餐</a:t>
            </a:r>
            <a:endParaRPr lang="en-US" altLang="zh-TW" sz="3400" dirty="0">
              <a:solidFill>
                <a:srgbClr val="FFFFFF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1437" y="493889"/>
            <a:ext cx="689705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zh-CN" altLang="en-US" sz="3400" u="sng" dirty="0" smtClean="0">
                <a:solidFill>
                  <a:srgbClr val="FFFFFF"/>
                </a:solidFill>
              </a:rPr>
              <a:t>林前</a:t>
            </a:r>
            <a:r>
              <a:rPr lang="en-US" altLang="zh-CN" sz="3400" dirty="0" smtClean="0">
                <a:solidFill>
                  <a:srgbClr val="FFFFFF"/>
                </a:solidFill>
              </a:rPr>
              <a:t>7</a:t>
            </a:r>
            <a:r>
              <a:rPr lang="en-US" altLang="zh-CN" sz="3400" dirty="0">
                <a:solidFill>
                  <a:srgbClr val="FFFFFF"/>
                </a:solidFill>
              </a:rPr>
              <a:t>:23</a:t>
            </a:r>
            <a:r>
              <a:rPr lang="zh-CN" altLang="en-US" sz="3400" dirty="0">
                <a:solidFill>
                  <a:srgbClr val="FFFFFF"/>
                </a:solidFill>
              </a:rPr>
              <a:t>你們是重價買來</a:t>
            </a:r>
            <a:r>
              <a:rPr lang="zh-CN" altLang="en-US" sz="3400" dirty="0" smtClean="0">
                <a:solidFill>
                  <a:srgbClr val="FFFFFF"/>
                </a:solidFill>
              </a:rPr>
              <a:t>的。</a:t>
            </a:r>
            <a:r>
              <a:rPr lang="en-US" altLang="zh-CN" sz="3400" dirty="0" smtClean="0">
                <a:solidFill>
                  <a:srgbClr val="FFFFFF"/>
                </a:solidFill>
              </a:rPr>
              <a:t>11</a:t>
            </a:r>
            <a:r>
              <a:rPr lang="en-US" altLang="zh-CN" sz="3400" dirty="0">
                <a:solidFill>
                  <a:srgbClr val="FFFFFF"/>
                </a:solidFill>
              </a:rPr>
              <a:t>:23 </a:t>
            </a:r>
            <a:r>
              <a:rPr lang="zh-CN" altLang="en-US" sz="3400" dirty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400" dirty="0">
                <a:solidFill>
                  <a:srgbClr val="FFFFFF"/>
                </a:solidFill>
              </a:rPr>
              <a:t>24 </a:t>
            </a:r>
            <a:r>
              <a:rPr lang="zh-CN" altLang="en-US" sz="3400" dirty="0">
                <a:solidFill>
                  <a:srgbClr val="FFFFFF"/>
                </a:solidFill>
              </a:rPr>
              <a:t>祝謝了，就掰開，說：「這是我的身體，為你們捨的。你們應當如此行，為的是記念我。</a:t>
            </a:r>
            <a:r>
              <a:rPr lang="zh-CN" altLang="en-US" sz="3400" dirty="0" smtClean="0">
                <a:solidFill>
                  <a:srgbClr val="FFFFFF"/>
                </a:solidFill>
              </a:rPr>
              <a:t>」</a:t>
            </a:r>
            <a:endParaRPr lang="en-US" altLang="zh-CN" sz="3400" dirty="0" smtClean="0">
              <a:solidFill>
                <a:srgbClr val="FFFFFF"/>
              </a:solidFill>
            </a:endParaRPr>
          </a:p>
          <a:p>
            <a:pPr marL="0" lvl="1"/>
            <a:r>
              <a:rPr lang="zh-CN" altLang="en-US" sz="3400" u="sng" dirty="0" smtClean="0">
                <a:solidFill>
                  <a:srgbClr val="FFFFFF"/>
                </a:solidFill>
              </a:rPr>
              <a:t>以</a:t>
            </a:r>
            <a:r>
              <a:rPr lang="zh-CN" altLang="en-US" sz="3400" u="sng" dirty="0">
                <a:solidFill>
                  <a:srgbClr val="FFFFFF"/>
                </a:solidFill>
              </a:rPr>
              <a:t>弗所書</a:t>
            </a:r>
            <a:r>
              <a:rPr lang="en-US" altLang="zh-CN" sz="3400" dirty="0">
                <a:solidFill>
                  <a:srgbClr val="FFFFFF"/>
                </a:solidFill>
              </a:rPr>
              <a:t>4</a:t>
            </a:r>
            <a:r>
              <a:rPr lang="en-US" altLang="zh-CN" sz="3400" dirty="0" smtClean="0">
                <a:solidFill>
                  <a:srgbClr val="FFFFFF"/>
                </a:solidFill>
              </a:rPr>
              <a:t>:5 </a:t>
            </a:r>
            <a:r>
              <a:rPr lang="zh-CN" altLang="en-US" sz="3400" dirty="0">
                <a:solidFill>
                  <a:srgbClr val="FFFFFF"/>
                </a:solidFill>
              </a:rPr>
              <a:t>一主，一信，一洗， </a:t>
            </a:r>
            <a:r>
              <a:rPr lang="en-US" altLang="zh-CN" sz="3400" dirty="0">
                <a:solidFill>
                  <a:srgbClr val="FFFFFF"/>
                </a:solidFill>
              </a:rPr>
              <a:t>6 </a:t>
            </a:r>
            <a:r>
              <a:rPr lang="zh-CN" altLang="en-US" sz="3400" dirty="0">
                <a:solidFill>
                  <a:srgbClr val="FFFFFF"/>
                </a:solidFill>
              </a:rPr>
              <a:t>一神，就是眾</a:t>
            </a:r>
            <a:r>
              <a:rPr lang="zh-CN" altLang="en-US" sz="3400" dirty="0" smtClean="0">
                <a:solidFill>
                  <a:srgbClr val="FFFFFF"/>
                </a:solidFill>
              </a:rPr>
              <a:t>人的父</a:t>
            </a:r>
            <a:r>
              <a:rPr lang="zh-CN" altLang="en-US" sz="3400" dirty="0">
                <a:solidFill>
                  <a:srgbClr val="FFFFFF"/>
                </a:solidFill>
              </a:rPr>
              <a:t>超乎眾人之上，貫乎眾人之中，也</a:t>
            </a:r>
            <a:r>
              <a:rPr lang="zh-CN" altLang="en-US" sz="3400" dirty="0" smtClean="0">
                <a:solidFill>
                  <a:srgbClr val="FFFFFF"/>
                </a:solidFill>
              </a:rPr>
              <a:t>住在眾人之內</a:t>
            </a:r>
            <a:r>
              <a:rPr lang="zh-CN" altLang="en-US" sz="3400" dirty="0" smtClean="0">
                <a:solidFill>
                  <a:srgbClr val="FFFFFF"/>
                </a:solidFill>
              </a:rPr>
              <a:t>。</a:t>
            </a:r>
            <a:endParaRPr lang="en-US" altLang="zh-CN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821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54112" y="624237"/>
            <a:ext cx="625304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HT" altLang="en-US" sz="3600" dirty="0" smtClean="0">
                <a:latin typeface="黑体"/>
                <a:ea typeface="黑体"/>
                <a:cs typeface="黑体"/>
              </a:rPr>
              <a:t>希伯來書</a:t>
            </a:r>
            <a:r>
              <a:rPr lang="zh-CHT" altLang="en-US" sz="3600" dirty="0"/>
              <a:t> </a:t>
            </a:r>
            <a:r>
              <a:rPr lang="en-US" altLang="zh-CHT" sz="3600" dirty="0"/>
              <a:t>11:</a:t>
            </a:r>
            <a:r>
              <a:rPr lang="en-US" altLang="zh-CHT" sz="3600" b="1" baseline="30000" dirty="0"/>
              <a:t>21 </a:t>
            </a:r>
            <a:r>
              <a:rPr lang="zh-CHT" altLang="en-US" sz="3600" u="sng" dirty="0"/>
              <a:t>雅各</a:t>
            </a:r>
            <a:r>
              <a:rPr lang="zh-CHT" altLang="en-US" sz="3600" dirty="0"/>
              <a:t>因著</a:t>
            </a:r>
            <a:r>
              <a:rPr lang="zh-CHT" altLang="en-US" sz="3600" dirty="0">
                <a:solidFill>
                  <a:srgbClr val="FFFF00"/>
                </a:solidFill>
              </a:rPr>
              <a:t>信</a:t>
            </a:r>
            <a:r>
              <a:rPr lang="zh-CHT" altLang="en-US" sz="3600" dirty="0"/>
              <a:t>，臨死的時候給</a:t>
            </a:r>
            <a:r>
              <a:rPr lang="zh-CHT" altLang="en-US" sz="3600" u="sng" dirty="0"/>
              <a:t>約瑟</a:t>
            </a:r>
            <a:r>
              <a:rPr lang="zh-CHT" altLang="en-US" sz="3600" dirty="0"/>
              <a:t>的兩個兒子各自祝福，扶著杖頭敬拜神。</a:t>
            </a:r>
            <a:endParaRPr lang="en-US" altLang="zh-CHT" sz="3600" dirty="0"/>
          </a:p>
          <a:p>
            <a:pPr>
              <a:defRPr/>
            </a:pP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pPr>
              <a:defRPr/>
            </a:pPr>
            <a:r>
              <a:rPr lang="zh-CHT" altLang="en-US" sz="3600" dirty="0">
                <a:latin typeface="黑体"/>
                <a:ea typeface="黑体"/>
                <a:cs typeface="黑体"/>
              </a:rPr>
              <a:t>羅馬書</a:t>
            </a:r>
            <a:r>
              <a:rPr lang="en-US" altLang="zh-CHT" sz="3600" dirty="0">
                <a:latin typeface="黑体"/>
                <a:ea typeface="黑体"/>
                <a:cs typeface="黑体"/>
              </a:rPr>
              <a:t>10:</a:t>
            </a:r>
            <a:r>
              <a:rPr lang="en-US" altLang="zh-CHT" sz="3600" dirty="0" smtClean="0">
                <a:latin typeface="黑体"/>
                <a:ea typeface="黑体"/>
                <a:cs typeface="黑体"/>
              </a:rPr>
              <a:t>17 </a:t>
            </a:r>
            <a:r>
              <a:rPr lang="zh-CHT" altLang="en-US" sz="3600" dirty="0" smtClean="0">
                <a:latin typeface="黑体"/>
                <a:ea typeface="黑体"/>
                <a:cs typeface="黑体"/>
              </a:rPr>
              <a:t>信道是從聽道來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的，聽道是從基督的話來的</a:t>
            </a:r>
            <a:r>
              <a:rPr lang="zh-CHT" altLang="en-US" sz="3600" dirty="0" smtClean="0">
                <a:latin typeface="黑体"/>
                <a:ea typeface="黑体"/>
                <a:cs typeface="黑体"/>
              </a:rPr>
              <a:t>。</a:t>
            </a:r>
            <a:endParaRPr lang="en-US" altLang="zh-CN" sz="36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7590867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39620" y="60477"/>
            <a:ext cx="6652806" cy="56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HT" altLang="en-US" sz="3600" dirty="0" smtClean="0">
                <a:latin typeface="黑体"/>
                <a:ea typeface="黑体"/>
                <a:cs typeface="黑体"/>
              </a:rPr>
              <a:t>希伯來書</a:t>
            </a:r>
            <a:r>
              <a:rPr lang="en-US" altLang="zh-CHT" sz="3600" dirty="0">
                <a:latin typeface="黑体"/>
                <a:ea typeface="黑体"/>
                <a:cs typeface="黑体"/>
              </a:rPr>
              <a:t>2:3 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我們若忽略這麼大的救恩，怎能逃罪呢？這救恩起先是</a:t>
            </a:r>
            <a:r>
              <a:rPr lang="zh-CHT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主親自講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的，後來是</a:t>
            </a:r>
            <a:r>
              <a:rPr lang="zh-CHT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聽見的人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給我們證實了， </a:t>
            </a:r>
            <a:r>
              <a:rPr lang="en-US" altLang="zh-CHT" sz="3600" dirty="0">
                <a:latin typeface="黑体"/>
                <a:ea typeface="黑体"/>
                <a:cs typeface="黑体"/>
              </a:rPr>
              <a:t>4 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神又按自己的旨意，用神蹟、奇事和百般的異能並聖靈的恩賜，同他們作見證</a:t>
            </a:r>
            <a:r>
              <a:rPr lang="zh-CHT" altLang="en-US" sz="3600" dirty="0" smtClean="0">
                <a:latin typeface="黑体"/>
                <a:ea typeface="黑体"/>
                <a:cs typeface="黑体"/>
              </a:rPr>
              <a:t>。</a:t>
            </a: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r>
              <a:rPr lang="zh-CHT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聽</a:t>
            </a:r>
            <a:r>
              <a:rPr lang="zh-CHT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見</a:t>
            </a:r>
            <a:r>
              <a:rPr lang="zh-CHT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的人：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亚当，亚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伯，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以諾，瑪土撒拉，挪亞，閃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，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亚伯拉罕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，</a:t>
            </a:r>
            <a:r>
              <a:rPr lang="zh-CHT" altLang="en-US" sz="3600" dirty="0" smtClean="0">
                <a:latin typeface="黑体"/>
                <a:ea typeface="黑体"/>
                <a:cs typeface="黑体"/>
              </a:rPr>
              <a:t>以撒，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雅各，约瑟，摩西</a:t>
            </a:r>
            <a:r>
              <a:rPr lang="en-US" altLang="zh-CHT" sz="3600" dirty="0" smtClean="0">
                <a:latin typeface="黑体"/>
                <a:ea typeface="黑体"/>
                <a:cs typeface="黑体"/>
              </a:rPr>
              <a:t> ……</a:t>
            </a:r>
            <a:endParaRPr lang="en-US" altLang="zh-CN" sz="36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44813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8626" y="999231"/>
            <a:ext cx="665280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FFFF"/>
                </a:solidFill>
              </a:rPr>
              <a:t>从“雅各”到“以色列”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zh-CN" sz="3600" dirty="0">
                <a:solidFill>
                  <a:srgbClr val="FFFFFF"/>
                </a:solidFill>
              </a:rPr>
              <a:t>(</a:t>
            </a:r>
            <a:r>
              <a:rPr lang="zh-CN" altLang="en-US" sz="3600" dirty="0" smtClean="0">
                <a:solidFill>
                  <a:srgbClr val="FFFFFF"/>
                </a:solidFill>
              </a:rPr>
              <a:t>从“抓得”到“舍得”</a:t>
            </a:r>
            <a:r>
              <a:rPr lang="en-US" altLang="zh-CN" sz="3600" dirty="0">
                <a:solidFill>
                  <a:srgbClr val="FFFFFF"/>
                </a:solidFill>
              </a:rPr>
              <a:t> ) </a:t>
            </a:r>
          </a:p>
          <a:p>
            <a:pPr algn="ctr"/>
            <a:endParaRPr lang="en-US" altLang="zh-CN" sz="3600" dirty="0" smtClean="0">
              <a:solidFill>
                <a:srgbClr val="FFFFFF"/>
              </a:solidFill>
            </a:endParaRPr>
          </a:p>
          <a:p>
            <a:pPr algn="ctr"/>
            <a:r>
              <a:rPr lang="zh-CHT" altLang="en-US" sz="3600" dirty="0" smtClean="0"/>
              <a:t>創世記 </a:t>
            </a:r>
            <a:r>
              <a:rPr lang="en-US" altLang="zh-CN" sz="3600" dirty="0" smtClean="0"/>
              <a:t>3</a:t>
            </a:r>
            <a:r>
              <a:rPr lang="en-US" altLang="zh-CHT" sz="3600" dirty="0" smtClean="0"/>
              <a:t>2:</a:t>
            </a:r>
            <a:r>
              <a:rPr lang="en-US" altLang="zh-CN" sz="3600" dirty="0" smtClean="0"/>
              <a:t>22</a:t>
            </a:r>
            <a:r>
              <a:rPr lang="en-US" altLang="zh-CHT" sz="3600" dirty="0" smtClean="0"/>
              <a:t>-</a:t>
            </a:r>
            <a:r>
              <a:rPr lang="en-US" altLang="zh-CN" sz="3600" dirty="0" smtClean="0"/>
              <a:t>32</a:t>
            </a:r>
            <a:r>
              <a:rPr lang="en-US" altLang="zh-CHT" sz="3600" dirty="0" smtClean="0"/>
              <a:t>; </a:t>
            </a:r>
            <a:r>
              <a:rPr lang="en-US" altLang="zh-CN" sz="3600" dirty="0" smtClean="0"/>
              <a:t>48:18-20</a:t>
            </a:r>
            <a:r>
              <a:rPr lang="zh-CN" altLang="en-US" sz="3600" dirty="0" smtClean="0"/>
              <a:t>；</a:t>
            </a:r>
            <a:r>
              <a:rPr lang="en-US" altLang="zh-CHT" sz="3600" dirty="0" smtClean="0"/>
              <a:t> </a:t>
            </a:r>
          </a:p>
          <a:p>
            <a:pPr algn="ctr"/>
            <a:r>
              <a:rPr lang="zh-CHT" altLang="en-US" sz="3600" dirty="0" smtClean="0"/>
              <a:t>希伯來書 </a:t>
            </a:r>
            <a:r>
              <a:rPr lang="en-US" altLang="zh-CHT" sz="3600" dirty="0"/>
              <a:t>11</a:t>
            </a:r>
            <a:r>
              <a:rPr lang="en-US" altLang="zh-CHT" sz="3600" dirty="0" smtClean="0"/>
              <a:t>:</a:t>
            </a:r>
            <a:r>
              <a:rPr lang="en-US" altLang="zh-CN" sz="3600" dirty="0" smtClean="0"/>
              <a:t>2</a:t>
            </a:r>
            <a:r>
              <a:rPr lang="en-US" altLang="zh-CHT" sz="3600" dirty="0" smtClean="0"/>
              <a:t>1</a:t>
            </a:r>
            <a:endParaRPr lang="en-US" altLang="zh-CN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128436" y="0"/>
            <a:ext cx="6935597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 smtClean="0"/>
              <a:t>創世記</a:t>
            </a:r>
            <a:r>
              <a:rPr lang="zh-CN" altLang="zh-CHT" sz="3200" dirty="0" smtClean="0"/>
              <a:t>3</a:t>
            </a:r>
            <a:r>
              <a:rPr lang="en-US" altLang="zh-CHT" sz="3200" dirty="0" smtClean="0"/>
              <a:t>2</a:t>
            </a:r>
            <a:r>
              <a:rPr lang="zh-CHT" altLang="en-US" sz="3200" dirty="0" smtClean="0"/>
              <a:t>：</a:t>
            </a:r>
            <a:r>
              <a:rPr lang="en-US" altLang="zh-CHT" sz="3200" b="1" baseline="30000" dirty="0"/>
              <a:t>22 </a:t>
            </a:r>
            <a:r>
              <a:rPr lang="zh-CHT" altLang="en-US" sz="3200" dirty="0"/>
              <a:t>他夜間起來，帶著兩個妻子、兩個使女並十一個兒子，都過了</a:t>
            </a:r>
            <a:r>
              <a:rPr lang="zh-CHT" altLang="en-US" sz="3200" u="sng" dirty="0"/>
              <a:t>雅博</a:t>
            </a:r>
            <a:r>
              <a:rPr lang="zh-CHT" altLang="en-US" sz="3200" dirty="0"/>
              <a:t>渡口。 </a:t>
            </a:r>
            <a:r>
              <a:rPr lang="en-US" altLang="zh-CHT" sz="3200" b="1" baseline="30000" dirty="0"/>
              <a:t>23 </a:t>
            </a:r>
            <a:r>
              <a:rPr lang="zh-CHT" altLang="en-US" sz="3200" dirty="0"/>
              <a:t>先打發他們過河，又打發所有的都過去， </a:t>
            </a:r>
            <a:r>
              <a:rPr lang="en-US" altLang="zh-CHT" sz="3200" b="1" baseline="30000" dirty="0"/>
              <a:t>24 </a:t>
            </a:r>
            <a:r>
              <a:rPr lang="zh-CHT" altLang="en-US" sz="3200" dirty="0"/>
              <a:t>只剩下</a:t>
            </a:r>
            <a:r>
              <a:rPr lang="zh-CHT" altLang="en-US" sz="3200" u="sng" dirty="0"/>
              <a:t>雅各</a:t>
            </a:r>
            <a:r>
              <a:rPr lang="zh-CHT" altLang="en-US" sz="3200" dirty="0"/>
              <a:t>一人。有一個人來和他摔跤，直到黎明。 </a:t>
            </a:r>
            <a:r>
              <a:rPr lang="en-US" altLang="zh-CHT" sz="3200" b="1" baseline="30000" dirty="0"/>
              <a:t>25 </a:t>
            </a:r>
            <a:r>
              <a:rPr lang="zh-CHT" altLang="en-US" sz="3200" dirty="0"/>
              <a:t>那人見自己勝不過他，就將他的大腿窩摸了一把，</a:t>
            </a:r>
            <a:r>
              <a:rPr lang="zh-CHT" altLang="en-US" sz="3200" u="sng" dirty="0"/>
              <a:t>雅各</a:t>
            </a:r>
            <a:r>
              <a:rPr lang="zh-CHT" altLang="en-US" sz="3200" dirty="0"/>
              <a:t>的大腿窩正在摔跤的時候就扭了。 </a:t>
            </a:r>
            <a:r>
              <a:rPr lang="en-US" altLang="zh-CHT" sz="3200" b="1" baseline="30000" dirty="0"/>
              <a:t>26 </a:t>
            </a:r>
            <a:r>
              <a:rPr lang="zh-CHT" altLang="en-US" sz="3200" dirty="0"/>
              <a:t>那人說：「天黎明了，容我去吧。」</a:t>
            </a:r>
            <a:r>
              <a:rPr lang="zh-CHT" altLang="en-US" sz="3200" u="sng" dirty="0"/>
              <a:t>雅各</a:t>
            </a:r>
            <a:r>
              <a:rPr lang="zh-CHT" altLang="en-US" sz="3200" dirty="0"/>
              <a:t>說：「你不給我祝福，我就不容你去。」</a:t>
            </a:r>
            <a:r>
              <a:rPr lang="en-US" altLang="zh-CHT" sz="3200" b="1" baseline="30000" dirty="0"/>
              <a:t>27 </a:t>
            </a:r>
            <a:r>
              <a:rPr lang="zh-CHT" altLang="en-US" sz="3200" dirty="0"/>
              <a:t>那人說：「你名叫什麼？」他說：「我名叫</a:t>
            </a:r>
            <a:r>
              <a:rPr lang="zh-CHT" altLang="en-US" sz="3200" u="sng" dirty="0"/>
              <a:t>雅各</a:t>
            </a:r>
            <a:r>
              <a:rPr lang="zh-CHT" altLang="en-US" sz="3200" dirty="0"/>
              <a:t>。</a:t>
            </a:r>
            <a:r>
              <a:rPr lang="zh-CHT" altLang="en-US" sz="3200" dirty="0" smtClean="0"/>
              <a:t>」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128436" y="0"/>
            <a:ext cx="6935597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 smtClean="0"/>
              <a:t>創世記</a:t>
            </a:r>
            <a:r>
              <a:rPr lang="zh-CN" altLang="zh-CHT" sz="3200" dirty="0" smtClean="0"/>
              <a:t>3</a:t>
            </a:r>
            <a:r>
              <a:rPr lang="en-US" altLang="zh-CHT" sz="3200" dirty="0" smtClean="0"/>
              <a:t>2</a:t>
            </a:r>
            <a:r>
              <a:rPr lang="zh-CHT" altLang="en-US" sz="3200" dirty="0" smtClean="0"/>
              <a:t>：</a:t>
            </a:r>
            <a:r>
              <a:rPr lang="en-US" altLang="zh-CHT" sz="3200" b="1" baseline="30000" dirty="0" smtClean="0"/>
              <a:t>28</a:t>
            </a:r>
            <a:r>
              <a:rPr lang="en-US" altLang="zh-CHT" sz="3200" b="1" baseline="30000" dirty="0"/>
              <a:t> </a:t>
            </a:r>
            <a:r>
              <a:rPr lang="zh-CHT" altLang="en-US" sz="3200" dirty="0"/>
              <a:t>那人說：「你的名不要再叫</a:t>
            </a:r>
            <a:r>
              <a:rPr lang="zh-CHT" altLang="en-US" sz="3200" u="sng" dirty="0"/>
              <a:t>雅各</a:t>
            </a:r>
            <a:r>
              <a:rPr lang="zh-CHT" altLang="en-US" sz="3200" dirty="0"/>
              <a:t>，要叫</a:t>
            </a:r>
            <a:r>
              <a:rPr lang="zh-CHT" altLang="en-US" sz="3200" u="sng" dirty="0"/>
              <a:t>以色列</a:t>
            </a:r>
            <a:r>
              <a:rPr lang="zh-CHT" altLang="en-US" sz="3200" dirty="0"/>
              <a:t>，因為你與神與人較力，都得了勝。」 </a:t>
            </a:r>
            <a:r>
              <a:rPr lang="en-US" altLang="zh-CHT" sz="3200" b="1" baseline="30000" dirty="0"/>
              <a:t>29 </a:t>
            </a:r>
            <a:r>
              <a:rPr lang="zh-CHT" altLang="en-US" sz="3200" u="sng" dirty="0"/>
              <a:t>雅各</a:t>
            </a:r>
            <a:r>
              <a:rPr lang="zh-CHT" altLang="en-US" sz="3200" dirty="0"/>
              <a:t>問他說：「請將你的名告訴我。」那人說：「何必問我的名？」於是在那裡給</a:t>
            </a:r>
            <a:r>
              <a:rPr lang="zh-CHT" altLang="en-US" sz="3200" u="sng" dirty="0"/>
              <a:t>雅各</a:t>
            </a:r>
            <a:r>
              <a:rPr lang="zh-CHT" altLang="en-US" sz="3200" dirty="0"/>
              <a:t>祝福。 </a:t>
            </a:r>
            <a:r>
              <a:rPr lang="en-US" altLang="zh-CHT" sz="3200" b="1" baseline="30000" dirty="0"/>
              <a:t>30 </a:t>
            </a:r>
            <a:r>
              <a:rPr lang="zh-CHT" altLang="en-US" sz="3200" u="sng" dirty="0"/>
              <a:t>雅各</a:t>
            </a:r>
            <a:r>
              <a:rPr lang="zh-CHT" altLang="en-US" sz="3200" dirty="0"/>
              <a:t>便給那地方起名叫</a:t>
            </a:r>
            <a:r>
              <a:rPr lang="zh-CHT" altLang="en-US" sz="3200" u="sng" dirty="0"/>
              <a:t>毗努伊勒</a:t>
            </a:r>
            <a:r>
              <a:rPr lang="zh-CHT" altLang="en-US" sz="3200" dirty="0"/>
              <a:t>，意思說：「我面對面見了神，我的性命仍得保全。」</a:t>
            </a:r>
            <a:r>
              <a:rPr lang="en-US" altLang="zh-CHT" sz="3200" b="1" baseline="30000" dirty="0"/>
              <a:t>31 </a:t>
            </a:r>
            <a:r>
              <a:rPr lang="zh-CHT" altLang="en-US" sz="3200" dirty="0"/>
              <a:t>日頭剛出來的時候，</a:t>
            </a:r>
            <a:r>
              <a:rPr lang="zh-CHT" altLang="en-US" sz="3200" u="sng" dirty="0"/>
              <a:t>雅各</a:t>
            </a:r>
            <a:r>
              <a:rPr lang="zh-CHT" altLang="en-US" sz="3200" dirty="0"/>
              <a:t>經過</a:t>
            </a:r>
            <a:r>
              <a:rPr lang="zh-CHT" altLang="en-US" sz="3200" u="sng" dirty="0"/>
              <a:t>毗努伊勒</a:t>
            </a:r>
            <a:r>
              <a:rPr lang="zh-CHT" altLang="en-US" sz="3200" dirty="0"/>
              <a:t>，他的大腿就瘸了。 </a:t>
            </a:r>
            <a:r>
              <a:rPr lang="en-US" altLang="zh-CHT" sz="3200" b="1" baseline="30000" dirty="0"/>
              <a:t>32 </a:t>
            </a:r>
            <a:r>
              <a:rPr lang="zh-CHT" altLang="en-US" sz="3200" dirty="0"/>
              <a:t>故此，</a:t>
            </a:r>
            <a:r>
              <a:rPr lang="zh-CHT" altLang="en-US" sz="3200" u="sng" dirty="0"/>
              <a:t>以色列</a:t>
            </a:r>
            <a:r>
              <a:rPr lang="zh-CHT" altLang="en-US" sz="3200" dirty="0"/>
              <a:t>人不吃大腿窩的筋，直到今日，因為那人摸了</a:t>
            </a:r>
            <a:r>
              <a:rPr lang="zh-CHT" altLang="en-US" sz="3200" u="sng" dirty="0"/>
              <a:t>雅各</a:t>
            </a:r>
            <a:r>
              <a:rPr lang="zh-CHT" altLang="en-US" sz="3200" dirty="0"/>
              <a:t>大腿窩的筋。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402_1354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2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128437" y="0"/>
            <a:ext cx="75952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祝福</a:t>
            </a:r>
            <a:r>
              <a:rPr lang="en-US" altLang="zh-CN" sz="3200" dirty="0" smtClean="0">
                <a:latin typeface="华文黑体"/>
                <a:ea typeface="华文黑体"/>
                <a:cs typeface="华文黑体"/>
              </a:rPr>
              <a:t>@</a:t>
            </a:r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爷爷</a:t>
            </a:r>
            <a:r>
              <a:rPr lang="zh-CHT" altLang="en-US" sz="3200" u="sng" dirty="0" smtClean="0">
                <a:latin typeface="华文黑体"/>
                <a:ea typeface="华文黑体"/>
                <a:cs typeface="华文黑体"/>
              </a:rPr>
              <a:t>亞伯拉罕</a:t>
            </a:r>
            <a:endParaRPr lang="en-US" altLang="zh-CHT" sz="3200" u="sng" dirty="0" smtClean="0">
              <a:latin typeface="华文黑体"/>
              <a:ea typeface="华文黑体"/>
              <a:cs typeface="华文黑体"/>
            </a:endParaRPr>
          </a:p>
          <a:p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創世記</a:t>
            </a:r>
            <a:r>
              <a:rPr lang="en-US" altLang="zh-CHT" sz="3200" dirty="0" smtClean="0">
                <a:latin typeface="华文黑体"/>
                <a:ea typeface="华文黑体"/>
                <a:cs typeface="华文黑体"/>
              </a:rPr>
              <a:t>12</a:t>
            </a:r>
            <a:r>
              <a:rPr lang="en-US" altLang="zh-CHT" sz="3200" dirty="0">
                <a:latin typeface="华文黑体"/>
                <a:ea typeface="华文黑体"/>
                <a:cs typeface="华文黑体"/>
              </a:rPr>
              <a:t>:2</a:t>
            </a:r>
            <a:r>
              <a:rPr lang="zh-CHT" altLang="en-US" sz="3200" dirty="0">
                <a:latin typeface="华文黑体"/>
                <a:ea typeface="华文黑体"/>
                <a:cs typeface="华文黑体"/>
              </a:rPr>
              <a:t>我必叫你成為大國，我必賜福給你，叫你的名為大，你也要叫別人得福</a:t>
            </a:r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。</a:t>
            </a:r>
            <a:endParaRPr lang="en-US" altLang="zh-CHT" sz="3200" dirty="0" smtClean="0">
              <a:latin typeface="华文黑体"/>
              <a:ea typeface="华文黑体"/>
              <a:cs typeface="华文黑体"/>
            </a:endParaRPr>
          </a:p>
          <a:p>
            <a:r>
              <a:rPr lang="en-US" altLang="zh-CHT" sz="3200" dirty="0" smtClean="0">
                <a:latin typeface="华文黑体"/>
                <a:ea typeface="华文黑体"/>
                <a:cs typeface="华文黑体"/>
              </a:rPr>
              <a:t>17:</a:t>
            </a:r>
            <a:r>
              <a:rPr lang="en-US" altLang="zh-CHT" sz="3200" baseline="30000" dirty="0" smtClean="0">
                <a:latin typeface="华文黑体"/>
                <a:ea typeface="华文黑体"/>
                <a:cs typeface="华文黑体"/>
              </a:rPr>
              <a:t>6</a:t>
            </a:r>
            <a:r>
              <a:rPr lang="en-US" altLang="zh-CHT" sz="3200" baseline="30000" dirty="0">
                <a:latin typeface="华文黑体"/>
                <a:ea typeface="华文黑体"/>
                <a:cs typeface="华文黑体"/>
              </a:rPr>
              <a:t> </a:t>
            </a:r>
            <a:r>
              <a:rPr lang="zh-CHT" altLang="en-US" sz="3200" dirty="0">
                <a:latin typeface="华文黑体"/>
                <a:ea typeface="华文黑体"/>
                <a:cs typeface="华文黑体"/>
              </a:rPr>
              <a:t>我必使你的後裔極其繁多，國度從你而立，君王從你而出。 </a:t>
            </a:r>
            <a:r>
              <a:rPr lang="en-US" altLang="zh-CHT" sz="3200" baseline="30000" dirty="0">
                <a:latin typeface="华文黑体"/>
                <a:ea typeface="华文黑体"/>
                <a:cs typeface="华文黑体"/>
              </a:rPr>
              <a:t>7 </a:t>
            </a:r>
            <a:r>
              <a:rPr lang="zh-CHT" altLang="en-US" sz="3200" dirty="0">
                <a:latin typeface="华文黑体"/>
                <a:ea typeface="华文黑体"/>
                <a:cs typeface="华文黑体"/>
              </a:rPr>
              <a:t>我要與你並你世世代代的後裔堅立我的約，做永遠的約，是要做你和你後裔的神。 </a:t>
            </a:r>
            <a:r>
              <a:rPr lang="en-US" altLang="zh-CHT" sz="3200" baseline="30000" dirty="0">
                <a:latin typeface="华文黑体"/>
                <a:ea typeface="华文黑体"/>
                <a:cs typeface="华文黑体"/>
              </a:rPr>
              <a:t>8 </a:t>
            </a:r>
            <a:r>
              <a:rPr lang="zh-CHT" altLang="en-US" sz="3200" dirty="0">
                <a:latin typeface="华文黑体"/>
                <a:ea typeface="华文黑体"/>
                <a:cs typeface="华文黑体"/>
              </a:rPr>
              <a:t>我要將你現在寄居的地，就是</a:t>
            </a:r>
            <a:r>
              <a:rPr lang="zh-CHT" altLang="en-US" sz="3200" u="sng" dirty="0">
                <a:latin typeface="华文黑体"/>
                <a:ea typeface="华文黑体"/>
                <a:cs typeface="华文黑体"/>
              </a:rPr>
              <a:t>迦南</a:t>
            </a:r>
            <a:r>
              <a:rPr lang="zh-CHT" altLang="en-US" sz="3200" dirty="0">
                <a:latin typeface="华文黑体"/>
                <a:ea typeface="华文黑体"/>
                <a:cs typeface="华文黑体"/>
              </a:rPr>
              <a:t>全地，賜給你和你的後裔永遠為業，我也必做他們的神。</a:t>
            </a:r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」</a:t>
            </a:r>
            <a:endParaRPr lang="en-US" altLang="zh-CHT" sz="3200" dirty="0" smtClean="0">
              <a:latin typeface="华文黑体"/>
              <a:ea typeface="华文黑体"/>
              <a:cs typeface="华文黑体"/>
            </a:endParaRPr>
          </a:p>
          <a:p>
            <a:r>
              <a:rPr lang="en-US" altLang="zh-CHT" sz="3200" dirty="0" smtClean="0">
                <a:latin typeface="华文黑体"/>
                <a:ea typeface="华文黑体"/>
                <a:cs typeface="华文黑体"/>
              </a:rPr>
              <a:t>22</a:t>
            </a:r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：</a:t>
            </a:r>
            <a:r>
              <a:rPr lang="en-US" altLang="zh-CHT" sz="3200" baseline="30000" dirty="0" smtClean="0">
                <a:latin typeface="华文黑体"/>
                <a:ea typeface="华文黑体"/>
                <a:cs typeface="华文黑体"/>
              </a:rPr>
              <a:t>18 </a:t>
            </a:r>
            <a:r>
              <a:rPr lang="zh-CHT" altLang="en-US" sz="3200" dirty="0">
                <a:latin typeface="华文黑体"/>
                <a:ea typeface="华文黑体"/>
                <a:cs typeface="华文黑体"/>
              </a:rPr>
              <a:t>並且地上萬國都必因你的後裔得福，因為你聽從了我的話</a:t>
            </a:r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。</a:t>
            </a:r>
            <a:endParaRPr lang="en-US" sz="32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31284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4330</TotalTime>
  <Words>2150</Words>
  <Application>Microsoft Macintosh PowerPoint</Application>
  <PresentationFormat>On-screen Show (16:10)</PresentationFormat>
  <Paragraphs>149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Twilight</vt:lpstr>
      <vt:lpstr>Classic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80</cp:revision>
  <cp:lastPrinted>2016-06-04T18:15:16Z</cp:lastPrinted>
  <dcterms:created xsi:type="dcterms:W3CDTF">2016-04-20T14:44:41Z</dcterms:created>
  <dcterms:modified xsi:type="dcterms:W3CDTF">2016-07-10T01:20:52Z</dcterms:modified>
</cp:coreProperties>
</file>