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21"/>
  </p:notesMasterIdLst>
  <p:handoutMasterIdLst>
    <p:handoutMasterId r:id="rId22"/>
  </p:handoutMasterIdLst>
  <p:sldIdLst>
    <p:sldId id="261" r:id="rId2"/>
    <p:sldId id="349" r:id="rId3"/>
    <p:sldId id="323" r:id="rId4"/>
    <p:sldId id="364" r:id="rId5"/>
    <p:sldId id="381" r:id="rId6"/>
    <p:sldId id="366" r:id="rId7"/>
    <p:sldId id="367" r:id="rId8"/>
    <p:sldId id="374" r:id="rId9"/>
    <p:sldId id="375" r:id="rId10"/>
    <p:sldId id="368" r:id="rId11"/>
    <p:sldId id="369" r:id="rId12"/>
    <p:sldId id="377" r:id="rId13"/>
    <p:sldId id="372" r:id="rId14"/>
    <p:sldId id="376" r:id="rId15"/>
    <p:sldId id="379" r:id="rId16"/>
    <p:sldId id="361" r:id="rId17"/>
    <p:sldId id="350" r:id="rId18"/>
    <p:sldId id="378" r:id="rId19"/>
    <p:sldId id="380" r:id="rId2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76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9/11/16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9/11/16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://newsok.com/article/5492815" TargetMode="Externa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85900" lvl="2" indent="-571500">
              <a:buFont typeface="Wingdings" charset="2"/>
              <a:buChar char="Ø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悔改得赦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485900" lvl="2" indent="-571500">
              <a:buFont typeface="Wingdings" charset="2"/>
              <a:buChar char="Ø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赦免给出</a:t>
            </a:r>
            <a:endParaRPr lang="en-US" altLang="zh-CN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肉体受了割禮，心受了割禮；眼睛仰望被舉起的铜蛇，内心也必照樣仰望被舉起的人子（约翰</a:t>
            </a:r>
            <a:r>
              <a:rPr lang="en-US" altLang="zh-CH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14 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摩西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在曠野怎樣舉蛇，人子也必照樣被舉起來，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叫一切信他的都得永生）。庆祝逾越節，逾越節的羊羔预表他们受到保护，逾越節的真正羊羔耶稣基督</a:t>
            </a:r>
            <a:endParaRPr lang="en-US" altLang="zh-CH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出埃及記</a:t>
            </a:r>
            <a:r>
              <a:rPr lang="en-US" altLang="zh-CH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35 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以色列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人照著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摩西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的話行，向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埃及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人要金器銀器和衣裳。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耶和華叫百姓在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埃及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人眼前蒙恩，以致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埃及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人給他們所要的。他們就把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埃及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人的財物奪去了。</a:t>
            </a:r>
            <a:endParaRPr lang="en-US" altLang="zh-CH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HT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約書亞記</a:t>
            </a:r>
            <a:r>
              <a:rPr lang="en-US" altLang="zh-CH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8:1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耶和華對</a:t>
            </a:r>
            <a:r>
              <a:rPr lang="zh-CHT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約書亞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說：「不要懼怕，也不要驚惶。你起來，率領一切兵丁上</a:t>
            </a:r>
            <a:r>
              <a:rPr lang="zh-CHT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艾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城去，我已經把</a:t>
            </a:r>
            <a:r>
              <a:rPr lang="zh-CHT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艾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城的王和他的民、他的城並他的地，都交在你手裡。 </a:t>
            </a:r>
            <a:r>
              <a:rPr lang="en-US" altLang="zh-CHT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2 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你怎樣待</a:t>
            </a:r>
            <a:r>
              <a:rPr lang="zh-CHT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耶利哥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zh-CHT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耶利哥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的王，也當照樣待</a:t>
            </a:r>
            <a:r>
              <a:rPr lang="zh-CHT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艾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城和</a:t>
            </a:r>
            <a:r>
              <a:rPr lang="zh-CHT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艾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城的王；只是城內所奪的財物和牲畜，你們可以取為自己的掠物。你要在城後設下伏兵。」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箴言</a:t>
            </a:r>
            <a:r>
              <a:rPr lang="en-US" altLang="zh-CN" dirty="0" smtClean="0"/>
              <a:t>4</a:t>
            </a:r>
            <a:r>
              <a:rPr lang="zh-CN" altLang="en-US" dirty="0" smtClean="0"/>
              <a:t>；林前</a:t>
            </a:r>
            <a:r>
              <a:rPr lang="en-US" altLang="zh-CN" dirty="0" smtClean="0"/>
              <a:t>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86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/>
              <a:t>我们的生活很艰难，常有劳苦重担，但神却使之变得轻省，简单，因为他总是赦免我们的罪，带领我们进入悔改，喜乐和平安。</a:t>
            </a:r>
            <a:endParaRPr lang="zh-CHT" alt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Oklahoma City Thunder's Billy Donovan announced at his season-ending news conference on Wednesday that former Pelicans coach Monty Williams won't back with the team.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Williams had been on indefinite leave since February as the Thunder's lead assistant following the tragic death of his wife, Ingrid, in a car accident in Oklahoma City.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It was speculated in April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Williams' leave of absence was going to be permanent. 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Williams' coaching future remains uncertain while he continues to cope with death of his wife while raising their five children.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77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/>
              <a:t>我们的生活很艰难，常有劳苦重担，但神却使之变得轻省，简单，因为他总是赦免我们的罪，带领我们进入悔改，喜乐和平安。</a:t>
            </a:r>
            <a:endParaRPr lang="zh-CHT" alt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85900" lvl="2" indent="-571500">
              <a:buFont typeface="Wingdings" charset="2"/>
              <a:buChar char="Ø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悔改得赦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485900" lvl="2" indent="-571500">
              <a:buFont typeface="Wingdings" charset="2"/>
              <a:buChar char="Ø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赦免给出</a:t>
            </a:r>
            <a:endParaRPr lang="en-US" altLang="zh-CN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摩西，约书亚顺服神，神使水分开，他们如行干地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天如果你过一条河，也许就打通一个水下隧道，或者造一座桥，你不会像摩西那样（甚至他自己用杖击打磐石出水给百姓喝，那个方法第二次擅自使用时受到神严厉的责备和承担痛苦的后果，）举杖使水分开。今天如果我们要治病，很自然我们就去医院，上帝当年怎样使用摩西，使用约书亚，今天也照样会使用医生的治病，使用工程师的工作，那些是神所选择工作的一个方法。神通过那个方法拯救了以色列人，神也通过今天这个相信的方法来拯救他所施恩的人。约书亚就是拯救的意思，耶稣。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主日学，新人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欢迎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接纳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恩典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,joy, peace, contentment, greeting now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肉体受了割禮，心受了割禮；眼睛仰望被舉起的铜蛇，内心也必照樣仰望被舉起的人子（约翰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摩西在曠野怎樣舉蛇，人子也必照樣被舉起來，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叫一切信他的都得永生）。庆祝逾越節，逾越節的羊羔预表他们受到保护，逾越節的真正羊羔耶稣基督</a:t>
            </a:r>
            <a:b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关键不在拿还是不拿而在于什么时候拿什么时候不拿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出埃及时就拿过。如果拿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在于以什么方式拿。以神的方式做事情了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将在外军令有所不受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因为外面的情况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上司有可能不如你清楚。但神不可能不知道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我们的见机行事不可能比他好。我们拿的老百姓的薪水（吃的老百姓饭）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操的总统的心</a:t>
            </a:r>
            <a:b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计算路面斜度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限速合理性。若不学物理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只需看限速牌就好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操那么多心</a:t>
            </a:r>
            <a:b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我们操的神的心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想做他的谋士</a:t>
            </a:r>
            <a:b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不信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不顺服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却常常用很是属灵的词句做幌子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什么体贴软弱的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不坚持真理时说要有爱心去包容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不肯做众人以为美而自己认为不妥时就说不可消灭圣灵的感动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因为害怕而不肯踏出信心一步时就说不要试探神</a:t>
            </a:r>
            <a:b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約書亞記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6:</a:t>
            </a:r>
            <a:r>
              <a:rPr lang="en-US" altLang="zh-TW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耶利哥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的城門因</a:t>
            </a:r>
            <a:r>
              <a:rPr lang="zh-TW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以色列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人就關得嚴緊，無人出入。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耶和華曉諭</a:t>
            </a:r>
            <a:r>
              <a:rPr lang="zh-TW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約書亞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說：「看哪，我已經把</a:t>
            </a:r>
            <a:r>
              <a:rPr lang="zh-TW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耶利哥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zh-TW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耶利哥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的王，並大能的勇士，都交在你手中。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3 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你們的一切兵丁要圍繞這城，一日圍繞一次，六日都要這樣行。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4 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七個祭司要拿七個羊角走在約櫃前。到第七日，你們要繞城七次，祭司也要吹角。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他們吹的角聲拖長，你們聽見角聲，眾百姓要大聲呼喊，城牆就必塌陷，各人都要往前直上。」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zh-TW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嫩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的兒子</a:t>
            </a:r>
            <a:r>
              <a:rPr lang="zh-TW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約書亞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召了祭司來，吩咐他們說：「你們抬起約櫃來，要有七個祭司拿七個羊角走在耶和華的約櫃前。」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7 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又對百姓說：「你們前去繞城，帶兵器的要走在耶和華的約櫃前。」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徒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你們這硬著頸項、心與耳未受割禮的人，常時抗拒聖靈！你們的祖宗怎樣，你們也怎樣。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哪一個先知不是你們祖宗逼迫呢？他們也把預先傳說那義者要來的人殺了，如今你們又把那義者賣了、殺了。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你們受了天使所傳的律法，竟不遵守！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隨後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約書亞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將律法上祝福、咒詛的話，照著律法書上一切所寫的，都宣讀了一遍。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35 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摩西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所吩咐的一切話，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約書亞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CHT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以色列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全會眾和婦女、孩子，並他們中間寄居的外人面前，沒有一句不宣讀的。</a:t>
            </a:r>
            <a:endParaRPr lang="zh-CHT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3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彼得前書</a:t>
            </a:r>
            <a:r>
              <a:rPr lang="en-US" altLang="zh-CH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你們為主的緣故，要順服人的一切制度，或是在上的君王，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或是君王所派罰惡賞善的臣宰。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因為神的旨意原是要你們行善，可以堵住那糊塗無知人的口。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你們雖是自由的，卻不可藉著自由遮蓋惡毒，總要做神的僕人。 </a:t>
            </a:r>
            <a:r>
              <a:rPr lang="en-US" altLang="zh-CHT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17 </a:t>
            </a:r>
            <a:r>
              <a:rPr lang="zh-CHT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務要尊敬眾人，親愛教中的弟兄，敬畏神，尊敬君王。</a:t>
            </a:r>
            <a:endParaRPr lang="en-US" altLang="zh-CN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lvl="1" indent="-571500">
              <a:buFont typeface="Arial"/>
              <a:buChar char="•"/>
            </a:pPr>
            <a:r>
              <a:rPr lang="zh-TW" altLang="en-US" sz="3600" dirty="0" smtClean="0">
                <a:latin typeface="黑体"/>
                <a:ea typeface="黑体"/>
                <a:cs typeface="黑体"/>
              </a:rPr>
              <a:t>救赎（留心聽從）</a:t>
            </a:r>
            <a:endParaRPr lang="en-US" altLang="zh-TW" sz="3600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Arial"/>
              <a:buChar char="•"/>
            </a:pPr>
            <a:r>
              <a:rPr lang="zh-TW" altLang="en-US" sz="3600" dirty="0" smtClean="0">
                <a:latin typeface="黑体"/>
                <a:ea typeface="黑体"/>
                <a:cs typeface="黑体"/>
              </a:rPr>
              <a:t>供应（开心谢恩）</a:t>
            </a:r>
            <a:endParaRPr lang="en-US" altLang="zh-TW" sz="3600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Arial"/>
              <a:buChar char="•"/>
            </a:pPr>
            <a:r>
              <a:rPr lang="zh-TW" altLang="en-US" sz="3600" dirty="0" smtClean="0">
                <a:latin typeface="黑体"/>
                <a:ea typeface="黑体"/>
                <a:cs typeface="黑体"/>
              </a:rPr>
              <a:t>引导（同心受教</a:t>
            </a:r>
            <a:r>
              <a:rPr lang="en-US" altLang="zh-CN" sz="3600" dirty="0" smtClean="0">
                <a:latin typeface="黑体"/>
                <a:ea typeface="黑体"/>
                <a:cs typeface="黑体"/>
              </a:rPr>
              <a:t> vv30-31</a:t>
            </a:r>
            <a:r>
              <a:rPr lang="zh-TW" altLang="en-US" sz="3600" dirty="0" smtClean="0">
                <a:latin typeface="黑体"/>
                <a:ea typeface="黑体"/>
                <a:cs typeface="黑体"/>
              </a:rPr>
              <a:t>）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lvl="1" indent="-571500">
              <a:buFont typeface="Arial"/>
              <a:buChar char="•"/>
            </a:pPr>
            <a:r>
              <a:rPr lang="zh-TW" altLang="en-US" sz="3600" dirty="0" smtClean="0">
                <a:latin typeface="黑体"/>
                <a:ea typeface="黑体"/>
                <a:cs typeface="黑体"/>
              </a:rPr>
              <a:t>救赎（留心聽從）</a:t>
            </a:r>
            <a:endParaRPr lang="en-US" altLang="zh-TW" sz="3600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Arial"/>
              <a:buChar char="•"/>
            </a:pPr>
            <a:r>
              <a:rPr lang="zh-TW" altLang="en-US" sz="3600" dirty="0" smtClean="0">
                <a:latin typeface="黑体"/>
                <a:ea typeface="黑体"/>
                <a:cs typeface="黑体"/>
              </a:rPr>
              <a:t>供应（开心谢恩）</a:t>
            </a:r>
            <a:endParaRPr lang="en-US" altLang="zh-TW" sz="3600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Arial"/>
              <a:buChar char="•"/>
            </a:pPr>
            <a:r>
              <a:rPr lang="zh-TW" altLang="en-US" sz="3600" dirty="0" smtClean="0">
                <a:latin typeface="黑体"/>
                <a:ea typeface="黑体"/>
                <a:cs typeface="黑体"/>
              </a:rPr>
              <a:t>引导（同心受教</a:t>
            </a:r>
            <a:r>
              <a:rPr lang="en-US" altLang="zh-CN" sz="3600" dirty="0" smtClean="0">
                <a:latin typeface="黑体"/>
                <a:ea typeface="黑体"/>
                <a:cs typeface="黑体"/>
              </a:rPr>
              <a:t> vv30-31</a:t>
            </a:r>
            <a:r>
              <a:rPr lang="zh-TW" altLang="en-US" sz="3600" dirty="0" smtClean="0">
                <a:latin typeface="黑体"/>
                <a:ea typeface="黑体"/>
                <a:cs typeface="黑体"/>
              </a:rPr>
              <a:t>）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88626" y="999231"/>
            <a:ext cx="665280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latin typeface="黑体"/>
                <a:ea typeface="黑体"/>
                <a:cs typeface="黑体"/>
              </a:rPr>
              <a:t>至於我</a:t>
            </a:r>
            <a:r>
              <a:rPr lang="zh-TW" altLang="en-US" sz="3600" dirty="0" smtClean="0">
                <a:latin typeface="黑体"/>
                <a:ea typeface="黑体"/>
                <a:cs typeface="黑体"/>
              </a:rPr>
              <a:t>和我家</a:t>
            </a:r>
            <a:endParaRPr lang="en-US" altLang="zh-TW" sz="3600" dirty="0" smtClean="0">
              <a:latin typeface="黑体"/>
              <a:ea typeface="黑体"/>
              <a:cs typeface="黑体"/>
            </a:endParaRPr>
          </a:p>
          <a:p>
            <a:pPr algn="ctr"/>
            <a:endParaRPr lang="en-US" altLang="zh-CHT" sz="3600" dirty="0" smtClean="0">
              <a:latin typeface="黑体"/>
              <a:ea typeface="黑体"/>
              <a:cs typeface="黑体"/>
            </a:endParaRPr>
          </a:p>
          <a:p>
            <a:pPr algn="ctr"/>
            <a:r>
              <a:rPr lang="zh-TW" altLang="en-US" sz="3600" dirty="0" smtClean="0">
                <a:latin typeface="黑体"/>
                <a:ea typeface="黑体"/>
                <a:cs typeface="黑体"/>
              </a:rPr>
              <a:t>約書亞記</a:t>
            </a:r>
            <a:r>
              <a:rPr lang="en-US" altLang="zh-TW" sz="3600" dirty="0" smtClean="0">
                <a:latin typeface="黑体"/>
                <a:ea typeface="黑体"/>
                <a:cs typeface="黑体"/>
              </a:rPr>
              <a:t> 6</a:t>
            </a:r>
            <a:r>
              <a:rPr lang="en-US" altLang="zh-TW" sz="3600" dirty="0">
                <a:latin typeface="黑体"/>
                <a:ea typeface="黑体"/>
                <a:cs typeface="黑体"/>
              </a:rPr>
              <a:t>:1-</a:t>
            </a:r>
            <a:r>
              <a:rPr lang="en-US" altLang="zh-TW" sz="3600" dirty="0" smtClean="0">
                <a:latin typeface="黑体"/>
                <a:ea typeface="黑体"/>
                <a:cs typeface="黑体"/>
              </a:rPr>
              <a:t>7</a:t>
            </a:r>
          </a:p>
          <a:p>
            <a:pPr algn="ctr"/>
            <a:r>
              <a:rPr lang="zh-CHT" altLang="en-US" sz="3600" dirty="0" smtClean="0">
                <a:latin typeface="黑体"/>
                <a:ea typeface="黑体"/>
                <a:cs typeface="黑体"/>
              </a:rPr>
              <a:t>希伯來書 </a:t>
            </a:r>
            <a:r>
              <a:rPr lang="en-US" altLang="zh-CHT" sz="3600" dirty="0">
                <a:latin typeface="黑体"/>
                <a:ea typeface="黑体"/>
                <a:cs typeface="黑体"/>
              </a:rPr>
              <a:t>11</a:t>
            </a:r>
            <a:r>
              <a:rPr lang="en-US" altLang="zh-CHT" sz="3600" dirty="0" smtClean="0">
                <a:latin typeface="黑体"/>
                <a:ea typeface="黑体"/>
                <a:cs typeface="黑体"/>
              </a:rPr>
              <a:t>:30-31</a:t>
            </a:r>
            <a:endParaRPr lang="zh-CHT" altLang="en-US" sz="36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409609" y="1330477"/>
            <a:ext cx="716926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HT" altLang="en-US" sz="3600" dirty="0" smtClean="0">
                <a:latin typeface="黑体"/>
                <a:ea typeface="黑体"/>
                <a:cs typeface="黑体"/>
              </a:rPr>
              <a:t>聽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見</a:t>
            </a:r>
            <a:r>
              <a:rPr lang="zh-CHT" altLang="en-US" sz="3600" dirty="0" smtClean="0">
                <a:latin typeface="黑体"/>
                <a:ea typeface="黑体"/>
                <a:cs typeface="黑体"/>
              </a:rPr>
              <a:t>的人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：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信，并且</a:t>
            </a:r>
            <a:r>
              <a:rPr lang="zh-TW" altLang="en-US" sz="3600" dirty="0" smtClean="0">
                <a:latin typeface="黑体"/>
                <a:ea typeface="黑体"/>
                <a:cs typeface="黑体"/>
              </a:rPr>
              <a:t>順從神的</a:t>
            </a:r>
            <a:endParaRPr lang="en-US" altLang="zh-TW" sz="3600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Arial"/>
              <a:buChar char="•"/>
            </a:pPr>
            <a:r>
              <a:rPr lang="zh-TW" altLang="en-US" sz="3600" dirty="0" smtClean="0">
                <a:latin typeface="黑体"/>
                <a:ea typeface="黑体"/>
                <a:cs typeface="黑体"/>
              </a:rPr>
              <a:t>救赎</a:t>
            </a:r>
            <a:r>
              <a:rPr lang="zh-TW" altLang="en-US" sz="3600" dirty="0">
                <a:latin typeface="黑体"/>
                <a:ea typeface="黑体"/>
                <a:cs typeface="黑体"/>
              </a:rPr>
              <a:t>（留心聽從</a:t>
            </a:r>
            <a:r>
              <a:rPr lang="zh-TW" altLang="en-US" sz="3600" dirty="0" smtClean="0">
                <a:latin typeface="黑体"/>
                <a:ea typeface="黑体"/>
                <a:cs typeface="黑体"/>
              </a:rPr>
              <a:t>）</a:t>
            </a:r>
            <a:endParaRPr lang="en-US" altLang="zh-TW" sz="3600" dirty="0" smtClean="0">
              <a:latin typeface="黑体"/>
              <a:ea typeface="黑体"/>
              <a:cs typeface="黑体"/>
            </a:endParaRPr>
          </a:p>
          <a:p>
            <a:pPr marL="1485900" lvl="2" indent="-571500">
              <a:buFont typeface="Wingdings" charset="2"/>
              <a:buChar char="Ø"/>
            </a:pPr>
            <a:r>
              <a:rPr lang="zh-CN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种子：领受救赎的信心</a:t>
            </a:r>
            <a:endParaRPr lang="en-US" altLang="zh-CN" sz="3600" dirty="0" smtClean="0">
              <a:solidFill>
                <a:srgbClr val="FFFF00"/>
              </a:solidFill>
              <a:latin typeface="黑体"/>
              <a:ea typeface="黑体"/>
              <a:cs typeface="黑体"/>
            </a:endParaRPr>
          </a:p>
          <a:p>
            <a:pPr marL="1485900" lvl="2" indent="-571500">
              <a:buFont typeface="Wingdings" charset="2"/>
              <a:buChar char="Ø"/>
            </a:pPr>
            <a:r>
              <a:rPr lang="zh-CN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果子：</a:t>
            </a:r>
            <a:r>
              <a:rPr lang="zh-CHT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生發</a:t>
            </a:r>
            <a:r>
              <a:rPr lang="zh-CHT" altLang="en-US" sz="36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仁愛的信心</a:t>
            </a:r>
            <a:endParaRPr lang="en-US" altLang="zh-TW" sz="3600" dirty="0" smtClean="0">
              <a:solidFill>
                <a:srgbClr val="FFFF00"/>
              </a:solidFill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Arial"/>
              <a:buChar char="•"/>
            </a:pPr>
            <a:r>
              <a:rPr lang="zh-TW" altLang="en-US" sz="3600" dirty="0" smtClean="0">
                <a:latin typeface="黑体"/>
                <a:ea typeface="黑体"/>
                <a:cs typeface="黑体"/>
              </a:rPr>
              <a:t>供应（开心谢</a:t>
            </a:r>
            <a:r>
              <a:rPr lang="zh-TW" altLang="en-US" sz="3600" dirty="0">
                <a:latin typeface="黑体"/>
                <a:ea typeface="黑体"/>
                <a:cs typeface="黑体"/>
              </a:rPr>
              <a:t>恩</a:t>
            </a:r>
            <a:r>
              <a:rPr lang="zh-TW" altLang="en-US" sz="3600" dirty="0" smtClean="0">
                <a:latin typeface="黑体"/>
                <a:ea typeface="黑体"/>
                <a:cs typeface="黑体"/>
              </a:rPr>
              <a:t>）</a:t>
            </a:r>
            <a:endParaRPr lang="en-US" altLang="zh-TW" sz="3600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Arial"/>
              <a:buChar char="•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带领</a:t>
            </a:r>
            <a:r>
              <a:rPr lang="zh-TW" altLang="en-US" sz="3600" dirty="0" smtClean="0">
                <a:latin typeface="黑体"/>
                <a:ea typeface="黑体"/>
                <a:cs typeface="黑体"/>
              </a:rPr>
              <a:t>（同心受教）</a:t>
            </a:r>
            <a:endParaRPr lang="zh-TW" altLang="en-US" sz="36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1935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409609" y="939411"/>
            <a:ext cx="6865557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HT" altLang="en-US" sz="2300" u="sng" dirty="0" smtClean="0"/>
              <a:t>約書亞</a:t>
            </a:r>
            <a:r>
              <a:rPr lang="en-US" altLang="zh-CHT" sz="2300" dirty="0" smtClean="0"/>
              <a:t>8</a:t>
            </a:r>
            <a:r>
              <a:rPr lang="en-US" altLang="zh-CN" sz="2300" dirty="0"/>
              <a:t>:</a:t>
            </a:r>
            <a:r>
              <a:rPr lang="en-US" altLang="zh-CHT" sz="2300" b="1" baseline="30000" dirty="0"/>
              <a:t>34 </a:t>
            </a:r>
            <a:r>
              <a:rPr lang="zh-CHT" altLang="en-US" sz="2300" dirty="0"/>
              <a:t>隨後</a:t>
            </a:r>
            <a:r>
              <a:rPr lang="zh-CHT" altLang="en-US" sz="2300" u="sng" dirty="0"/>
              <a:t>約書亞</a:t>
            </a:r>
            <a:r>
              <a:rPr lang="zh-CHT" altLang="en-US" sz="2300" dirty="0"/>
              <a:t>將律法上祝福、咒詛的話，照著律法書上一切所寫的，都宣讀了一遍。 </a:t>
            </a:r>
            <a:r>
              <a:rPr lang="en-US" altLang="zh-CHT" sz="2300" b="1" baseline="30000" dirty="0"/>
              <a:t>35 </a:t>
            </a:r>
            <a:r>
              <a:rPr lang="zh-CHT" altLang="en-US" sz="2300" u="sng" dirty="0"/>
              <a:t>摩西</a:t>
            </a:r>
            <a:r>
              <a:rPr lang="zh-CHT" altLang="en-US" sz="2300" dirty="0"/>
              <a:t>所吩咐的一切話，</a:t>
            </a:r>
            <a:r>
              <a:rPr lang="zh-CHT" altLang="en-US" sz="2300" u="sng" dirty="0"/>
              <a:t>約書亞</a:t>
            </a:r>
            <a:r>
              <a:rPr lang="zh-CHT" altLang="en-US" sz="2300" dirty="0"/>
              <a:t>在</a:t>
            </a:r>
            <a:r>
              <a:rPr lang="zh-CHT" altLang="en-US" sz="2300" u="sng" dirty="0"/>
              <a:t>以色列</a:t>
            </a:r>
            <a:r>
              <a:rPr lang="zh-CHT" altLang="en-US" sz="2300" dirty="0"/>
              <a:t>全會眾和婦女、孩子，並他們中間寄居的外人面前，沒有一句不宣讀的</a:t>
            </a:r>
            <a:r>
              <a:rPr lang="zh-CHT" altLang="en-US" sz="2300" dirty="0" smtClean="0"/>
              <a:t>。</a:t>
            </a:r>
            <a:r>
              <a:rPr lang="en-US" altLang="zh-CHT" sz="2300" dirty="0"/>
              <a:t>9:</a:t>
            </a:r>
            <a:r>
              <a:rPr lang="en-US" altLang="zh-CHT" sz="2300" b="1" baseline="30000" dirty="0"/>
              <a:t>24 </a:t>
            </a:r>
            <a:r>
              <a:rPr lang="zh-CHT" altLang="en-US" sz="2300" dirty="0"/>
              <a:t>他們回答</a:t>
            </a:r>
            <a:r>
              <a:rPr lang="zh-CHT" altLang="en-US" sz="2300" u="sng" dirty="0"/>
              <a:t>約書亞</a:t>
            </a:r>
            <a:r>
              <a:rPr lang="zh-CHT" altLang="en-US" sz="2300" dirty="0"/>
              <a:t>說：「因為有人實在告訴你的僕人，耶和華你的神曾吩咐他的僕人</a:t>
            </a:r>
            <a:r>
              <a:rPr lang="zh-CHT" altLang="en-US" sz="2300" u="sng" dirty="0"/>
              <a:t>摩西</a:t>
            </a:r>
            <a:r>
              <a:rPr lang="zh-CHT" altLang="en-US" sz="2300" dirty="0"/>
              <a:t>，把這全地賜給你們，並在你們面前滅絕這地的一切居民，所以我們為你們的緣故甚怕喪命，就行了這事。 </a:t>
            </a:r>
            <a:r>
              <a:rPr lang="en-US" altLang="zh-CHT" sz="2300" b="1" baseline="30000" dirty="0"/>
              <a:t>25 </a:t>
            </a:r>
            <a:r>
              <a:rPr lang="zh-CHT" altLang="en-US" sz="2300" dirty="0"/>
              <a:t>現在我們在你手中，你以怎樣待我們為善為正，就怎樣做吧！」 </a:t>
            </a:r>
            <a:r>
              <a:rPr lang="en-US" altLang="zh-CHT" sz="2300" b="1" baseline="30000" dirty="0"/>
              <a:t>26 </a:t>
            </a:r>
            <a:r>
              <a:rPr lang="zh-CHT" altLang="en-US" sz="2300" dirty="0"/>
              <a:t>於是</a:t>
            </a:r>
            <a:r>
              <a:rPr lang="zh-CHT" altLang="en-US" sz="2300" u="sng" dirty="0"/>
              <a:t>約書亞</a:t>
            </a:r>
            <a:r>
              <a:rPr lang="zh-CHT" altLang="en-US" sz="2300" dirty="0"/>
              <a:t>這樣待他們，救他們脫離</a:t>
            </a:r>
            <a:r>
              <a:rPr lang="zh-CHT" altLang="en-US" sz="2300" u="sng" dirty="0"/>
              <a:t>以色列</a:t>
            </a:r>
            <a:r>
              <a:rPr lang="zh-CHT" altLang="en-US" sz="2300" dirty="0"/>
              <a:t>人的手，</a:t>
            </a:r>
            <a:r>
              <a:rPr lang="zh-CHT" altLang="en-US" sz="2300" u="sng" dirty="0"/>
              <a:t>以色列</a:t>
            </a:r>
            <a:r>
              <a:rPr lang="zh-CHT" altLang="en-US" sz="2300" dirty="0"/>
              <a:t>人就沒有殺他們。 </a:t>
            </a:r>
            <a:r>
              <a:rPr lang="en-US" altLang="zh-CHT" sz="2300" b="1" baseline="30000" dirty="0"/>
              <a:t>27 </a:t>
            </a:r>
            <a:r>
              <a:rPr lang="zh-CHT" altLang="en-US" sz="2300" dirty="0"/>
              <a:t>當日</a:t>
            </a:r>
            <a:r>
              <a:rPr lang="zh-CHT" altLang="en-US" sz="2300" u="sng" dirty="0"/>
              <a:t>約書亞</a:t>
            </a:r>
            <a:r>
              <a:rPr lang="zh-CHT" altLang="en-US" sz="2300" dirty="0"/>
              <a:t>使他們在耶和華所要選擇的地方，為會眾和耶和華的壇做劈柴挑水的人，直到今日。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409609" y="0"/>
            <a:ext cx="63137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Wingdings" charset="2"/>
              <a:buChar char="Ø"/>
            </a:pPr>
            <a:r>
              <a:rPr lang="zh-CN" altLang="en-US" sz="28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种子：领受救赎的信心</a:t>
            </a:r>
            <a:endParaRPr lang="en-US" altLang="zh-CN" sz="2800" dirty="0">
              <a:solidFill>
                <a:srgbClr val="FFFF00"/>
              </a:solidFill>
              <a:latin typeface="黑体"/>
              <a:ea typeface="黑体"/>
              <a:cs typeface="黑体"/>
            </a:endParaRPr>
          </a:p>
          <a:p>
            <a:pPr marL="1485900" lvl="2" indent="-571500">
              <a:buFont typeface="Wingdings" charset="2"/>
              <a:buChar char="Ø"/>
            </a:pPr>
            <a:r>
              <a:rPr lang="zh-CN" altLang="en-US" sz="28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果子：</a:t>
            </a:r>
            <a:r>
              <a:rPr lang="zh-CHT" altLang="en-US" sz="28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生發仁愛的信心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186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04695" y="781538"/>
            <a:ext cx="74100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Wingdings" charset="2"/>
              <a:buChar char="Ø"/>
            </a:pPr>
            <a:r>
              <a:rPr lang="zh-CN" altLang="en-US" sz="3200" dirty="0">
                <a:latin typeface="Heiti TC Medium"/>
                <a:ea typeface="Heiti TC Medium"/>
                <a:cs typeface="Heiti TC Medium"/>
              </a:rPr>
              <a:t>种子：领受救赎的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信心</a:t>
            </a:r>
            <a:r>
              <a:rPr lang="zh-CHT" altLang="en-US" sz="3200" dirty="0">
                <a:latin typeface="Heiti TC Medium"/>
                <a:ea typeface="Heiti TC Medium"/>
                <a:cs typeface="Heiti TC Medium"/>
              </a:rPr>
              <a:t>（</a:t>
            </a:r>
            <a:r>
              <a:rPr lang="en-US" altLang="zh-CHT" sz="3200" dirty="0">
                <a:latin typeface="Heiti TC Medium"/>
                <a:ea typeface="Heiti TC Medium"/>
                <a:cs typeface="Heiti TC Medium"/>
              </a:rPr>
              <a:t>9</a:t>
            </a:r>
            <a:r>
              <a:rPr lang="en-US" altLang="zh-CN" sz="3200" dirty="0">
                <a:latin typeface="Heiti TC Medium"/>
                <a:ea typeface="Heiti TC Medium"/>
                <a:cs typeface="Heiti TC Medium"/>
              </a:rPr>
              <a:t>:24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1943100" lvl="3" indent="-571500">
              <a:buFont typeface="Arial"/>
              <a:buChar char="•"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听道：</a:t>
            </a:r>
            <a:r>
              <a:rPr lang="zh-CHT" altLang="en-US" sz="3200" dirty="0" smtClean="0">
                <a:latin typeface="Heiti TC Medium"/>
                <a:ea typeface="Heiti TC Medium"/>
                <a:cs typeface="Heiti TC Medium"/>
              </a:rPr>
              <a:t>有人</a:t>
            </a:r>
            <a:r>
              <a:rPr lang="zh-CHT" altLang="en-US" sz="3200" dirty="0">
                <a:latin typeface="Heiti TC Medium"/>
                <a:ea typeface="Heiti TC Medium"/>
                <a:cs typeface="Heiti TC Medium"/>
              </a:rPr>
              <a:t>實在告訴你的</a:t>
            </a:r>
            <a:r>
              <a:rPr lang="zh-CHT" altLang="en-US" sz="3200" dirty="0" smtClean="0">
                <a:latin typeface="Heiti TC Medium"/>
                <a:ea typeface="Heiti TC Medium"/>
                <a:cs typeface="Heiti TC Medium"/>
              </a:rPr>
              <a:t>僕人</a:t>
            </a:r>
            <a:endParaRPr lang="en-US" altLang="zh-CHT" sz="3200" dirty="0" smtClean="0">
              <a:latin typeface="Heiti TC Medium"/>
              <a:ea typeface="Heiti TC Medium"/>
              <a:cs typeface="Heiti TC Medium"/>
            </a:endParaRPr>
          </a:p>
          <a:p>
            <a:pPr marL="1943100" lvl="3" indent="-571500">
              <a:buFont typeface="Arial"/>
              <a:buChar char="•"/>
            </a:pPr>
            <a:r>
              <a:rPr lang="zh-CHT" altLang="en-US" sz="3200" dirty="0" smtClean="0">
                <a:latin typeface="Heiti TC Medium"/>
                <a:ea typeface="Heiti TC Medium"/>
                <a:cs typeface="Heiti TC Medium"/>
              </a:rPr>
              <a:t>甚怕</a:t>
            </a:r>
            <a:r>
              <a:rPr lang="zh-CHT" altLang="en-US" sz="3200" dirty="0">
                <a:latin typeface="Heiti TC Medium"/>
                <a:ea typeface="Heiti TC Medium"/>
                <a:cs typeface="Heiti TC Medium"/>
              </a:rPr>
              <a:t>喪</a:t>
            </a:r>
            <a:r>
              <a:rPr lang="zh-CHT" altLang="en-US" sz="3200" dirty="0" smtClean="0">
                <a:latin typeface="Heiti TC Medium"/>
                <a:ea typeface="Heiti TC Medium"/>
                <a:cs typeface="Heiti TC Medium"/>
              </a:rPr>
              <a:t>命</a:t>
            </a:r>
            <a:endParaRPr lang="en-US" altLang="zh-CHT" sz="3200" dirty="0" smtClean="0">
              <a:latin typeface="Heiti TC Medium"/>
              <a:ea typeface="Heiti TC Medium"/>
              <a:cs typeface="Heiti TC Medium"/>
            </a:endParaRPr>
          </a:p>
          <a:p>
            <a:pPr marL="1943100" lvl="3" indent="-571500">
              <a:buFont typeface="Arial"/>
              <a:buChar char="•"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信道：</a:t>
            </a:r>
            <a:r>
              <a:rPr lang="zh-CHT" altLang="en-US" sz="3200" dirty="0">
                <a:latin typeface="Heiti TC Medium"/>
                <a:ea typeface="Heiti TC Medium"/>
                <a:cs typeface="Heiti TC Medium"/>
              </a:rPr>
              <a:t>就行了這事</a:t>
            </a:r>
            <a:endParaRPr lang="en-US" altLang="zh-CN" sz="3200" dirty="0">
              <a:latin typeface="Heiti TC Medium"/>
              <a:ea typeface="Heiti TC Medium"/>
              <a:cs typeface="Heiti TC Medium"/>
            </a:endParaRPr>
          </a:p>
          <a:p>
            <a:pPr marL="1485900" lvl="2" indent="-571500">
              <a:buFont typeface="Wingdings" charset="2"/>
              <a:buChar char="Ø"/>
            </a:pPr>
            <a:r>
              <a:rPr lang="zh-CN" altLang="en-US" sz="3200" dirty="0">
                <a:latin typeface="Heiti TC Medium"/>
                <a:ea typeface="Heiti TC Medium"/>
                <a:cs typeface="Heiti TC Medium"/>
              </a:rPr>
              <a:t>果子：</a:t>
            </a:r>
            <a:r>
              <a:rPr lang="zh-CHT" altLang="en-US" sz="3200" dirty="0">
                <a:latin typeface="Heiti TC Medium"/>
                <a:ea typeface="Heiti TC Medium"/>
                <a:cs typeface="Heiti TC Medium"/>
              </a:rPr>
              <a:t>生發仁愛的</a:t>
            </a:r>
            <a:r>
              <a:rPr lang="zh-CHT" altLang="en-US" sz="3200" dirty="0" smtClean="0">
                <a:latin typeface="Heiti TC Medium"/>
                <a:ea typeface="Heiti TC Medium"/>
                <a:cs typeface="Heiti TC Medium"/>
              </a:rPr>
              <a:t>信心</a:t>
            </a:r>
            <a:endParaRPr lang="en-US" altLang="zh-CHT" sz="3200" dirty="0" smtClean="0">
              <a:latin typeface="Heiti TC Medium"/>
              <a:ea typeface="Heiti TC Medium"/>
              <a:cs typeface="Heiti TC Medium"/>
            </a:endParaRPr>
          </a:p>
          <a:p>
            <a:pPr marL="1828800" lvl="3" indent="-457200">
              <a:buFont typeface="Arial"/>
              <a:buChar char="•"/>
            </a:pPr>
            <a:r>
              <a:rPr lang="zh-CHT" altLang="en-US" sz="3200" dirty="0">
                <a:latin typeface="Heiti TC Medium"/>
                <a:ea typeface="Heiti TC Medium"/>
                <a:cs typeface="Heiti TC Medium"/>
              </a:rPr>
              <a:t>為善為正，</a:t>
            </a:r>
            <a:r>
              <a:rPr lang="zh-CHT" altLang="en-US" sz="3200" dirty="0" smtClean="0">
                <a:latin typeface="Heiti TC Medium"/>
                <a:ea typeface="Heiti TC Medium"/>
                <a:cs typeface="Heiti TC Medium"/>
              </a:rPr>
              <a:t>就怎樣做（</a:t>
            </a:r>
            <a:r>
              <a:rPr lang="en-US" altLang="zh-CHT" sz="3200" dirty="0" smtClean="0">
                <a:latin typeface="Heiti TC Medium"/>
                <a:ea typeface="Heiti TC Medium"/>
                <a:cs typeface="Heiti TC Medium"/>
              </a:rPr>
              <a:t>9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:25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1828800" lvl="3" indent="-457200">
              <a:buFont typeface="Arial"/>
              <a:buChar char="•"/>
            </a:pPr>
            <a:r>
              <a:rPr lang="zh-CHT" altLang="en-US" sz="3200" dirty="0"/>
              <a:t>直到今日</a:t>
            </a:r>
            <a:r>
              <a:rPr lang="zh-CN" altLang="zh-CN" sz="3200" dirty="0" smtClean="0">
                <a:latin typeface="Heiti TC Medium"/>
                <a:ea typeface="Heiti TC Medium"/>
                <a:cs typeface="Heiti TC Medium"/>
              </a:rPr>
              <a:t>（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9:27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；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10+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</a:t>
            </a:r>
            <a:endParaRPr lang="en-US" sz="32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2744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337790" y="0"/>
            <a:ext cx="7114169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2600" dirty="0"/>
              <a:t>出埃及記 </a:t>
            </a:r>
            <a:r>
              <a:rPr lang="en-US" altLang="zh-CHT" sz="2600" dirty="0"/>
              <a:t>12</a:t>
            </a:r>
            <a:r>
              <a:rPr lang="en-US" altLang="zh-CHT" sz="2600" dirty="0" smtClean="0"/>
              <a:t>:</a:t>
            </a:r>
            <a:r>
              <a:rPr lang="en-US" altLang="zh-CHT" sz="2800" b="1" baseline="30000" dirty="0"/>
              <a:t>35 </a:t>
            </a:r>
            <a:r>
              <a:rPr lang="zh-CHT" altLang="en-US" sz="2800" u="sng" dirty="0"/>
              <a:t>以色列</a:t>
            </a:r>
            <a:r>
              <a:rPr lang="zh-CHT" altLang="en-US" sz="2800" dirty="0"/>
              <a:t>人照著</a:t>
            </a:r>
            <a:r>
              <a:rPr lang="zh-CHT" altLang="en-US" sz="2800" u="sng" dirty="0"/>
              <a:t>摩西</a:t>
            </a:r>
            <a:r>
              <a:rPr lang="zh-CHT" altLang="en-US" sz="2800" dirty="0"/>
              <a:t>的話行，</a:t>
            </a:r>
            <a:r>
              <a:rPr lang="zh-CHT" altLang="en-US" sz="2800" dirty="0">
                <a:solidFill>
                  <a:srgbClr val="FFFF00"/>
                </a:solidFill>
              </a:rPr>
              <a:t>向</a:t>
            </a:r>
            <a:r>
              <a:rPr lang="zh-CHT" altLang="en-US" sz="2800" u="sng" dirty="0">
                <a:solidFill>
                  <a:srgbClr val="FFFF00"/>
                </a:solidFill>
              </a:rPr>
              <a:t>埃及</a:t>
            </a:r>
            <a:r>
              <a:rPr lang="zh-CHT" altLang="en-US" sz="2800" dirty="0">
                <a:solidFill>
                  <a:srgbClr val="FFFF00"/>
                </a:solidFill>
              </a:rPr>
              <a:t>人要金器銀器和衣裳</a:t>
            </a:r>
            <a:r>
              <a:rPr lang="zh-CHT" altLang="en-US" sz="2800" dirty="0"/>
              <a:t>。 </a:t>
            </a:r>
            <a:r>
              <a:rPr lang="en-US" altLang="zh-CHT" sz="2800" b="1" baseline="30000" dirty="0"/>
              <a:t>36 </a:t>
            </a:r>
            <a:r>
              <a:rPr lang="zh-CHT" altLang="en-US" sz="2800" dirty="0"/>
              <a:t>耶和華叫百姓在</a:t>
            </a:r>
            <a:r>
              <a:rPr lang="zh-CHT" altLang="en-US" sz="2800" u="sng" dirty="0"/>
              <a:t>埃及</a:t>
            </a:r>
            <a:r>
              <a:rPr lang="zh-CHT" altLang="en-US" sz="2800" dirty="0"/>
              <a:t>人眼前蒙恩，以致</a:t>
            </a:r>
            <a:r>
              <a:rPr lang="zh-CHT" altLang="en-US" sz="2800" u="sng" dirty="0"/>
              <a:t>埃及</a:t>
            </a:r>
            <a:r>
              <a:rPr lang="zh-CHT" altLang="en-US" sz="2800" dirty="0"/>
              <a:t>人給他們所要的。他們就把</a:t>
            </a:r>
            <a:r>
              <a:rPr lang="zh-CHT" altLang="en-US" sz="2800" u="sng" dirty="0"/>
              <a:t>埃及</a:t>
            </a:r>
            <a:r>
              <a:rPr lang="zh-CHT" altLang="en-US" sz="2800" dirty="0"/>
              <a:t>人的財物奪去了</a:t>
            </a:r>
            <a:r>
              <a:rPr lang="zh-CHT" altLang="en-US" sz="2800" dirty="0" smtClean="0"/>
              <a:t>。</a:t>
            </a:r>
            <a:endParaRPr lang="en-US" altLang="zh-CHT" sz="2800" dirty="0" smtClean="0"/>
          </a:p>
          <a:p>
            <a:r>
              <a:rPr lang="zh-CHT" altLang="en-US" sz="2800" dirty="0" smtClean="0"/>
              <a:t>約書亞記</a:t>
            </a:r>
            <a:r>
              <a:rPr lang="en-US" altLang="zh-CHT" sz="2800" dirty="0"/>
              <a:t>6</a:t>
            </a:r>
            <a:r>
              <a:rPr lang="en-US" altLang="zh-CHT" sz="2800" dirty="0" smtClean="0"/>
              <a:t>:</a:t>
            </a:r>
            <a:r>
              <a:rPr lang="en-US" altLang="zh-CHT" sz="2800" b="1" baseline="30000" dirty="0" smtClean="0"/>
              <a:t>17</a:t>
            </a:r>
            <a:r>
              <a:rPr lang="en-US" altLang="zh-CHT" sz="2800" b="1" baseline="30000" dirty="0"/>
              <a:t> </a:t>
            </a:r>
            <a:r>
              <a:rPr lang="zh-CHT" altLang="en-US" sz="2800" dirty="0"/>
              <a:t>這城和其中所有的都要在耶和華面前毀滅，只有妓女</a:t>
            </a:r>
            <a:r>
              <a:rPr lang="zh-CHT" altLang="en-US" sz="2800" u="sng" dirty="0"/>
              <a:t>喇合</a:t>
            </a:r>
            <a:r>
              <a:rPr lang="zh-CHT" altLang="en-US" sz="2800" dirty="0"/>
              <a:t>與她家中所有的可以存活，因為她隱藏了我們所打發的使者。 </a:t>
            </a:r>
            <a:r>
              <a:rPr lang="en-US" altLang="zh-CHT" sz="2800" b="1" baseline="30000" dirty="0"/>
              <a:t>18 </a:t>
            </a:r>
            <a:r>
              <a:rPr lang="zh-CHT" altLang="en-US" sz="2800" dirty="0"/>
              <a:t>至於你們，務要謹慎，</a:t>
            </a:r>
            <a:r>
              <a:rPr lang="zh-CHT" altLang="en-US" sz="2800" dirty="0">
                <a:solidFill>
                  <a:srgbClr val="FFFF00"/>
                </a:solidFill>
              </a:rPr>
              <a:t>不可取那當滅的物</a:t>
            </a:r>
            <a:r>
              <a:rPr lang="zh-CHT" altLang="en-US" sz="2800" dirty="0"/>
              <a:t>，恐怕你們取了那當滅的物就連累</a:t>
            </a:r>
            <a:r>
              <a:rPr lang="zh-CHT" altLang="en-US" sz="2800" u="sng" dirty="0"/>
              <a:t>以色列</a:t>
            </a:r>
            <a:r>
              <a:rPr lang="zh-CHT" altLang="en-US" sz="2800" dirty="0"/>
              <a:t>的全營，</a:t>
            </a:r>
            <a:r>
              <a:rPr lang="zh-CHT" altLang="en-US" sz="2800" dirty="0" smtClean="0"/>
              <a:t>使全營受咒詛</a:t>
            </a:r>
            <a:r>
              <a:rPr lang="zh-CN" altLang="zh-CHT" sz="2800" dirty="0" smtClean="0"/>
              <a:t>。</a:t>
            </a:r>
            <a:r>
              <a:rPr lang="zh-CN" altLang="en-US" sz="2800" dirty="0" smtClean="0"/>
              <a:t>。。</a:t>
            </a:r>
            <a:r>
              <a:rPr lang="en-US" altLang="zh-CHT" sz="2800" dirty="0" smtClean="0"/>
              <a:t>8:</a:t>
            </a:r>
            <a:r>
              <a:rPr lang="en-US" altLang="zh-CHT" sz="2800" b="1" baseline="30000" dirty="0" smtClean="0"/>
              <a:t>2</a:t>
            </a:r>
            <a:r>
              <a:rPr lang="en-US" altLang="zh-CHT" sz="2800" b="1" baseline="30000" dirty="0"/>
              <a:t> </a:t>
            </a:r>
            <a:r>
              <a:rPr lang="zh-CHT" altLang="en-US" sz="2800" dirty="0"/>
              <a:t>你怎樣待</a:t>
            </a:r>
            <a:r>
              <a:rPr lang="zh-CHT" altLang="en-US" sz="2800" u="sng" dirty="0"/>
              <a:t>耶利哥</a:t>
            </a:r>
            <a:r>
              <a:rPr lang="zh-CHT" altLang="en-US" sz="2800" dirty="0"/>
              <a:t>和</a:t>
            </a:r>
            <a:r>
              <a:rPr lang="zh-CHT" altLang="en-US" sz="2800" u="sng" dirty="0"/>
              <a:t>耶利哥</a:t>
            </a:r>
            <a:r>
              <a:rPr lang="zh-CHT" altLang="en-US" sz="2800" dirty="0"/>
              <a:t>的王，也當照樣待</a:t>
            </a:r>
            <a:r>
              <a:rPr lang="zh-CHT" altLang="en-US" sz="2800" u="sng" dirty="0"/>
              <a:t>艾</a:t>
            </a:r>
            <a:r>
              <a:rPr lang="zh-CHT" altLang="en-US" sz="2800" dirty="0"/>
              <a:t>城和</a:t>
            </a:r>
            <a:r>
              <a:rPr lang="zh-CHT" altLang="en-US" sz="2800" u="sng" dirty="0"/>
              <a:t>艾</a:t>
            </a:r>
            <a:r>
              <a:rPr lang="zh-CHT" altLang="en-US" sz="2800" dirty="0"/>
              <a:t>城的王；</a:t>
            </a:r>
            <a:r>
              <a:rPr lang="zh-CHT" altLang="en-US" sz="2800" dirty="0">
                <a:solidFill>
                  <a:srgbClr val="FFFF00"/>
                </a:solidFill>
              </a:rPr>
              <a:t>只是城內所奪的財物和牲畜，你們可以取為自己的掠物</a:t>
            </a:r>
            <a:r>
              <a:rPr lang="zh-CHT" altLang="en-US" sz="2800" dirty="0"/>
              <a:t>。你要在城後設下伏兵</a:t>
            </a:r>
            <a:r>
              <a:rPr lang="zh-CHT" altLang="en-US" sz="2800" dirty="0" smtClean="0"/>
              <a:t>。</a:t>
            </a:r>
            <a:endParaRPr lang="zh-CHT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95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409609" y="0"/>
            <a:ext cx="7084215" cy="569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HT" altLang="en-US" sz="2800" u="sng" dirty="0" smtClean="0"/>
              <a:t>約書亞</a:t>
            </a:r>
            <a:r>
              <a:rPr lang="en-US" altLang="zh-CHT" sz="2800" dirty="0" smtClean="0"/>
              <a:t>1</a:t>
            </a:r>
            <a:r>
              <a:rPr lang="en-US" altLang="zh-CHT" sz="2800" dirty="0"/>
              <a:t>:</a:t>
            </a:r>
            <a:r>
              <a:rPr lang="en-US" altLang="zh-CHT" sz="2800" b="1" baseline="30000" dirty="0"/>
              <a:t>7 </a:t>
            </a:r>
            <a:r>
              <a:rPr lang="zh-CHT" altLang="en-US" sz="2800" dirty="0"/>
              <a:t>只要剛強，大大壯膽，謹守遵行我僕人</a:t>
            </a:r>
            <a:r>
              <a:rPr lang="zh-CHT" altLang="en-US" sz="2800" u="sng" dirty="0"/>
              <a:t>摩西</a:t>
            </a:r>
            <a:r>
              <a:rPr lang="zh-CHT" altLang="en-US" sz="2800" dirty="0"/>
              <a:t>所吩咐你的一切律法，不可偏離左右，使你無論往哪裡去，都可以順利。 </a:t>
            </a:r>
            <a:r>
              <a:rPr lang="en-US" altLang="zh-CHT" sz="2800" b="1" baseline="30000" dirty="0"/>
              <a:t>8 </a:t>
            </a:r>
            <a:r>
              <a:rPr lang="zh-CHT" altLang="en-US" sz="2800" dirty="0"/>
              <a:t>這律法書不可離開你的口，總要晝夜思想，好使你謹守遵行這書上所寫的一切話。如此，你的道路就可以亨通，凡事順利</a:t>
            </a:r>
            <a:r>
              <a:rPr lang="zh-CHT" altLang="en-US" sz="2800" dirty="0" smtClean="0"/>
              <a:t>。</a:t>
            </a:r>
            <a:endParaRPr lang="en-US" altLang="zh-CHT" sz="2800" dirty="0" smtClean="0"/>
          </a:p>
          <a:p>
            <a:r>
              <a:rPr lang="en-US" altLang="zh-CHT" sz="2800" dirty="0" smtClean="0"/>
              <a:t>2</a:t>
            </a:r>
            <a:r>
              <a:rPr lang="en-US" altLang="zh-CN" sz="2800" dirty="0" smtClean="0"/>
              <a:t>4:</a:t>
            </a:r>
            <a:r>
              <a:rPr lang="en-US" altLang="zh-CHT" sz="2800" b="1" baseline="30000" dirty="0" smtClean="0"/>
              <a:t>23</a:t>
            </a:r>
            <a:r>
              <a:rPr lang="en-US" altLang="zh-CHT" sz="2800" b="1" baseline="30000" dirty="0"/>
              <a:t> </a:t>
            </a:r>
            <a:r>
              <a:rPr lang="zh-CHT" altLang="en-US" sz="2800" u="sng" dirty="0"/>
              <a:t>約書亞</a:t>
            </a:r>
            <a:r>
              <a:rPr lang="zh-CHT" altLang="en-US" sz="2800" dirty="0"/>
              <a:t>說：「你們現在要除掉你們中間的外邦神，專心歸向耶和華</a:t>
            </a:r>
            <a:r>
              <a:rPr lang="zh-CHT" altLang="en-US" sz="2800" u="sng" dirty="0"/>
              <a:t>以色列</a:t>
            </a:r>
            <a:r>
              <a:rPr lang="zh-CHT" altLang="en-US" sz="2800" dirty="0"/>
              <a:t>的神。」 </a:t>
            </a:r>
            <a:r>
              <a:rPr lang="en-US" altLang="zh-CHT" sz="2800" b="1" baseline="30000" dirty="0"/>
              <a:t>24 </a:t>
            </a:r>
            <a:r>
              <a:rPr lang="zh-CHT" altLang="en-US" sz="2800" dirty="0"/>
              <a:t>百姓</a:t>
            </a:r>
            <a:r>
              <a:rPr lang="zh-CHT" altLang="en-US" sz="2800" dirty="0" smtClean="0"/>
              <a:t>回答：：</a:t>
            </a:r>
            <a:r>
              <a:rPr lang="en-US" altLang="zh-CHT" sz="2800" b="1" baseline="30000" dirty="0" smtClean="0"/>
              <a:t>25</a:t>
            </a:r>
            <a:r>
              <a:rPr lang="en-US" altLang="zh-CHT" sz="2800" b="1" baseline="30000" dirty="0"/>
              <a:t> </a:t>
            </a:r>
            <a:r>
              <a:rPr lang="zh-CHT" altLang="en-US" sz="2800" dirty="0"/>
              <a:t>當日，</a:t>
            </a:r>
            <a:r>
              <a:rPr lang="zh-CHT" altLang="en-US" sz="2800" u="sng" dirty="0"/>
              <a:t>約書亞</a:t>
            </a:r>
            <a:r>
              <a:rPr lang="zh-CHT" altLang="en-US" sz="2800" dirty="0"/>
              <a:t>就與百姓立約，在</a:t>
            </a:r>
            <a:r>
              <a:rPr lang="zh-CHT" altLang="en-US" sz="2800" u="sng" dirty="0"/>
              <a:t>示劍</a:t>
            </a:r>
            <a:r>
              <a:rPr lang="zh-CHT" altLang="en-US" sz="2800" dirty="0"/>
              <a:t>為他們立定律例、典章。 </a:t>
            </a:r>
            <a:r>
              <a:rPr lang="en-US" altLang="zh-CHT" sz="2800" b="1" baseline="30000" dirty="0"/>
              <a:t>26 </a:t>
            </a:r>
            <a:r>
              <a:rPr lang="zh-CHT" altLang="en-US" sz="2800" u="sng" dirty="0"/>
              <a:t>約書亞</a:t>
            </a:r>
            <a:r>
              <a:rPr lang="zh-CHT" altLang="en-US" sz="2800" dirty="0"/>
              <a:t>將這些話都寫在神的律法書上，又將一塊大石頭立在橡樹下耶和華的聖所旁邊</a:t>
            </a:r>
            <a:r>
              <a:rPr lang="zh-CHT" altLang="en-US" sz="2800" dirty="0" smtClean="0"/>
              <a:t>。</a:t>
            </a:r>
            <a:r>
              <a:rPr lang="en-US" altLang="zh-CHT" sz="2800" b="1" baseline="30000" dirty="0" smtClean="0"/>
              <a:t>29</a:t>
            </a:r>
            <a:r>
              <a:rPr lang="en-US" altLang="zh-CHT" sz="2800" b="1" baseline="30000" dirty="0"/>
              <a:t> </a:t>
            </a:r>
            <a:r>
              <a:rPr lang="zh-CHT" altLang="en-US" sz="2800" dirty="0"/>
              <a:t>這些事以後</a:t>
            </a:r>
            <a:r>
              <a:rPr lang="zh-CHT" altLang="en-US" sz="2800" dirty="0" smtClean="0"/>
              <a:t>，，</a:t>
            </a:r>
            <a:r>
              <a:rPr lang="zh-CHT" altLang="en-US" sz="2800" u="sng" dirty="0" smtClean="0"/>
              <a:t>約書亞</a:t>
            </a:r>
            <a:r>
              <a:rPr lang="zh-CHT" altLang="en-US" sz="2800" dirty="0" smtClean="0"/>
              <a:t>，，就死</a:t>
            </a:r>
            <a:r>
              <a:rPr lang="zh-CHT" altLang="en-US" sz="2800" dirty="0"/>
              <a:t>了。</a:t>
            </a:r>
          </a:p>
        </p:txBody>
      </p:sp>
    </p:spTree>
    <p:extLst>
      <p:ext uri="{BB962C8B-B14F-4D97-AF65-F5344CB8AC3E}">
        <p14:creationId xmlns:p14="http://schemas.microsoft.com/office/powerpoint/2010/main" val="283471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thstandTheFi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" y="27913"/>
            <a:ext cx="5796513" cy="5715000"/>
          </a:xfrm>
          <a:prstGeom prst="rect">
            <a:avLst/>
          </a:prstGeom>
        </p:spPr>
      </p:pic>
      <p:pic>
        <p:nvPicPr>
          <p:cNvPr id="5" name="Picture 4" descr="leadNotFollowYourHea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715000" cy="5715000"/>
          </a:xfrm>
          <a:prstGeom prst="rect">
            <a:avLst/>
          </a:prstGeom>
        </p:spPr>
      </p:pic>
      <p:pic>
        <p:nvPicPr>
          <p:cNvPr id="4" name="Picture 3" descr="askForgivene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4" y="1593262"/>
            <a:ext cx="4981928" cy="49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0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pic>
        <p:nvPicPr>
          <p:cNvPr id="2" name="Picture 1" descr="20160906_1501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1253" y="-133950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016-NBA-Monty-Williams-SS-PI.vresize.1200.675.high.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51" y="0"/>
            <a:ext cx="6000641" cy="3375361"/>
          </a:xfrm>
          <a:prstGeom prst="rect">
            <a:avLst/>
          </a:prstGeom>
        </p:spPr>
      </p:pic>
      <p:pic>
        <p:nvPicPr>
          <p:cNvPr id="3" name="Picture 2" descr="monty-williams-8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599" y="1214176"/>
            <a:ext cx="6001099" cy="45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1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721527"/>
            <a:ext cx="6950112" cy="35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1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70059" y="688500"/>
            <a:ext cx="7169264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latin typeface="黑体"/>
                <a:ea typeface="黑体"/>
                <a:cs typeface="黑体"/>
              </a:rPr>
              <a:t>至於我和我家</a:t>
            </a:r>
            <a:endParaRPr lang="en-US" altLang="zh-TW" sz="3600" dirty="0">
              <a:latin typeface="黑体"/>
              <a:ea typeface="黑体"/>
              <a:cs typeface="黑体"/>
            </a:endParaRPr>
          </a:p>
          <a:p>
            <a:r>
              <a:rPr lang="zh-CN" altLang="en-US" sz="3200" dirty="0" smtClean="0">
                <a:latin typeface="黑体"/>
                <a:ea typeface="黑体"/>
                <a:cs typeface="黑体"/>
              </a:rPr>
              <a:t>侍奉</a:t>
            </a:r>
            <a:r>
              <a:rPr lang="en-US" altLang="zh-CN" sz="3200" dirty="0" smtClean="0">
                <a:latin typeface="黑体"/>
                <a:ea typeface="黑体"/>
                <a:cs typeface="黑体"/>
              </a:rPr>
              <a:t>&lt;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赦免</a:t>
            </a:r>
            <a:r>
              <a:rPr lang="en-US" altLang="zh-CN" sz="3200" dirty="0" smtClean="0">
                <a:latin typeface="黑体"/>
                <a:ea typeface="黑体"/>
                <a:cs typeface="黑体"/>
              </a:rPr>
              <a:t>&lt;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被赦被救</a:t>
            </a:r>
            <a:r>
              <a:rPr lang="en-US" altLang="zh-CN" sz="3200" dirty="0" smtClean="0">
                <a:latin typeface="黑体"/>
                <a:ea typeface="黑体"/>
                <a:cs typeface="黑体"/>
              </a:rPr>
              <a:t>&lt;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悔改</a:t>
            </a:r>
            <a:r>
              <a:rPr lang="en-US" altLang="zh-CN" sz="3200" dirty="0" smtClean="0">
                <a:latin typeface="黑体"/>
                <a:ea typeface="黑体"/>
                <a:cs typeface="黑体"/>
              </a:rPr>
              <a:t>&lt;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信心</a:t>
            </a:r>
            <a:r>
              <a:rPr lang="en-US" altLang="zh-CN" sz="3200" dirty="0" smtClean="0">
                <a:latin typeface="黑体"/>
                <a:ea typeface="黑体"/>
                <a:cs typeface="黑体"/>
              </a:rPr>
              <a:t>&lt;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恩典</a:t>
            </a:r>
            <a:endParaRPr lang="en-US" altLang="zh-TW" sz="3200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Arial"/>
              <a:buChar char="•"/>
            </a:pPr>
            <a:r>
              <a:rPr lang="zh-TW" altLang="en-US" sz="3600" dirty="0" smtClean="0">
                <a:latin typeface="黑体"/>
                <a:ea typeface="黑体"/>
                <a:cs typeface="黑体"/>
              </a:rPr>
              <a:t>救赎</a:t>
            </a:r>
            <a:r>
              <a:rPr lang="zh-TW" altLang="en-US" sz="3600" dirty="0">
                <a:latin typeface="黑体"/>
                <a:ea typeface="黑体"/>
                <a:cs typeface="黑体"/>
              </a:rPr>
              <a:t>（留心聽從</a:t>
            </a:r>
            <a:r>
              <a:rPr lang="zh-TW" altLang="en-US" sz="3600" dirty="0" smtClean="0">
                <a:latin typeface="黑体"/>
                <a:ea typeface="黑体"/>
                <a:cs typeface="黑体"/>
              </a:rPr>
              <a:t>）</a:t>
            </a:r>
            <a:endParaRPr lang="en-US" altLang="zh-TW" sz="3600" dirty="0" smtClean="0">
              <a:latin typeface="黑体"/>
              <a:ea typeface="黑体"/>
              <a:cs typeface="黑体"/>
            </a:endParaRPr>
          </a:p>
          <a:p>
            <a:pPr marL="1485900" lvl="2" indent="-571500">
              <a:buFont typeface="Wingdings" charset="2"/>
              <a:buChar char="Ø"/>
            </a:pPr>
            <a:r>
              <a:rPr lang="zh-CN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种子：领受救赎的信心</a:t>
            </a:r>
            <a:endParaRPr lang="en-US" altLang="zh-CN" sz="3600" dirty="0" smtClean="0">
              <a:solidFill>
                <a:srgbClr val="FFFF00"/>
              </a:solidFill>
              <a:latin typeface="黑体"/>
              <a:ea typeface="黑体"/>
              <a:cs typeface="黑体"/>
            </a:endParaRPr>
          </a:p>
          <a:p>
            <a:pPr marL="1485900" lvl="2" indent="-571500">
              <a:buFont typeface="Wingdings" charset="2"/>
              <a:buChar char="Ø"/>
            </a:pPr>
            <a:r>
              <a:rPr lang="zh-CN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果子：</a:t>
            </a:r>
            <a:r>
              <a:rPr lang="zh-CHT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生發</a:t>
            </a:r>
            <a:r>
              <a:rPr lang="zh-CHT" altLang="en-US" sz="36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仁愛的信心</a:t>
            </a:r>
            <a:endParaRPr lang="en-US" altLang="zh-TW" sz="3600" dirty="0" smtClean="0">
              <a:solidFill>
                <a:srgbClr val="FFFF00"/>
              </a:solidFill>
              <a:latin typeface="黑体"/>
              <a:ea typeface="黑体"/>
              <a:cs typeface="黑体"/>
            </a:endParaRPr>
          </a:p>
          <a:p>
            <a:pPr lvl="3"/>
            <a:r>
              <a:rPr lang="zh-CN" altLang="en-US" sz="3600" dirty="0" smtClean="0">
                <a:latin typeface="黑体"/>
                <a:ea typeface="黑体"/>
                <a:cs typeface="黑体"/>
              </a:rPr>
              <a:t>生活应用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请求原谅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给出原谅</a:t>
            </a:r>
            <a:endParaRPr lang="zh-TW" altLang="en-US" sz="36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69300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323" y="755173"/>
            <a:ext cx="67951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SimSun" pitchFamily="2" charset="-122"/>
                <a:ea typeface="SimSun" pitchFamily="2" charset="-122"/>
              </a:rPr>
              <a:t>希伯來書 </a:t>
            </a:r>
            <a:r>
              <a:rPr lang="en-US" altLang="ja-JP" sz="3200" dirty="0">
                <a:latin typeface="SimSun" pitchFamily="2" charset="-122"/>
                <a:ea typeface="SimSun" pitchFamily="2" charset="-122"/>
              </a:rPr>
              <a:t>11</a:t>
            </a:r>
            <a:r>
              <a:rPr lang="en-US" altLang="ja-JP" sz="3200" dirty="0" smtClean="0">
                <a:latin typeface="SimSun" pitchFamily="2" charset="-122"/>
                <a:ea typeface="SimSun" pitchFamily="2" charset="-122"/>
              </a:rPr>
              <a:t>:</a:t>
            </a:r>
            <a:r>
              <a:rPr lang="en-US" altLang="zh-CHT" sz="3200" b="1" baseline="30000" dirty="0" smtClean="0"/>
              <a:t>30</a:t>
            </a:r>
            <a:r>
              <a:rPr lang="en-US" altLang="zh-CHT" sz="3200" b="1" baseline="30000" dirty="0"/>
              <a:t> </a:t>
            </a:r>
            <a:r>
              <a:rPr lang="zh-CHT" altLang="en-US" sz="3200" u="sng" dirty="0"/>
              <a:t>以色列</a:t>
            </a:r>
            <a:r>
              <a:rPr lang="zh-CHT" altLang="en-US" sz="3200" dirty="0"/>
              <a:t>人因著信，圍繞</a:t>
            </a:r>
            <a:r>
              <a:rPr lang="zh-CHT" altLang="en-US" sz="3200" u="sng" dirty="0"/>
              <a:t>耶利哥</a:t>
            </a:r>
            <a:r>
              <a:rPr lang="zh-CHT" altLang="en-US" sz="3200" dirty="0"/>
              <a:t>城七日，城牆就倒塌了。 </a:t>
            </a:r>
            <a:r>
              <a:rPr lang="en-US" altLang="zh-CHT" sz="3200" b="1" baseline="30000" dirty="0"/>
              <a:t>31 </a:t>
            </a:r>
            <a:r>
              <a:rPr lang="zh-CHT" altLang="en-US" sz="3200" dirty="0"/>
              <a:t>妓女</a:t>
            </a:r>
            <a:r>
              <a:rPr lang="zh-CHT" altLang="en-US" sz="3200" u="sng" dirty="0"/>
              <a:t>喇合</a:t>
            </a:r>
            <a:r>
              <a:rPr lang="zh-CHT" altLang="en-US" sz="3200" dirty="0"/>
              <a:t>因著信，曾和和平平地接待探子，就不與那些不順從的人一同滅亡</a:t>
            </a:r>
            <a:r>
              <a:rPr lang="zh-CHT" altLang="en-US" sz="3200" dirty="0" smtClean="0"/>
              <a:t>。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348613" y="2253"/>
            <a:ext cx="671260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2700" dirty="0"/>
              <a:t>約書亞記</a:t>
            </a:r>
            <a:r>
              <a:rPr lang="en-US" altLang="zh-CHT" sz="2700" dirty="0"/>
              <a:t>6:</a:t>
            </a:r>
            <a:r>
              <a:rPr lang="en-US" altLang="zh-CHT" sz="2700" b="1" baseline="30000" dirty="0"/>
              <a:t>1</a:t>
            </a:r>
            <a:r>
              <a:rPr lang="zh-CHT" altLang="en-US" sz="2700" u="sng" dirty="0"/>
              <a:t>耶利哥</a:t>
            </a:r>
            <a:r>
              <a:rPr lang="zh-CHT" altLang="en-US" sz="2700" dirty="0"/>
              <a:t>的城門因</a:t>
            </a:r>
            <a:r>
              <a:rPr lang="zh-CHT" altLang="en-US" sz="2700" u="sng" dirty="0"/>
              <a:t>以色列</a:t>
            </a:r>
            <a:r>
              <a:rPr lang="zh-CHT" altLang="en-US" sz="2700" dirty="0"/>
              <a:t>人就關得嚴緊，無人出入</a:t>
            </a:r>
            <a:r>
              <a:rPr lang="zh-CHT" altLang="en-US" sz="2700" dirty="0" smtClean="0"/>
              <a:t>。</a:t>
            </a:r>
            <a:r>
              <a:rPr lang="en-US" altLang="zh-CHT" sz="2700" baseline="30000" dirty="0" smtClean="0"/>
              <a:t>2</a:t>
            </a:r>
            <a:r>
              <a:rPr lang="zh-CHT" altLang="en-US" sz="2700" dirty="0"/>
              <a:t>耶和華曉諭</a:t>
            </a:r>
            <a:r>
              <a:rPr lang="zh-CHT" altLang="en-US" sz="2700" u="sng" dirty="0"/>
              <a:t>約書亞</a:t>
            </a:r>
            <a:r>
              <a:rPr lang="zh-CHT" altLang="en-US" sz="2700" dirty="0"/>
              <a:t>說：「看哪，我已經把</a:t>
            </a:r>
            <a:r>
              <a:rPr lang="zh-CHT" altLang="en-US" sz="2700" u="sng" dirty="0"/>
              <a:t>耶利哥</a:t>
            </a:r>
            <a:r>
              <a:rPr lang="zh-CHT" altLang="en-US" sz="2700" dirty="0"/>
              <a:t>和</a:t>
            </a:r>
            <a:r>
              <a:rPr lang="zh-CHT" altLang="en-US" sz="2700" u="sng" dirty="0"/>
              <a:t>耶利哥</a:t>
            </a:r>
            <a:r>
              <a:rPr lang="zh-CHT" altLang="en-US" sz="2700" dirty="0"/>
              <a:t>的王，並大能的勇士，都交在你手中</a:t>
            </a:r>
            <a:r>
              <a:rPr lang="zh-CHT" altLang="en-US" sz="2700" dirty="0" smtClean="0"/>
              <a:t>。</a:t>
            </a:r>
            <a:r>
              <a:rPr lang="en-US" altLang="zh-CHT" sz="2700" baseline="30000" dirty="0" smtClean="0"/>
              <a:t>3</a:t>
            </a:r>
            <a:r>
              <a:rPr lang="en-US" altLang="zh-CHT" sz="2700" baseline="30000" dirty="0"/>
              <a:t> </a:t>
            </a:r>
            <a:r>
              <a:rPr lang="zh-CHT" altLang="en-US" sz="2700" dirty="0"/>
              <a:t>你們的一切兵丁要圍繞這城，一日圍繞一次，六日都要這樣行</a:t>
            </a:r>
            <a:r>
              <a:rPr lang="zh-CHT" altLang="en-US" sz="2700" dirty="0" smtClean="0"/>
              <a:t>。</a:t>
            </a:r>
            <a:r>
              <a:rPr lang="en-US" altLang="zh-CHT" sz="2700" baseline="30000" dirty="0" smtClean="0"/>
              <a:t>4</a:t>
            </a:r>
            <a:r>
              <a:rPr lang="en-US" altLang="zh-CHT" sz="2700" baseline="30000" dirty="0"/>
              <a:t> </a:t>
            </a:r>
            <a:r>
              <a:rPr lang="zh-CHT" altLang="en-US" sz="2700" dirty="0"/>
              <a:t>七個祭司要拿七個羊角走在約櫃前。到第七日，你們要繞城七次，祭司也要吹角</a:t>
            </a:r>
            <a:r>
              <a:rPr lang="zh-CHT" altLang="en-US" sz="2700" dirty="0" smtClean="0"/>
              <a:t>。</a:t>
            </a:r>
            <a:r>
              <a:rPr lang="en-US" altLang="zh-CHT" sz="2700" baseline="30000" dirty="0" smtClean="0"/>
              <a:t>5</a:t>
            </a:r>
            <a:r>
              <a:rPr lang="en-US" altLang="zh-CHT" sz="2700" baseline="30000" dirty="0"/>
              <a:t> </a:t>
            </a:r>
            <a:r>
              <a:rPr lang="zh-CHT" altLang="en-US" sz="2700" dirty="0"/>
              <a:t>他們吹的角聲拖長，你們聽見角聲，眾百姓要大聲呼喊，城牆就必塌陷，各人都要往前直上。</a:t>
            </a:r>
            <a:r>
              <a:rPr lang="zh-CHT" altLang="en-US" sz="2700" dirty="0" smtClean="0"/>
              <a:t>」</a:t>
            </a:r>
            <a:r>
              <a:rPr lang="en-US" altLang="zh-CHT" sz="2700" baseline="30000" dirty="0" smtClean="0"/>
              <a:t>6</a:t>
            </a:r>
            <a:r>
              <a:rPr lang="en-US" altLang="zh-CHT" sz="2700" baseline="30000" dirty="0"/>
              <a:t> </a:t>
            </a:r>
            <a:r>
              <a:rPr lang="zh-CHT" altLang="en-US" sz="2700" u="sng" dirty="0"/>
              <a:t>嫩</a:t>
            </a:r>
            <a:r>
              <a:rPr lang="zh-CHT" altLang="en-US" sz="2700" dirty="0"/>
              <a:t>的兒子</a:t>
            </a:r>
            <a:r>
              <a:rPr lang="zh-CHT" altLang="en-US" sz="2700" u="sng" dirty="0"/>
              <a:t>約書亞</a:t>
            </a:r>
            <a:r>
              <a:rPr lang="zh-CHT" altLang="en-US" sz="2700" dirty="0"/>
              <a:t>召了祭司來，吩咐他們說：「你們抬起約櫃來，要有七個祭司拿七個羊角走在耶和華的約櫃前。</a:t>
            </a:r>
            <a:r>
              <a:rPr lang="zh-CHT" altLang="en-US" sz="2700" dirty="0" smtClean="0"/>
              <a:t>」</a:t>
            </a:r>
            <a:r>
              <a:rPr lang="en-US" altLang="zh-CHT" sz="2700" baseline="30000" dirty="0" smtClean="0"/>
              <a:t>7</a:t>
            </a:r>
            <a:r>
              <a:rPr lang="en-US" altLang="zh-CHT" sz="2700" baseline="30000" dirty="0"/>
              <a:t> </a:t>
            </a:r>
            <a:r>
              <a:rPr lang="zh-CHT" altLang="en-US" sz="2700" dirty="0"/>
              <a:t>又對百姓說：「你們前去繞城，帶兵器的要走在耶和華的約櫃前。」</a:t>
            </a:r>
          </a:p>
        </p:txBody>
      </p:sp>
    </p:spTree>
    <p:extLst>
      <p:ext uri="{BB962C8B-B14F-4D97-AF65-F5344CB8AC3E}">
        <p14:creationId xmlns:p14="http://schemas.microsoft.com/office/powerpoint/2010/main" val="31284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340584" y="-107187"/>
            <a:ext cx="6920777" cy="594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ü"/>
              <a:defRPr/>
            </a:pPr>
            <a:r>
              <a:rPr lang="zh-CN" altLang="en-US" sz="32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普遍启示</a:t>
            </a:r>
            <a:endParaRPr lang="en-US" altLang="zh-CN" sz="3200" dirty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zh-CN" altLang="en-US" sz="32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原始信心</a:t>
            </a:r>
            <a:r>
              <a:rPr lang="zh-CN" altLang="zh-CN" sz="32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&amp;</a:t>
            </a:r>
            <a:r>
              <a:rPr lang="zh-CN" altLang="en-US" sz="32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孕育</a:t>
            </a:r>
            <a:r>
              <a:rPr lang="zh-CN" altLang="en-US" sz="32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信心</a:t>
            </a:r>
            <a:endParaRPr lang="en-US" altLang="zh-CN" sz="3200" dirty="0" smtClean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Wingdings" charset="2"/>
              <a:buChar char="ü"/>
              <a:defRPr/>
            </a:pPr>
            <a:r>
              <a:rPr lang="zh-CN" altLang="en-US" sz="3200" dirty="0">
                <a:latin typeface="黑体"/>
                <a:ea typeface="黑体"/>
                <a:cs typeface="黑体"/>
              </a:rPr>
              <a:t>特殊启示</a:t>
            </a:r>
            <a:endParaRPr lang="en-US" altLang="zh-CN" sz="3200" dirty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zh-CN" altLang="en-US" sz="3200" dirty="0">
                <a:latin typeface="黑体"/>
                <a:ea typeface="黑体"/>
                <a:cs typeface="黑体"/>
              </a:rPr>
              <a:t>重生信心</a:t>
            </a:r>
            <a:r>
              <a:rPr lang="zh-CN" altLang="zh-CN" sz="3200" dirty="0">
                <a:latin typeface="黑体"/>
                <a:ea typeface="黑体"/>
                <a:cs typeface="黑体"/>
              </a:rPr>
              <a:t>&amp;</a:t>
            </a:r>
            <a:r>
              <a:rPr lang="zh-CN" altLang="en-US" sz="3200" dirty="0">
                <a:latin typeface="黑体"/>
                <a:ea typeface="黑体"/>
                <a:cs typeface="黑体"/>
              </a:rPr>
              <a:t>成长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信心</a:t>
            </a:r>
            <a:endParaRPr lang="en-US" altLang="zh-CN" sz="3200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2800" dirty="0">
                <a:latin typeface="黑体"/>
                <a:ea typeface="黑体"/>
                <a:cs typeface="黑体"/>
              </a:rPr>
              <a:t>亚伯－挽回祭</a:t>
            </a:r>
            <a:endParaRPr lang="en-US" altLang="zh-CN" sz="2800" dirty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2800" dirty="0">
                <a:latin typeface="黑体"/>
                <a:ea typeface="黑体"/>
                <a:cs typeface="黑体"/>
              </a:rPr>
              <a:t>以諾－与神同行</a:t>
            </a:r>
            <a:endParaRPr lang="en-US" altLang="zh-CN" sz="2800" dirty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2800" dirty="0">
                <a:latin typeface="黑体"/>
                <a:ea typeface="黑体"/>
                <a:cs typeface="黑体"/>
              </a:rPr>
              <a:t>挪亞－救赎方舟</a:t>
            </a:r>
            <a:endParaRPr lang="en-US" altLang="zh-CN" sz="2800" dirty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2800" dirty="0">
                <a:latin typeface="黑体"/>
                <a:ea typeface="黑体"/>
                <a:cs typeface="黑体"/>
              </a:rPr>
              <a:t>亚伯拉罕－献上独生子</a:t>
            </a:r>
            <a:endParaRPr lang="en-US" altLang="zh-CN" sz="2800" dirty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q"/>
            </a:pPr>
            <a:r>
              <a:rPr lang="zh-CHT" altLang="en-US" sz="2800" dirty="0">
                <a:latin typeface="黑体"/>
                <a:ea typeface="黑体"/>
                <a:cs typeface="黑体"/>
              </a:rPr>
              <a:t>以撒</a:t>
            </a:r>
            <a:r>
              <a:rPr lang="zh-CN" altLang="en-US" sz="2800" dirty="0">
                <a:latin typeface="黑体"/>
                <a:ea typeface="黑体"/>
                <a:cs typeface="黑体"/>
              </a:rPr>
              <a:t>－是独生子被献上</a:t>
            </a:r>
            <a:endParaRPr lang="en-US" altLang="zh-CN" sz="2800" dirty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2800" dirty="0">
                <a:latin typeface="黑体"/>
                <a:ea typeface="黑体"/>
                <a:cs typeface="黑体"/>
              </a:rPr>
              <a:t>雅各－“以色列”</a:t>
            </a:r>
            <a:endParaRPr lang="en-US" altLang="zh-CN" sz="2800" dirty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2800" dirty="0">
                <a:latin typeface="黑体"/>
                <a:ea typeface="黑体"/>
                <a:cs typeface="黑体"/>
              </a:rPr>
              <a:t>约瑟－圣洁，赦免，保全</a:t>
            </a:r>
            <a:endParaRPr lang="en-US" altLang="zh-CN" sz="2800" dirty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2800" dirty="0" smtClean="0">
                <a:latin typeface="黑体"/>
                <a:ea typeface="黑体"/>
                <a:cs typeface="黑体"/>
              </a:rPr>
              <a:t>摩西－</a:t>
            </a:r>
            <a:r>
              <a:rPr lang="zh-CHT" altLang="en-US" sz="2800" dirty="0" smtClean="0">
                <a:latin typeface="黑体"/>
                <a:ea typeface="黑体"/>
                <a:cs typeface="黑体"/>
              </a:rPr>
              <a:t>逾越節，</a:t>
            </a:r>
            <a:r>
              <a:rPr lang="zh-CHT" altLang="en-US" sz="2800" dirty="0" smtClean="0"/>
              <a:t>曠</a:t>
            </a:r>
            <a:r>
              <a:rPr lang="zh-CHT" altLang="en-US" sz="2800" dirty="0" smtClean="0">
                <a:latin typeface="黑体"/>
                <a:ea typeface="黑体"/>
                <a:cs typeface="黑体"/>
              </a:rPr>
              <a:t>野舉蛇，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人子被</a:t>
            </a:r>
            <a:r>
              <a:rPr lang="zh-CHT" altLang="en-US" sz="2800" dirty="0" smtClean="0">
                <a:latin typeface="黑体"/>
                <a:ea typeface="黑体"/>
                <a:cs typeface="黑体"/>
              </a:rPr>
              <a:t>舉</a:t>
            </a:r>
            <a:endParaRPr lang="en-US" altLang="zh-CN" sz="2800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2800" dirty="0" smtClean="0">
                <a:latin typeface="黑体"/>
                <a:ea typeface="黑体"/>
                <a:cs typeface="黑体"/>
              </a:rPr>
              <a:t>部分以</a:t>
            </a:r>
            <a:r>
              <a:rPr lang="zh-CN" altLang="en-US" sz="2800" dirty="0">
                <a:latin typeface="黑体"/>
                <a:ea typeface="黑体"/>
                <a:cs typeface="黑体"/>
              </a:rPr>
              <a:t>色列人和外邦人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－割礼</a:t>
            </a:r>
            <a:endParaRPr lang="en-US" altLang="zh-CHT" sz="28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8567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1.gstatic.com/images?q=tbn:ANd9GcSAgfA-puE3-lkZ4_XSAE1T9iB6DJSGSjEtm8PKJusAbuLdC89s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19" y="-194312"/>
            <a:ext cx="4879991" cy="253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719" y="2093407"/>
            <a:ext cx="5117403" cy="3796044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693516"/>
            <a:ext cx="5749451" cy="36411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HT" altLang="en-US" sz="2400" dirty="0" smtClean="0">
                <a:latin typeface="黑体"/>
                <a:ea typeface="黑体"/>
                <a:cs typeface="黑体"/>
              </a:rPr>
              <a:t>约翰</a:t>
            </a:r>
            <a:r>
              <a:rPr lang="en-US" altLang="zh-CHT" sz="2400" dirty="0">
                <a:latin typeface="黑体"/>
                <a:ea typeface="黑体"/>
                <a:cs typeface="黑体"/>
              </a:rPr>
              <a:t>3:</a:t>
            </a:r>
            <a:r>
              <a:rPr lang="en-US" altLang="zh-CHT" sz="2400" b="1" baseline="30000" dirty="0">
                <a:latin typeface="黑体"/>
                <a:ea typeface="黑体"/>
                <a:cs typeface="黑体"/>
              </a:rPr>
              <a:t>14 </a:t>
            </a:r>
            <a:r>
              <a:rPr lang="zh-CHT" altLang="en-US" sz="2400" u="sng" dirty="0">
                <a:latin typeface="黑体"/>
                <a:ea typeface="黑体"/>
                <a:cs typeface="黑体"/>
              </a:rPr>
              <a:t>摩西</a:t>
            </a:r>
            <a:r>
              <a:rPr lang="zh-CHT" altLang="en-US" sz="2400" dirty="0">
                <a:latin typeface="黑体"/>
                <a:ea typeface="黑体"/>
                <a:cs typeface="黑体"/>
              </a:rPr>
              <a:t>在曠野怎樣舉蛇，人子也必照樣被舉起來， </a:t>
            </a:r>
            <a:r>
              <a:rPr lang="en-US" altLang="zh-CHT" sz="2400" b="1" baseline="30000" dirty="0">
                <a:latin typeface="黑体"/>
                <a:ea typeface="黑体"/>
                <a:cs typeface="黑体"/>
              </a:rPr>
              <a:t>15 </a:t>
            </a:r>
            <a:r>
              <a:rPr lang="zh-CHT" altLang="en-US" sz="2400" dirty="0">
                <a:latin typeface="黑体"/>
                <a:ea typeface="黑体"/>
                <a:cs typeface="黑体"/>
              </a:rPr>
              <a:t>叫一切信他的都得</a:t>
            </a:r>
            <a:r>
              <a:rPr lang="zh-CHT" altLang="en-US" sz="2400" dirty="0" smtClean="0">
                <a:latin typeface="黑体"/>
                <a:ea typeface="黑体"/>
                <a:cs typeface="黑体"/>
              </a:rPr>
              <a:t>永生</a:t>
            </a:r>
            <a:r>
              <a:rPr lang="en-US" altLang="zh-CHT" sz="2400" dirty="0" smtClean="0">
                <a:latin typeface="黑体"/>
                <a:ea typeface="黑体"/>
                <a:cs typeface="黑体"/>
              </a:rPr>
              <a:t>.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黑体"/>
                <a:ea typeface="黑体"/>
                <a:cs typeface="黑体"/>
              </a:rPr>
              <a:t>彼</a:t>
            </a:r>
            <a:r>
              <a:rPr lang="zh-CN" altLang="en-US" sz="2400" dirty="0">
                <a:latin typeface="黑体"/>
                <a:ea typeface="黑体"/>
                <a:cs typeface="黑体"/>
              </a:rPr>
              <a:t>得前书</a:t>
            </a:r>
            <a:r>
              <a:rPr lang="en-US" altLang="zh-CN" sz="2400" dirty="0">
                <a:latin typeface="黑体"/>
                <a:ea typeface="黑体"/>
                <a:cs typeface="黑体"/>
              </a:rPr>
              <a:t>2:24</a:t>
            </a:r>
            <a:r>
              <a:rPr lang="zh-CN" altLang="en-US" sz="2400" dirty="0">
                <a:latin typeface="黑体"/>
                <a:ea typeface="黑体"/>
                <a:cs typeface="黑体"/>
              </a:rPr>
              <a:t>他被挂在木头上，亲身担当了我们的罪，使我们既然在罪上死，就得以在义上活。因他受的鞭伤，你们便得了医治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。</a:t>
            </a:r>
            <a:endParaRPr lang="zh-CN" altLang="en-US" sz="2400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29" y="-125604"/>
            <a:ext cx="3446375" cy="349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679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645" y="115032"/>
            <a:ext cx="5257800" cy="520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506" y="59052"/>
            <a:ext cx="473345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2800" dirty="0">
                <a:latin typeface="黑体"/>
                <a:ea typeface="黑体"/>
                <a:cs typeface="黑体"/>
              </a:rPr>
              <a:t>加拉太書</a:t>
            </a:r>
            <a:r>
              <a:rPr lang="en-US" altLang="zh-CHT" sz="2800" dirty="0">
                <a:latin typeface="黑体"/>
                <a:ea typeface="黑体"/>
                <a:cs typeface="黑体"/>
              </a:rPr>
              <a:t>5:</a:t>
            </a:r>
            <a:r>
              <a:rPr lang="en-US" altLang="zh-CHT" sz="2800" b="1" baseline="30000" dirty="0" smtClean="0">
                <a:latin typeface="黑体"/>
                <a:ea typeface="黑体"/>
                <a:cs typeface="黑体"/>
              </a:rPr>
              <a:t>6</a:t>
            </a:r>
            <a:r>
              <a:rPr lang="en-US" altLang="zh-CN" sz="2800" b="1" baseline="30000" dirty="0" smtClean="0">
                <a:latin typeface="黑体"/>
                <a:ea typeface="黑体"/>
                <a:cs typeface="黑体"/>
              </a:rPr>
              <a:t>b</a:t>
            </a:r>
            <a:r>
              <a:rPr lang="zh-CHT" altLang="en-US" sz="2800" dirty="0" smtClean="0">
                <a:latin typeface="黑体"/>
                <a:ea typeface="黑体"/>
                <a:cs typeface="黑体"/>
              </a:rPr>
              <a:t>唯獨使人生發</a:t>
            </a:r>
            <a:r>
              <a:rPr lang="zh-CHT" altLang="en-US" sz="2800" dirty="0">
                <a:latin typeface="黑体"/>
                <a:ea typeface="黑体"/>
                <a:cs typeface="黑体"/>
              </a:rPr>
              <a:t>仁愛的信心才有功效</a:t>
            </a:r>
            <a:r>
              <a:rPr lang="zh-CHT" altLang="en-US" sz="2800" dirty="0" smtClean="0">
                <a:latin typeface="黑体"/>
                <a:ea typeface="黑体"/>
                <a:cs typeface="黑体"/>
              </a:rPr>
              <a:t>。羅</a:t>
            </a:r>
            <a:r>
              <a:rPr lang="zh-CHT" altLang="en-US" sz="2800" dirty="0">
                <a:latin typeface="黑体"/>
                <a:ea typeface="黑体"/>
                <a:cs typeface="黑体"/>
              </a:rPr>
              <a:t>馬書</a:t>
            </a:r>
            <a:r>
              <a:rPr lang="en-US" altLang="zh-CHT" sz="2800" dirty="0">
                <a:latin typeface="黑体"/>
                <a:ea typeface="黑体"/>
                <a:cs typeface="黑体"/>
              </a:rPr>
              <a:t>3:</a:t>
            </a:r>
            <a:r>
              <a:rPr lang="en-US" altLang="zh-CHT" sz="2800" b="1" baseline="30000" dirty="0" smtClean="0">
                <a:latin typeface="黑体"/>
                <a:ea typeface="黑体"/>
                <a:cs typeface="黑体"/>
              </a:rPr>
              <a:t>22</a:t>
            </a:r>
            <a:r>
              <a:rPr lang="en-US" altLang="zh-CN" sz="2800" b="1" baseline="30000" dirty="0" smtClean="0">
                <a:latin typeface="黑体"/>
                <a:ea typeface="黑体"/>
                <a:cs typeface="黑体"/>
              </a:rPr>
              <a:t>a</a:t>
            </a:r>
            <a:r>
              <a:rPr lang="zh-CHT" altLang="en-US" sz="2800" dirty="0" smtClean="0">
                <a:latin typeface="黑体"/>
                <a:ea typeface="黑体"/>
                <a:cs typeface="黑体"/>
              </a:rPr>
              <a:t>就</a:t>
            </a:r>
            <a:r>
              <a:rPr lang="zh-CHT" altLang="en-US" sz="2800" dirty="0">
                <a:latin typeface="黑体"/>
                <a:ea typeface="黑体"/>
                <a:cs typeface="黑体"/>
              </a:rPr>
              <a:t>是神的義因信耶穌基督加給一切相</a:t>
            </a:r>
            <a:r>
              <a:rPr lang="zh-CHT" altLang="en-US" sz="2800" dirty="0" smtClean="0">
                <a:latin typeface="黑体"/>
                <a:ea typeface="黑体"/>
                <a:cs typeface="黑体"/>
              </a:rPr>
              <a:t>信的人。</a:t>
            </a:r>
            <a:r>
              <a:rPr lang="en-US" sz="28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It </a:t>
            </a:r>
            <a:r>
              <a:rPr lang="en-US" sz="28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is therefore faith alone which justifies, and yet the faith which justifies is not alone</a:t>
            </a:r>
            <a:r>
              <a:rPr lang="en-US" sz="2800" dirty="0" smtClean="0">
                <a:latin typeface="黑体"/>
                <a:ea typeface="黑体"/>
                <a:cs typeface="黑体"/>
              </a:rPr>
              <a:t>:</a:t>
            </a:r>
            <a:r>
              <a:rPr lang="zh-CHT" altLang="en-US" sz="2800" dirty="0" smtClean="0">
                <a:latin typeface="黑体"/>
                <a:ea typeface="黑体"/>
                <a:cs typeface="黑体"/>
              </a:rPr>
              <a:t>唯獨</a:t>
            </a:r>
            <a:r>
              <a:rPr lang="zh-CHT" altLang="en-US" sz="2800" dirty="0" smtClean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信心</a:t>
            </a:r>
            <a:r>
              <a:rPr lang="zh-CHT" altLang="en-US" sz="2800" dirty="0" smtClean="0">
                <a:latin typeface="黑体"/>
                <a:ea typeface="黑体"/>
                <a:cs typeface="黑体"/>
              </a:rPr>
              <a:t>才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能让我们称</a:t>
            </a:r>
            <a:r>
              <a:rPr lang="zh-CHT" altLang="en-US" sz="2800" dirty="0" smtClean="0">
                <a:latin typeface="黑体"/>
                <a:ea typeface="黑体"/>
                <a:cs typeface="黑体"/>
              </a:rPr>
              <a:t>義／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得救，然而让我们</a:t>
            </a:r>
            <a:r>
              <a:rPr lang="zh-CN" altLang="en-US" sz="2800" dirty="0">
                <a:latin typeface="黑体"/>
                <a:ea typeface="黑体"/>
                <a:cs typeface="黑体"/>
              </a:rPr>
              <a:t>称</a:t>
            </a:r>
            <a:r>
              <a:rPr lang="zh-CHT" altLang="en-US" sz="2800" dirty="0">
                <a:latin typeface="黑体"/>
                <a:ea typeface="黑体"/>
                <a:cs typeface="黑体"/>
              </a:rPr>
              <a:t>義／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得救的信心却不是</a:t>
            </a:r>
            <a:r>
              <a:rPr lang="zh-CHT" altLang="en-US" sz="2800" dirty="0" smtClean="0">
                <a:latin typeface="黑体"/>
                <a:ea typeface="黑体"/>
                <a:cs typeface="黑体"/>
              </a:rPr>
              <a:t>獨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行侠（因为它一定</a:t>
            </a:r>
            <a:r>
              <a:rPr lang="zh-CHT" altLang="en-US" sz="2800" dirty="0" smtClean="0">
                <a:latin typeface="黑体"/>
                <a:ea typeface="黑体"/>
                <a:cs typeface="黑体"/>
              </a:rPr>
              <a:t>使人生發仁愛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的</a:t>
            </a:r>
            <a:r>
              <a:rPr lang="zh-CN" altLang="en-US" sz="2800" dirty="0" smtClean="0">
                <a:solidFill>
                  <a:srgbClr val="CCFFCC"/>
                </a:solidFill>
                <a:latin typeface="黑体"/>
                <a:ea typeface="黑体"/>
                <a:cs typeface="黑体"/>
              </a:rPr>
              <a:t>果子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）</a:t>
            </a:r>
            <a:endParaRPr lang="en-US" sz="2800" dirty="0">
              <a:latin typeface="黑体"/>
              <a:ea typeface="黑体"/>
              <a:cs typeface="黑体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896438" y="606136"/>
            <a:ext cx="3232599" cy="25977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84212" y="2554432"/>
            <a:ext cx="4632431" cy="2310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24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021560" y="143303"/>
            <a:ext cx="611555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SimSun" pitchFamily="2" charset="-122"/>
                <a:ea typeface="SimSun" pitchFamily="2" charset="-122"/>
              </a:rPr>
              <a:t>希伯來書 </a:t>
            </a:r>
            <a:r>
              <a:rPr lang="en-US" altLang="ja-JP" sz="3200" dirty="0">
                <a:latin typeface="SimSun" pitchFamily="2" charset="-122"/>
                <a:ea typeface="SimSun" pitchFamily="2" charset="-122"/>
              </a:rPr>
              <a:t>11:</a:t>
            </a:r>
            <a:r>
              <a:rPr lang="en-US" altLang="zh-CHT" sz="3200" b="1" baseline="30000" dirty="0"/>
              <a:t>28 </a:t>
            </a:r>
            <a:r>
              <a:rPr lang="zh-CHT" altLang="en-US" sz="3200" dirty="0"/>
              <a:t>他因著信，就守逾越</a:t>
            </a:r>
            <a:r>
              <a:rPr lang="zh-CHT" altLang="en-US" sz="3200" dirty="0" smtClean="0"/>
              <a:t>節，，，</a:t>
            </a:r>
            <a:r>
              <a:rPr lang="en-US" altLang="zh-CHT" sz="3200" b="1" baseline="30000" dirty="0" smtClean="0"/>
              <a:t>29</a:t>
            </a:r>
            <a:r>
              <a:rPr lang="en-US" altLang="zh-CHT" sz="3200" b="1" baseline="30000" dirty="0"/>
              <a:t> </a:t>
            </a:r>
            <a:r>
              <a:rPr lang="zh-CHT" altLang="en-US" sz="3200" dirty="0"/>
              <a:t>他們因著信，過紅海如行乾地</a:t>
            </a:r>
            <a:r>
              <a:rPr lang="zh-CHT" altLang="en-US" sz="3200" dirty="0" smtClean="0"/>
              <a:t>；；；</a:t>
            </a:r>
            <a:r>
              <a:rPr lang="zh-CHT" altLang="en-US" sz="3200" dirty="0"/>
              <a:t> </a:t>
            </a:r>
            <a:r>
              <a:rPr lang="en-US" altLang="zh-CHT" sz="3200" b="1" baseline="30000" dirty="0" smtClean="0"/>
              <a:t>0</a:t>
            </a:r>
            <a:r>
              <a:rPr lang="en-US" altLang="zh-CHT" sz="3200" b="1" baseline="30000" dirty="0"/>
              <a:t> </a:t>
            </a:r>
            <a:r>
              <a:rPr lang="zh-CHT" altLang="en-US" sz="3200" u="sng" dirty="0"/>
              <a:t>以色列</a:t>
            </a:r>
            <a:r>
              <a:rPr lang="zh-CHT" altLang="en-US" sz="3200" dirty="0"/>
              <a:t>人因著信，圍繞</a:t>
            </a:r>
            <a:r>
              <a:rPr lang="zh-CHT" altLang="en-US" sz="3200" u="sng" dirty="0"/>
              <a:t>耶利哥</a:t>
            </a:r>
            <a:r>
              <a:rPr lang="zh-CHT" altLang="en-US" sz="3200" dirty="0"/>
              <a:t>城七日</a:t>
            </a:r>
            <a:r>
              <a:rPr lang="zh-CHT" altLang="en-US" sz="3200" dirty="0" smtClean="0"/>
              <a:t>，，，</a:t>
            </a:r>
            <a:r>
              <a:rPr lang="zh-CHT" altLang="en-US" sz="3200" dirty="0"/>
              <a:t> </a:t>
            </a:r>
            <a:r>
              <a:rPr lang="en-US" altLang="zh-CHT" sz="3200" b="1" baseline="30000" dirty="0"/>
              <a:t>31 </a:t>
            </a:r>
            <a:r>
              <a:rPr lang="zh-CHT" altLang="en-US" sz="3200" dirty="0"/>
              <a:t>妓女</a:t>
            </a:r>
            <a:r>
              <a:rPr lang="zh-CHT" altLang="en-US" sz="3200" u="sng" dirty="0"/>
              <a:t>喇合</a:t>
            </a:r>
            <a:r>
              <a:rPr lang="zh-CHT" altLang="en-US" sz="3200" dirty="0"/>
              <a:t>因著信</a:t>
            </a:r>
            <a:r>
              <a:rPr lang="zh-CHT" altLang="en-US" sz="3200" dirty="0" smtClean="0"/>
              <a:t>，，，不與那些不順從</a:t>
            </a:r>
            <a:r>
              <a:rPr lang="zh-CHT" altLang="en-US" sz="3200" dirty="0"/>
              <a:t>的人一同滅亡</a:t>
            </a:r>
            <a:r>
              <a:rPr lang="zh-CHT" altLang="en-US" sz="3200" dirty="0" smtClean="0"/>
              <a:t>。</a:t>
            </a:r>
            <a:endParaRPr lang="en-US" altLang="zh-CHT" sz="3200" dirty="0" smtClean="0"/>
          </a:p>
          <a:p>
            <a:endParaRPr lang="en-US" altLang="zh-CHT" sz="3200" dirty="0" smtClean="0">
              <a:latin typeface="黑体"/>
              <a:ea typeface="黑体"/>
              <a:cs typeface="黑体"/>
            </a:endParaRPr>
          </a:p>
          <a:p>
            <a:r>
              <a:rPr lang="zh-CHT" altLang="en-US" sz="3200" dirty="0" smtClean="0">
                <a:latin typeface="黑体"/>
                <a:ea typeface="黑体"/>
                <a:cs typeface="黑体"/>
              </a:rPr>
              <a:t>聽</a:t>
            </a:r>
            <a:r>
              <a:rPr lang="zh-CHT" altLang="en-US" sz="3200" dirty="0">
                <a:latin typeface="黑体"/>
                <a:ea typeface="黑体"/>
                <a:cs typeface="黑体"/>
              </a:rPr>
              <a:t>見</a:t>
            </a:r>
            <a:r>
              <a:rPr lang="zh-CHT" altLang="en-US" sz="3200" dirty="0" smtClean="0">
                <a:latin typeface="黑体"/>
                <a:ea typeface="黑体"/>
                <a:cs typeface="黑体"/>
              </a:rPr>
              <a:t>的人</a:t>
            </a:r>
            <a:r>
              <a:rPr lang="zh-CHT" altLang="en-US" sz="3200" dirty="0">
                <a:latin typeface="黑体"/>
                <a:ea typeface="黑体"/>
                <a:cs typeface="黑体"/>
              </a:rPr>
              <a:t>：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信，并且</a:t>
            </a:r>
            <a:r>
              <a:rPr lang="zh-TW" altLang="en-US" sz="3200" dirty="0" smtClean="0">
                <a:latin typeface="黑体"/>
                <a:ea typeface="黑体"/>
                <a:cs typeface="黑体"/>
              </a:rPr>
              <a:t>順從神的</a:t>
            </a:r>
            <a:endParaRPr lang="en-US" altLang="zh-TW" sz="3200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Arial"/>
              <a:buChar char="•"/>
            </a:pPr>
            <a:r>
              <a:rPr lang="zh-TW" altLang="en-US" sz="3200" dirty="0" smtClean="0">
                <a:latin typeface="黑体"/>
                <a:ea typeface="黑体"/>
                <a:cs typeface="黑体"/>
              </a:rPr>
              <a:t>救赎</a:t>
            </a:r>
            <a:r>
              <a:rPr lang="zh-TW" altLang="en-US" sz="3200" dirty="0">
                <a:latin typeface="黑体"/>
                <a:ea typeface="黑体"/>
                <a:cs typeface="黑体"/>
              </a:rPr>
              <a:t>（</a:t>
            </a:r>
            <a:r>
              <a:rPr lang="zh-TW" altLang="en-US" sz="3200" dirty="0" smtClean="0">
                <a:latin typeface="黑体"/>
                <a:ea typeface="黑体"/>
                <a:cs typeface="黑体"/>
              </a:rPr>
              <a:t>留心聽從</a:t>
            </a:r>
            <a:r>
              <a:rPr lang="en-US" altLang="zh-TW" sz="3200" dirty="0" smtClean="0">
                <a:latin typeface="黑体"/>
                <a:ea typeface="黑体"/>
                <a:cs typeface="黑体"/>
              </a:rPr>
              <a:t> </a:t>
            </a:r>
            <a:r>
              <a:rPr lang="en-US" altLang="zh-CN" sz="3200" dirty="0" smtClean="0">
                <a:latin typeface="黑体"/>
                <a:ea typeface="黑体"/>
                <a:cs typeface="黑体"/>
              </a:rPr>
              <a:t>v28</a:t>
            </a:r>
            <a:r>
              <a:rPr lang="zh-TW" altLang="en-US" sz="3200" dirty="0" smtClean="0">
                <a:latin typeface="黑体"/>
                <a:ea typeface="黑体"/>
                <a:cs typeface="黑体"/>
              </a:rPr>
              <a:t>）</a:t>
            </a:r>
            <a:endParaRPr lang="en-US" altLang="zh-TW" sz="3200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Arial"/>
              <a:buChar char="•"/>
            </a:pPr>
            <a:r>
              <a:rPr lang="zh-TW" altLang="en-US" sz="3200" dirty="0" smtClean="0">
                <a:latin typeface="黑体"/>
                <a:ea typeface="黑体"/>
                <a:cs typeface="黑体"/>
              </a:rPr>
              <a:t>供应（开心谢恩</a:t>
            </a:r>
            <a:r>
              <a:rPr lang="en-US" altLang="zh-TW" sz="3200" dirty="0" smtClean="0">
                <a:latin typeface="黑体"/>
                <a:ea typeface="黑体"/>
                <a:cs typeface="黑体"/>
              </a:rPr>
              <a:t> </a:t>
            </a:r>
            <a:r>
              <a:rPr lang="en-US" altLang="zh-CN" sz="3200" dirty="0" smtClean="0">
                <a:latin typeface="黑体"/>
                <a:ea typeface="黑体"/>
                <a:cs typeface="黑体"/>
              </a:rPr>
              <a:t>v29</a:t>
            </a:r>
            <a:r>
              <a:rPr lang="zh-TW" altLang="en-US" sz="3200" dirty="0" smtClean="0">
                <a:latin typeface="黑体"/>
                <a:ea typeface="黑体"/>
                <a:cs typeface="黑体"/>
              </a:rPr>
              <a:t>）</a:t>
            </a:r>
            <a:endParaRPr lang="en-US" altLang="zh-TW" sz="3200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Arial"/>
              <a:buChar char="•"/>
            </a:pPr>
            <a:r>
              <a:rPr lang="zh-TW" altLang="en-US" sz="3200" dirty="0" smtClean="0">
                <a:latin typeface="黑体"/>
                <a:ea typeface="黑体"/>
                <a:cs typeface="黑体"/>
              </a:rPr>
              <a:t>引导（同心受教</a:t>
            </a:r>
            <a:r>
              <a:rPr lang="en-US" altLang="zh-CN" sz="3200" dirty="0" smtClean="0">
                <a:latin typeface="黑体"/>
                <a:ea typeface="黑体"/>
                <a:cs typeface="黑体"/>
              </a:rPr>
              <a:t> vv30-31</a:t>
            </a:r>
            <a:r>
              <a:rPr lang="zh-TW" altLang="en-US" sz="3200" dirty="0" smtClean="0">
                <a:latin typeface="黑体"/>
                <a:ea typeface="黑体"/>
                <a:cs typeface="黑体"/>
              </a:rPr>
              <a:t>）</a:t>
            </a:r>
            <a:endParaRPr lang="zh-TW" altLang="en-US" sz="32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426087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373622"/>
              </p:ext>
            </p:extLst>
          </p:nvPr>
        </p:nvGraphicFramePr>
        <p:xfrm>
          <a:off x="684688" y="72097"/>
          <a:ext cx="6249512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756"/>
                <a:gridCol w="3124756"/>
              </a:tblGrid>
              <a:tr h="784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对信心（神）</a:t>
                      </a:r>
                      <a:endParaRPr lang="en-US" sz="28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错信心（自己）</a:t>
                      </a:r>
                      <a:endParaRPr lang="en-US" altLang="zh-CN" sz="28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5830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神的百姓</a:t>
                      </a:r>
                      <a:endParaRPr lang="en-US" altLang="zh-CN" sz="28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HT" altLang="en-US" sz="2800" dirty="0" smtClean="0">
                          <a:latin typeface="黑体"/>
                          <a:ea typeface="黑体"/>
                          <a:cs typeface="黑体"/>
                        </a:rPr>
                        <a:t>罪中之樂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vv</a:t>
                      </a:r>
                      <a:r>
                        <a:rPr lang="en-US" altLang="zh-CHT" sz="2800" dirty="0" smtClean="0">
                          <a:latin typeface="黑体"/>
                          <a:ea typeface="黑体"/>
                          <a:cs typeface="黑体"/>
                        </a:rPr>
                        <a:t>2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4-25</a:t>
                      </a:r>
                      <a:endParaRPr lang="en-US" altLang="zh-CHT" sz="28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5830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神的</a:t>
                      </a:r>
                      <a:r>
                        <a:rPr lang="zh-CHT" altLang="en-US" sz="2800" dirty="0" smtClean="0">
                          <a:latin typeface="黑体"/>
                          <a:ea typeface="黑体"/>
                          <a:cs typeface="黑体"/>
                        </a:rPr>
                        <a:t>賞賜</a:t>
                      </a:r>
                      <a:endParaRPr lang="en-US" altLang="zh-CHT" sz="28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至暂之</a:t>
                      </a:r>
                      <a:r>
                        <a:rPr lang="zh-CHT" altLang="en-US" sz="2800" dirty="0" smtClean="0">
                          <a:latin typeface="黑体"/>
                          <a:ea typeface="黑体"/>
                          <a:cs typeface="黑体"/>
                        </a:rPr>
                        <a:t>財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v</a:t>
                      </a:r>
                      <a:r>
                        <a:rPr lang="en-US" altLang="zh-CHT" sz="2800" dirty="0" smtClean="0">
                          <a:latin typeface="黑体"/>
                          <a:ea typeface="黑体"/>
                          <a:cs typeface="黑体"/>
                        </a:rPr>
                        <a:t>2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6</a:t>
                      </a:r>
                      <a:endParaRPr lang="en-US" sz="28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784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神的震怒</a:t>
                      </a:r>
                      <a:endParaRPr lang="en-US" sz="28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世界之</a:t>
                      </a:r>
                      <a:r>
                        <a:rPr lang="zh-CHT" altLang="en-US" sz="2800" dirty="0" smtClean="0">
                          <a:latin typeface="黑体"/>
                          <a:ea typeface="黑体"/>
                          <a:cs typeface="黑体"/>
                        </a:rPr>
                        <a:t>怒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v</a:t>
                      </a:r>
                      <a:r>
                        <a:rPr lang="en-US" altLang="zh-CHT" sz="2800" dirty="0" smtClean="0">
                          <a:latin typeface="黑体"/>
                          <a:ea typeface="黑体"/>
                          <a:cs typeface="黑体"/>
                        </a:rPr>
                        <a:t>2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7</a:t>
                      </a:r>
                      <a:endParaRPr lang="en-US" altLang="zh-CHT" sz="28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784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神的预表</a:t>
                      </a:r>
                      <a:endParaRPr lang="en-US" sz="28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世界之过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v28</a:t>
                      </a:r>
                    </a:p>
                  </a:txBody>
                  <a:tcPr/>
                </a:tc>
              </a:tr>
              <a:tr h="78402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神的</a:t>
                      </a:r>
                      <a:r>
                        <a:rPr lang="zh-TW" altLang="en-US" sz="2800" dirty="0" smtClean="0">
                          <a:latin typeface="黑体"/>
                          <a:ea typeface="黑体"/>
                          <a:cs typeface="黑体"/>
                        </a:rPr>
                        <a:t>救赎</a:t>
                      </a:r>
                      <a:endParaRPr lang="en-US" altLang="zh-TW" sz="28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过错错过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v28</a:t>
                      </a:r>
                      <a:endParaRPr lang="ja-JP" altLang="en-US" sz="28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7840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神的</a:t>
                      </a:r>
                      <a:r>
                        <a:rPr lang="zh-TW" altLang="en-US" sz="2800" dirty="0" smtClean="0">
                          <a:latin typeface="黑体"/>
                          <a:ea typeface="黑体"/>
                          <a:cs typeface="黑体"/>
                        </a:rPr>
                        <a:t>供应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怨天尤人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v29</a:t>
                      </a:r>
                      <a:endParaRPr lang="ja-JP" altLang="en-US" sz="28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583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神的带领</a:t>
                      </a:r>
                      <a:endParaRPr lang="en-US" sz="28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不能同心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vv30-31</a:t>
                      </a:r>
                      <a:endParaRPr lang="ja-JP" altLang="en-US" sz="28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7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01376"/>
              </p:ext>
            </p:extLst>
          </p:nvPr>
        </p:nvGraphicFramePr>
        <p:xfrm>
          <a:off x="684688" y="72097"/>
          <a:ext cx="6249512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756"/>
                <a:gridCol w="3124756"/>
              </a:tblGrid>
              <a:tr h="784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对信心（神）</a:t>
                      </a:r>
                      <a:endParaRPr lang="en-US" sz="28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错信心（自己）</a:t>
                      </a:r>
                      <a:endParaRPr lang="en-US" altLang="zh-CN" sz="28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5830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神的百姓</a:t>
                      </a:r>
                      <a:endParaRPr lang="en-US" altLang="zh-CN" sz="28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HT" altLang="en-US" sz="2800" dirty="0" smtClean="0">
                          <a:latin typeface="黑体"/>
                          <a:ea typeface="黑体"/>
                          <a:cs typeface="黑体"/>
                        </a:rPr>
                        <a:t>罪中之樂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vv</a:t>
                      </a:r>
                      <a:r>
                        <a:rPr lang="en-US" altLang="zh-CHT" sz="2800" dirty="0" smtClean="0">
                          <a:latin typeface="黑体"/>
                          <a:ea typeface="黑体"/>
                          <a:cs typeface="黑体"/>
                        </a:rPr>
                        <a:t>2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4-25</a:t>
                      </a:r>
                      <a:endParaRPr lang="en-US" altLang="zh-CHT" sz="28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5830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神的</a:t>
                      </a:r>
                      <a:r>
                        <a:rPr lang="zh-CHT" altLang="en-US" sz="2800" dirty="0" smtClean="0">
                          <a:latin typeface="黑体"/>
                          <a:ea typeface="黑体"/>
                          <a:cs typeface="黑体"/>
                        </a:rPr>
                        <a:t>賞賜</a:t>
                      </a:r>
                      <a:endParaRPr lang="en-US" altLang="zh-CHT" sz="28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至暂之</a:t>
                      </a:r>
                      <a:r>
                        <a:rPr lang="zh-CHT" altLang="en-US" sz="2800" dirty="0" smtClean="0">
                          <a:latin typeface="黑体"/>
                          <a:ea typeface="黑体"/>
                          <a:cs typeface="黑体"/>
                        </a:rPr>
                        <a:t>財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v</a:t>
                      </a:r>
                      <a:r>
                        <a:rPr lang="en-US" altLang="zh-CHT" sz="2800" dirty="0" smtClean="0">
                          <a:latin typeface="黑体"/>
                          <a:ea typeface="黑体"/>
                          <a:cs typeface="黑体"/>
                        </a:rPr>
                        <a:t>2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6</a:t>
                      </a:r>
                      <a:endParaRPr lang="en-US" sz="28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784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神的震怒</a:t>
                      </a:r>
                      <a:endParaRPr lang="en-US" sz="28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世界之</a:t>
                      </a:r>
                      <a:r>
                        <a:rPr lang="zh-CHT" altLang="en-US" sz="2800" dirty="0" smtClean="0">
                          <a:latin typeface="黑体"/>
                          <a:ea typeface="黑体"/>
                          <a:cs typeface="黑体"/>
                        </a:rPr>
                        <a:t>怒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v</a:t>
                      </a:r>
                      <a:r>
                        <a:rPr lang="en-US" altLang="zh-CHT" sz="2800" dirty="0" smtClean="0">
                          <a:latin typeface="黑体"/>
                          <a:ea typeface="黑体"/>
                          <a:cs typeface="黑体"/>
                        </a:rPr>
                        <a:t>2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7</a:t>
                      </a:r>
                      <a:endParaRPr lang="en-US" altLang="zh-CHT" sz="28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784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神的预表</a:t>
                      </a:r>
                      <a:endParaRPr lang="en-US" sz="28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世界之过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v28</a:t>
                      </a:r>
                    </a:p>
                  </a:txBody>
                  <a:tcPr/>
                </a:tc>
              </a:tr>
              <a:tr h="78402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  <a:latin typeface="黑体"/>
                          <a:ea typeface="黑体"/>
                          <a:cs typeface="黑体"/>
                        </a:rPr>
                        <a:t>神的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黑体"/>
                          <a:ea typeface="黑体"/>
                          <a:cs typeface="黑体"/>
                        </a:rPr>
                        <a:t>救赎</a:t>
                      </a:r>
                      <a:endParaRPr lang="en-US" altLang="zh-TW" sz="2800" dirty="0" smtClean="0">
                        <a:solidFill>
                          <a:srgbClr val="FF0000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  <a:latin typeface="黑体"/>
                          <a:ea typeface="黑体"/>
                          <a:cs typeface="黑体"/>
                        </a:rPr>
                        <a:t>过错错过</a:t>
                      </a:r>
                      <a:r>
                        <a:rPr lang="en-US" altLang="zh-CN" sz="2800" dirty="0" smtClean="0">
                          <a:solidFill>
                            <a:srgbClr val="FF0000"/>
                          </a:solidFill>
                          <a:latin typeface="黑体"/>
                          <a:ea typeface="黑体"/>
                          <a:cs typeface="黑体"/>
                        </a:rPr>
                        <a:t>v28</a:t>
                      </a:r>
                      <a:endParaRPr lang="ja-JP" altLang="en-US" sz="2800" dirty="0" smtClean="0">
                        <a:solidFill>
                          <a:srgbClr val="FF0000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7840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神的</a:t>
                      </a:r>
                      <a:r>
                        <a:rPr lang="zh-TW" altLang="en-US" sz="2800" dirty="0" smtClean="0">
                          <a:latin typeface="黑体"/>
                          <a:ea typeface="黑体"/>
                          <a:cs typeface="黑体"/>
                        </a:rPr>
                        <a:t>供应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怨天尤人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v29</a:t>
                      </a:r>
                      <a:endParaRPr lang="ja-JP" altLang="en-US" sz="28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583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神的带领</a:t>
                      </a:r>
                      <a:endParaRPr lang="en-US" sz="28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latin typeface="黑体"/>
                          <a:ea typeface="黑体"/>
                          <a:cs typeface="黑体"/>
                        </a:rPr>
                        <a:t>不能同心</a:t>
                      </a:r>
                      <a:r>
                        <a:rPr lang="en-US" altLang="zh-CN" sz="2800" dirty="0" smtClean="0">
                          <a:latin typeface="黑体"/>
                          <a:ea typeface="黑体"/>
                          <a:cs typeface="黑体"/>
                        </a:rPr>
                        <a:t>vv30-31</a:t>
                      </a:r>
                      <a:endParaRPr lang="ja-JP" altLang="en-US" sz="28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7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4675</TotalTime>
  <Words>657</Words>
  <Application>Microsoft Macintosh PowerPoint</Application>
  <PresentationFormat>On-screen Show (16:10)</PresentationFormat>
  <Paragraphs>143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Twilight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120</cp:revision>
  <cp:lastPrinted>2016-09-10T12:27:47Z</cp:lastPrinted>
  <dcterms:created xsi:type="dcterms:W3CDTF">2016-04-20T14:44:41Z</dcterms:created>
  <dcterms:modified xsi:type="dcterms:W3CDTF">2016-09-11T12:16:47Z</dcterms:modified>
</cp:coreProperties>
</file>