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24"/>
  </p:notesMasterIdLst>
  <p:handoutMasterIdLst>
    <p:handoutMasterId r:id="rId25"/>
  </p:handoutMasterIdLst>
  <p:sldIdLst>
    <p:sldId id="261" r:id="rId2"/>
    <p:sldId id="441" r:id="rId3"/>
    <p:sldId id="482" r:id="rId4"/>
    <p:sldId id="470" r:id="rId5"/>
    <p:sldId id="453" r:id="rId6"/>
    <p:sldId id="481" r:id="rId7"/>
    <p:sldId id="484" r:id="rId8"/>
    <p:sldId id="486" r:id="rId9"/>
    <p:sldId id="460" r:id="rId10"/>
    <p:sldId id="485" r:id="rId11"/>
    <p:sldId id="483" r:id="rId12"/>
    <p:sldId id="487" r:id="rId13"/>
    <p:sldId id="488" r:id="rId14"/>
    <p:sldId id="474" r:id="rId15"/>
    <p:sldId id="489" r:id="rId16"/>
    <p:sldId id="473" r:id="rId17"/>
    <p:sldId id="471" r:id="rId18"/>
    <p:sldId id="492" r:id="rId19"/>
    <p:sldId id="490" r:id="rId20"/>
    <p:sldId id="491" r:id="rId21"/>
    <p:sldId id="480" r:id="rId22"/>
    <p:sldId id="432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760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4B9C-5933-8849-8BFF-78FD4642F5A3}" type="datetimeFigureOut">
              <a:rPr lang="en-US" smtClean="0"/>
              <a:t>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BE138-CBF3-2E42-A94B-E7BE390F3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DFFAE-0E0F-0B49-BDFF-8AF2891848CF}" type="datetimeFigureOut">
              <a:rPr lang="en-US" smtClean="0"/>
              <a:t>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0230F-B426-314B-9108-A0635C10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诗篇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89:26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他要稱呼我說：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你是我的父，是我的神，是拯救我的磐石。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 27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我也要立他為長子，為世上最高的君王。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我要為他存留我的慈愛直到永遠，我與他立的約必要堅定。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我也要使他的後裔存到永遠，使他的寶座如天之久。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倘若他的子孫離棄我的律法，不照我的典章行，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背棄我的律例，不遵守我的誡命，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我就要用杖責罰他們的過犯，用鞭責罰他們的罪孽。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只是我必不將我的慈愛全然收回，也必不叫我的信實廢棄。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我必不背棄我的約，也不改變我口中所出的。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信就是所望之事的實底，是未見之事的確據。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古人在這信上得了美好的證據。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我們因著信，就知道諸世界是藉神話造成的；這樣，所看見的並不是從顯然之物造出來的。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亞伯因著信獻祭於神，比該隱所獻的更美，因此便得了稱義的見證，就是神指他禮物作的見證。他雖然死了，卻因這信仍舊說話。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以諾因著信被接去，不至於見死，人也找不著他，因為神已經把他接去了；只是他被接去以先，已經得了神喜悅他的明證。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人非有信就不能得神的喜悅，因為到神面前來的人必須信有神，且信他賞賜那尋求他的人。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挪亞因著信，既蒙神指示他未見的事，動了敬畏的心，預備了一隻方舟，使他全家得救；因此就定了那世代的罪，自己也承受了那從信而來的義。 盼望有根基之城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亞伯拉罕因著信，蒙召的時候就遵命出去，往將來要得為業的地方去；出去的時候，還不知往哪裡去。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他因著信，就在所應許之地作客，好像在異地居住帳篷，與那同蒙一個應許的以撒、雅各一樣。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因為他等候那座有根基的城，就是神所經營、所建造的。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因著信，連撒拉自己，雖然過了生育的歲數，還能懷孕，因她以為那應許她的是可信的。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所以從一個彷彿已死的人就生出子孫，如同天上的星那樣眾多，海邊的沙那樣無數。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這些人都是存著信心死的，並沒有得著所應許的，卻從遠處望見，且歡喜迎接，又承認自己在世上是客旅，是寄居的。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說這樣話的人，是表明自己要找一個家鄉。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他們若想念所離開的家鄉，還有可以回去的機會。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他們卻羨慕一個更美的家鄉，就是在天上的。所以神被稱為他們的神，並不以為恥，因為他已經給他們預備了一座城。 信心的試驗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亞伯拉罕因著信，被試驗的時候，就把以撒獻上；這便是那歡喜領受應許的，將自己的獨生的兒子獻上。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論到這兒子，曾有話說：「從以撒生的才要稱為你的後裔。」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他以為神還能叫人從死裡復活，他也彷彿從死中得回他的兒子來。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以撒因著信，就指著將來的事給雅各、以掃祝福。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雅各因著信，臨死的時候給約瑟的兩個兒子各自祝福，扶著杖頭敬拜神。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約瑟因著信，臨終的時候提到以色列族將來要出埃及，並為自己的骸骨留下遺命。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摩西生下來，他的父母見他是個俊美的孩子，就因著信，把他藏了三個月，並不怕王命。 摩西看為基督受凌辱勝於埃及的寶貝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摩西因著信，長大了就不肯稱為法老女兒之子。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他寧可和神的百姓同受苦害，也不願暫時享受罪中之樂。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他看為基督受的凌辱比埃及的財物更寶貴，因他想望所要得的賞賜。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他因著信，就離開埃及，不怕王怒；因為他恆心忍耐，如同看見那不能看見的主。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他因著信，就守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[a]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逾越節，行灑血的禮，免得那滅長子的臨近以色列人。 以色列人因信過紅海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他們因著信，過紅海如行乾地；埃及人試著要過去，就被吞滅了。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以色列人因著信，圍繞耶利哥城七日，城牆就倒塌了。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妓女喇合因著信，曾和和平平地接待探子，就不與那些不順從的人一同滅亡。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我又何必再說呢？若要一一細說基甸、巴拉、參孫、耶弗他、大衛、撒母耳和眾先知的事，時候就不夠了。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他們因著信，制伏了敵國，行了公義，得了應許，堵了獅子的口，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滅了烈火的猛勢，脫了刀劍的鋒刃，軟弱變為剛強，爭戰顯出勇敢，打退外邦的全軍。 被害的信徒因信得了美好的證據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有婦人得自己的死人復活。又有人忍受嚴刑，不肯苟且得釋放，為要得著更美的復活。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又有人忍受戲弄、鞭打、捆鎖、監禁、各等的磨煉，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被石頭打死，被鋸鋸死，受試探，被刀殺，披著綿羊、山羊的皮各處奔跑，受窮乏、患難、苦害，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在曠野、山嶺、山洞、地穴漂流無定，本是世界不配有的人。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這些人都是因信得了美好的證據，卻仍未得著所應許的。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因為神給我們預備了更美的事，叫他們若不與我們同得，就不能完全。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998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dirty="0" smtClean="0"/>
              <a:t>希伯來書</a:t>
            </a:r>
            <a:r>
              <a:rPr lang="en-US" altLang="zh-CHT" sz="1200" dirty="0" smtClean="0"/>
              <a:t>1</a:t>
            </a:r>
            <a:r>
              <a:rPr lang="en-US" altLang="zh-CN" sz="1200" dirty="0" smtClean="0"/>
              <a:t>2</a:t>
            </a:r>
            <a:r>
              <a:rPr lang="en-US" altLang="zh-CHT" sz="1200" dirty="0" smtClean="0"/>
              <a:t>:5 </a:t>
            </a:r>
            <a:r>
              <a:rPr lang="zh-CHT" altLang="en-US" sz="1200" dirty="0" smtClean="0"/>
              <a:t>你們又忘了那勸你們如同勸兒子的話說：「我兒，你不可輕看主的管教，被他責備的時候也不可灰心。 </a:t>
            </a:r>
            <a:r>
              <a:rPr lang="en-US" altLang="zh-CHT" sz="1200" dirty="0" smtClean="0"/>
              <a:t>6 </a:t>
            </a:r>
            <a:r>
              <a:rPr lang="zh-CHT" altLang="en-US" sz="1200" dirty="0" smtClean="0"/>
              <a:t>因為主所愛的，他必管教，又鞭打凡所收納的兒子。」 </a:t>
            </a:r>
            <a:r>
              <a:rPr lang="en-US" altLang="zh-CHT" sz="1200" dirty="0" smtClean="0"/>
              <a:t>7 </a:t>
            </a:r>
            <a:r>
              <a:rPr lang="zh-CHT" altLang="en-US" sz="1200" dirty="0" smtClean="0"/>
              <a:t>你們所忍受的，是神管教你們，待你們如同待兒子。焉有兒子不被父親管教的呢？ </a:t>
            </a:r>
            <a:r>
              <a:rPr lang="en-US" altLang="zh-CHT" sz="1200" dirty="0" smtClean="0"/>
              <a:t>8 </a:t>
            </a:r>
            <a:r>
              <a:rPr lang="zh-CHT" altLang="en-US" sz="1200" dirty="0" smtClean="0"/>
              <a:t>管教原是眾子所共受的，你們若不受管教，就是私子，不是兒子了。</a:t>
            </a:r>
            <a:r>
              <a:rPr lang="en-US" altLang="zh-CHT" sz="1200" dirty="0" smtClean="0"/>
              <a:t>9 </a:t>
            </a:r>
            <a:r>
              <a:rPr lang="zh-CHT" altLang="en-US" sz="1200" dirty="0" smtClean="0"/>
              <a:t>再者，我們曾有生身的父管教我們，我們尚且敬重他，何況萬靈的父，我們豈不更當順服他得生嗎？ </a:t>
            </a:r>
            <a:r>
              <a:rPr lang="en-US" altLang="zh-CHT" sz="1200" dirty="0" smtClean="0"/>
              <a:t>10 </a:t>
            </a:r>
            <a:r>
              <a:rPr lang="zh-CHT" altLang="en-US" sz="1200" dirty="0" smtClean="0"/>
              <a:t>生身的父都是暫隨己意管教我們，唯有萬靈的父管教我們，是要我們得益處，使我們在他的聖潔上有份。 </a:t>
            </a:r>
            <a:r>
              <a:rPr lang="en-US" altLang="zh-CHT" sz="1200" dirty="0" smtClean="0"/>
              <a:t>11 </a:t>
            </a:r>
            <a:r>
              <a:rPr lang="zh-CHT" altLang="en-US" sz="1200" dirty="0" smtClean="0"/>
              <a:t>凡管教的事，當時不覺得快樂，反覺得愁苦，後來卻為那經練過的人結出平安的果子，就是義。 </a:t>
            </a:r>
            <a:r>
              <a:rPr lang="en-US" altLang="zh-CHT" sz="1200" dirty="0" smtClean="0"/>
              <a:t>12 </a:t>
            </a:r>
            <a:r>
              <a:rPr lang="zh-CHT" altLang="en-US" sz="1200" dirty="0" smtClean="0"/>
              <a:t>所以，你們要把下垂的手、發痠的腿挺起來， </a:t>
            </a:r>
            <a:r>
              <a:rPr lang="en-US" altLang="zh-CHT" sz="1200" dirty="0" smtClean="0"/>
              <a:t>13 </a:t>
            </a:r>
            <a:r>
              <a:rPr lang="zh-CHT" altLang="en-US" sz="1200" dirty="0" smtClean="0"/>
              <a:t>也要為自己的腳把道路修直了，使瘸子不致歪腳，反得痊癒。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Times New Roman" charset="0"/>
              </a:rPr>
              <a:t>Persian empire lasted for 200 years. Ended with the rise of the Greek or Macedonian empire.</a:t>
            </a:r>
          </a:p>
        </p:txBody>
      </p:sp>
      <p:sp>
        <p:nvSpPr>
          <p:cNvPr id="5120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/>
            <a:fld id="{1F8FADC8-CA6F-194B-BE09-92BE6A98922A}" type="slidenum">
              <a:rPr lang="zh-CN" altLang="en-US" sz="1200"/>
              <a:pPr algn="r"/>
              <a:t>12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/>
            <a:fld id="{C5ACA11B-FF39-D447-9945-A8DFBBF9CFBB}" type="slidenum">
              <a:rPr lang="zh-CN" altLang="en-US" sz="1200"/>
              <a:pPr algn="r"/>
              <a:t>13</a:t>
            </a:fld>
            <a:endParaRPr lang="en-US" altLang="zh-CN" sz="12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dirty="0" smtClean="0"/>
              <a:t>约书亚</a:t>
            </a:r>
            <a:r>
              <a:rPr lang="en-US" altLang="zh-CHT" dirty="0" smtClean="0"/>
              <a:t>1:6 </a:t>
            </a:r>
            <a:r>
              <a:rPr lang="zh-CHT" altLang="en-US" dirty="0" smtClean="0"/>
              <a:t>你當剛強壯膽，因為你必使這百姓承受那地為業，就是我向他們列祖起誓應許賜給他們的地。 </a:t>
            </a:r>
            <a:r>
              <a:rPr lang="en-US" altLang="zh-CHT" dirty="0" smtClean="0"/>
              <a:t>7 </a:t>
            </a:r>
            <a:r>
              <a:rPr lang="zh-CHT" altLang="en-US" dirty="0" smtClean="0"/>
              <a:t>只要剛強，大大壯膽，謹守遵行我僕人摩西所吩咐你的一切律法，不可偏離左右，使你無論往哪裡去，都可以順利。 </a:t>
            </a:r>
            <a:r>
              <a:rPr lang="en-US" altLang="zh-CHT" dirty="0" smtClean="0"/>
              <a:t>8 </a:t>
            </a:r>
            <a:r>
              <a:rPr lang="zh-CHT" altLang="en-US" dirty="0" smtClean="0"/>
              <a:t>這律法書不可離開你的口，總要晝夜思想，好使你謹守遵行這書上所寫的一切話。如此，你的道路就可以亨通，凡事順利。 </a:t>
            </a:r>
            <a:r>
              <a:rPr lang="en-US" altLang="zh-CHT" dirty="0" smtClean="0"/>
              <a:t>9 </a:t>
            </a:r>
            <a:r>
              <a:rPr lang="zh-CHT" altLang="en-US" dirty="0" smtClean="0"/>
              <a:t>我豈沒有吩咐你嗎？你當剛強壯膽！不要懼怕，也不要驚惶，因為你無論往哪裡去，耶和華你的神必與你同在。」 約書亞預備濟約旦 </a:t>
            </a:r>
            <a:r>
              <a:rPr lang="en-US" altLang="zh-CHT" dirty="0" smtClean="0"/>
              <a:t>10 </a:t>
            </a:r>
            <a:r>
              <a:rPr lang="zh-CHT" altLang="en-US" dirty="0" smtClean="0"/>
              <a:t>於是，約書亞吩咐百姓的官長說： </a:t>
            </a:r>
            <a:r>
              <a:rPr lang="en-US" altLang="zh-CHT" dirty="0" smtClean="0"/>
              <a:t>11 </a:t>
            </a:r>
            <a:r>
              <a:rPr lang="zh-CHT" altLang="en-US" dirty="0" smtClean="0"/>
              <a:t>「你們要走遍營中，吩咐百姓說：</a:t>
            </a:r>
            <a:r>
              <a:rPr lang="en-US" altLang="zh-CHT" dirty="0" smtClean="0"/>
              <a:t>『</a:t>
            </a:r>
            <a:r>
              <a:rPr lang="zh-CHT" altLang="en-US" dirty="0" smtClean="0"/>
              <a:t>當預備食物，因為三日之內你們要過這約旦河，進去得耶和華你們神賜你們為業之地。</a:t>
            </a:r>
            <a:r>
              <a:rPr lang="en-US" altLang="zh-CHT" dirty="0" smtClean="0"/>
              <a:t>』</a:t>
            </a:r>
            <a:r>
              <a:rPr lang="zh-CHT" altLang="en-US" dirty="0" smtClean="0"/>
              <a:t>」</a:t>
            </a:r>
            <a:endParaRPr lang="en-US" altLang="zh-CHT" dirty="0" smtClean="0"/>
          </a:p>
          <a:p>
            <a:r>
              <a:rPr lang="zh-CHT" altLang="zh-CHT" dirty="0" smtClean="0"/>
              <a:t>4</a:t>
            </a:r>
            <a:r>
              <a:rPr lang="en-US" altLang="zh-CHT" dirty="0" smtClean="0"/>
              <a:t>:6 </a:t>
            </a:r>
            <a:r>
              <a:rPr lang="zh-CHT" altLang="en-US" dirty="0" smtClean="0"/>
              <a:t>這些石頭在你們中間可以作為證據。日後，你們的子孫問你們說：</a:t>
            </a:r>
            <a:r>
              <a:rPr lang="en-US" altLang="zh-CHT" dirty="0" smtClean="0"/>
              <a:t>『</a:t>
            </a:r>
            <a:r>
              <a:rPr lang="zh-CHT" altLang="en-US" dirty="0" smtClean="0"/>
              <a:t>這些石頭是什麼意思？</a:t>
            </a:r>
            <a:r>
              <a:rPr lang="en-US" altLang="zh-CHT" dirty="0" smtClean="0"/>
              <a:t>』 7 </a:t>
            </a:r>
            <a:r>
              <a:rPr lang="zh-CHT" altLang="en-US" dirty="0" smtClean="0"/>
              <a:t>你們就對他們說：</a:t>
            </a:r>
            <a:r>
              <a:rPr lang="en-US" altLang="zh-CHT" dirty="0" smtClean="0"/>
              <a:t>『</a:t>
            </a:r>
            <a:r>
              <a:rPr lang="zh-CHT" altLang="en-US" dirty="0" smtClean="0"/>
              <a:t>這是因為約旦河的水在耶和華的約櫃前斷絕。約櫃過約旦河的時候，約旦河的水就斷絕了。這些石頭要做以色列人永遠的紀念。</a:t>
            </a:r>
            <a:r>
              <a:rPr lang="en-US" altLang="zh-CHT" dirty="0" smtClean="0"/>
              <a:t>』24 </a:t>
            </a:r>
            <a:r>
              <a:rPr lang="zh-CHT" altLang="en-US" dirty="0" smtClean="0"/>
              <a:t>要使地上萬民都知道耶和華的手大有能力，也要使你們永遠敬畏耶和華你們的神。</a:t>
            </a:r>
            <a:endParaRPr lang="en-US" altLang="zh-CHT" dirty="0" smtClean="0"/>
          </a:p>
          <a:p>
            <a:r>
              <a:rPr lang="zh-CN" altLang="zh-CHT" dirty="0" smtClean="0"/>
              <a:t>2</a:t>
            </a:r>
            <a:r>
              <a:rPr lang="en-US" altLang="zh-CN" dirty="0" smtClean="0"/>
              <a:t>4:</a:t>
            </a:r>
            <a:r>
              <a:rPr lang="en-US" altLang="zh-CHT" dirty="0" smtClean="0"/>
              <a:t>24 </a:t>
            </a:r>
            <a:r>
              <a:rPr lang="zh-CHT" altLang="en-US" dirty="0" smtClean="0"/>
              <a:t>百姓回答約書亞說：「我們必侍奉耶和華我們的神，聽從他的話。」 </a:t>
            </a:r>
            <a:r>
              <a:rPr lang="en-US" altLang="zh-CHT" dirty="0" smtClean="0"/>
              <a:t>25 </a:t>
            </a:r>
            <a:r>
              <a:rPr lang="zh-CHT" altLang="en-US" dirty="0" smtClean="0"/>
              <a:t>當日，約書亞就與百姓立約，在示劍為他們立定律例、典章。 </a:t>
            </a:r>
            <a:r>
              <a:rPr lang="en-US" altLang="zh-CHT" dirty="0" smtClean="0"/>
              <a:t>26 </a:t>
            </a:r>
            <a:r>
              <a:rPr lang="zh-CHT" altLang="en-US" dirty="0" smtClean="0"/>
              <a:t>約書亞將這些話都寫在神的律法書上，又將一塊大石頭立在橡樹下耶和華的聖所旁邊。 </a:t>
            </a:r>
            <a:r>
              <a:rPr lang="en-US" altLang="zh-CHT" dirty="0" smtClean="0"/>
              <a:t>27 </a:t>
            </a:r>
            <a:r>
              <a:rPr lang="zh-CHT" altLang="en-US" dirty="0" smtClean="0"/>
              <a:t>約書亞對百姓說：「看哪，這石頭可以向我們做見證，因為是聽見了耶和華所吩咐我們的一切話。倘或你們背棄你們的神，這石頭就可以向你們做見證。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54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dirty="0" smtClean="0"/>
              <a:t>希伯來書</a:t>
            </a:r>
            <a:r>
              <a:rPr lang="en-US" altLang="zh-CHT" sz="1200" dirty="0" smtClean="0"/>
              <a:t>1</a:t>
            </a:r>
            <a:r>
              <a:rPr lang="en-US" altLang="zh-CN" sz="1200" dirty="0" smtClean="0"/>
              <a:t>2</a:t>
            </a:r>
            <a:r>
              <a:rPr lang="en-US" altLang="zh-CHT" sz="1200" dirty="0" smtClean="0"/>
              <a:t>:5 </a:t>
            </a:r>
            <a:r>
              <a:rPr lang="zh-CHT" altLang="en-US" sz="1200" dirty="0" smtClean="0"/>
              <a:t>你們又忘了那勸你們如同勸兒子的話說：「我兒，你不可輕看主的管教，被他責備的時候也不可灰心。 </a:t>
            </a:r>
            <a:r>
              <a:rPr lang="en-US" altLang="zh-CHT" sz="1200" dirty="0" smtClean="0"/>
              <a:t>6 </a:t>
            </a:r>
            <a:r>
              <a:rPr lang="zh-CHT" altLang="en-US" sz="1200" dirty="0" smtClean="0"/>
              <a:t>因為主所愛的，他必管教，又鞭打凡所收納的兒子。」 </a:t>
            </a:r>
            <a:r>
              <a:rPr lang="en-US" altLang="zh-CHT" sz="1200" dirty="0" smtClean="0"/>
              <a:t>7 </a:t>
            </a:r>
            <a:r>
              <a:rPr lang="zh-CHT" altLang="en-US" sz="1200" dirty="0" smtClean="0"/>
              <a:t>你們所忍受的，是神管教你們，待你們如同待兒子。焉有兒子不被父親管教的呢？ </a:t>
            </a:r>
            <a:r>
              <a:rPr lang="en-US" altLang="zh-CHT" sz="1200" dirty="0" smtClean="0"/>
              <a:t>8 </a:t>
            </a:r>
            <a:r>
              <a:rPr lang="zh-CHT" altLang="en-US" sz="1200" dirty="0" smtClean="0"/>
              <a:t>管教原是眾子所共受的，你們若不受管教，就是私子，不是兒子了。</a:t>
            </a:r>
            <a:r>
              <a:rPr lang="en-US" altLang="zh-CHT" sz="1200" dirty="0" smtClean="0"/>
              <a:t>9 </a:t>
            </a:r>
            <a:r>
              <a:rPr lang="zh-CHT" altLang="en-US" sz="1200" dirty="0" smtClean="0"/>
              <a:t>再者，我們曾有生身的父管教我們，我們尚且敬重他，何況萬靈的父，我們豈不更當順服他得生嗎？ </a:t>
            </a:r>
            <a:r>
              <a:rPr lang="en-US" altLang="zh-CHT" sz="1200" dirty="0" smtClean="0"/>
              <a:t>10 </a:t>
            </a:r>
            <a:r>
              <a:rPr lang="zh-CHT" altLang="en-US" sz="1200" dirty="0" smtClean="0"/>
              <a:t>生身的父都是暫隨己意管教我們，唯有萬靈的父管教我們，是要我們得益處，使我們在他的聖潔上有份。 </a:t>
            </a:r>
            <a:r>
              <a:rPr lang="en-US" altLang="zh-CHT" sz="1200" dirty="0" smtClean="0"/>
              <a:t>11 </a:t>
            </a:r>
            <a:r>
              <a:rPr lang="zh-CHT" altLang="en-US" sz="1200" dirty="0" smtClean="0"/>
              <a:t>凡管教的事，當時不覺得快樂，反覺得愁苦，後來卻為那經練過的人結出平安的果子，就是義。 </a:t>
            </a:r>
            <a:r>
              <a:rPr lang="en-US" altLang="zh-CHT" sz="1200" dirty="0" smtClean="0"/>
              <a:t>12 </a:t>
            </a:r>
            <a:r>
              <a:rPr lang="zh-CHT" altLang="en-US" sz="1200" dirty="0" smtClean="0"/>
              <a:t>所以，你們要把下垂的手、發痠的腿挺起來， </a:t>
            </a:r>
            <a:r>
              <a:rPr lang="en-US" altLang="zh-CHT" sz="1200" dirty="0" smtClean="0"/>
              <a:t>13 </a:t>
            </a:r>
            <a:r>
              <a:rPr lang="zh-CHT" altLang="en-US" sz="1200" dirty="0" smtClean="0"/>
              <a:t>也要為自己的腳把道路修直了，使瘸子不致歪腳，反得痊癒。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998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61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dirty="0" smtClean="0"/>
              <a:t>希伯來書</a:t>
            </a:r>
            <a:r>
              <a:rPr lang="en-US" altLang="zh-CHT" sz="1200" dirty="0" smtClean="0"/>
              <a:t>1</a:t>
            </a:r>
            <a:r>
              <a:rPr lang="en-US" altLang="zh-CN" sz="1200" dirty="0" smtClean="0"/>
              <a:t>2</a:t>
            </a:r>
            <a:r>
              <a:rPr lang="en-US" altLang="zh-CHT" sz="1200" dirty="0" smtClean="0"/>
              <a:t>:5 </a:t>
            </a:r>
            <a:r>
              <a:rPr lang="zh-CHT" altLang="en-US" sz="1200" dirty="0" smtClean="0"/>
              <a:t>你們又忘了那勸你們如同勸兒子的話說：「我兒，你不可輕看主的管教，被他責備的時候也不可灰心。 </a:t>
            </a:r>
            <a:r>
              <a:rPr lang="en-US" altLang="zh-CHT" sz="1200" dirty="0" smtClean="0"/>
              <a:t>6 </a:t>
            </a:r>
            <a:r>
              <a:rPr lang="zh-CHT" altLang="en-US" sz="1200" dirty="0" smtClean="0"/>
              <a:t>因為主所愛的，他必管教，又鞭打凡所收納的兒子。」 </a:t>
            </a:r>
            <a:r>
              <a:rPr lang="en-US" altLang="zh-CHT" sz="1200" dirty="0" smtClean="0"/>
              <a:t>7 </a:t>
            </a:r>
            <a:r>
              <a:rPr lang="zh-CHT" altLang="en-US" sz="1200" dirty="0" smtClean="0"/>
              <a:t>你們所忍受的，是神管教你們，待你們如同待兒子。焉有兒子不被父親管教的呢？ </a:t>
            </a:r>
            <a:r>
              <a:rPr lang="en-US" altLang="zh-CHT" sz="1200" dirty="0" smtClean="0"/>
              <a:t>8 </a:t>
            </a:r>
            <a:r>
              <a:rPr lang="zh-CHT" altLang="en-US" sz="1200" dirty="0" smtClean="0"/>
              <a:t>管教原是眾子所共受的，你們若不受管教，就是私子，不是兒子了。</a:t>
            </a:r>
            <a:r>
              <a:rPr lang="en-US" altLang="zh-CHT" sz="1200" dirty="0" smtClean="0"/>
              <a:t>9 </a:t>
            </a:r>
            <a:r>
              <a:rPr lang="zh-CHT" altLang="en-US" sz="1200" dirty="0" smtClean="0"/>
              <a:t>再者，我們曾有生身的父管教我們，我們尚且敬重他，何況萬靈的父，我們豈不更當順服他得生嗎？ </a:t>
            </a:r>
            <a:r>
              <a:rPr lang="en-US" altLang="zh-CHT" sz="1200" dirty="0" smtClean="0"/>
              <a:t>10 </a:t>
            </a:r>
            <a:r>
              <a:rPr lang="zh-CHT" altLang="en-US" sz="1200" dirty="0" smtClean="0"/>
              <a:t>生身的父都是暫隨己意管教我們，唯有萬靈的父管教我們，是要我們得益處，使我們在他的聖潔上有份。 </a:t>
            </a:r>
            <a:r>
              <a:rPr lang="en-US" altLang="zh-CHT" sz="1200" dirty="0" smtClean="0"/>
              <a:t>11 </a:t>
            </a:r>
            <a:r>
              <a:rPr lang="zh-CHT" altLang="en-US" sz="1200" dirty="0" smtClean="0"/>
              <a:t>凡管教的事，當時不覺得快樂，反覺得愁苦，後來卻為那經練過的人結出平安的果子，就是義。 </a:t>
            </a:r>
            <a:r>
              <a:rPr lang="en-US" altLang="zh-CHT" sz="1200" dirty="0" smtClean="0"/>
              <a:t>12 </a:t>
            </a:r>
            <a:r>
              <a:rPr lang="zh-CHT" altLang="en-US" sz="1200" dirty="0" smtClean="0"/>
              <a:t>所以，你們要把下垂的手、發痠的腿挺起來， </a:t>
            </a:r>
            <a:r>
              <a:rPr lang="en-US" altLang="zh-CHT" sz="1200" dirty="0" smtClean="0"/>
              <a:t>13 </a:t>
            </a:r>
            <a:r>
              <a:rPr lang="zh-CHT" altLang="en-US" sz="1200" dirty="0" smtClean="0"/>
              <a:t>也要為自己的腳把道路修直了，使瘸子不致歪腳，反得痊癒。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dirty="0" smtClean="0"/>
              <a:t>希伯來書</a:t>
            </a:r>
            <a:r>
              <a:rPr lang="en-US" altLang="zh-CHT" sz="1200" dirty="0" smtClean="0"/>
              <a:t>1</a:t>
            </a:r>
            <a:r>
              <a:rPr lang="en-US" altLang="zh-CN" sz="1200" dirty="0" smtClean="0"/>
              <a:t>2</a:t>
            </a:r>
            <a:r>
              <a:rPr lang="en-US" altLang="zh-CHT" sz="1200" dirty="0" smtClean="0"/>
              <a:t>:5 </a:t>
            </a:r>
            <a:r>
              <a:rPr lang="zh-CHT" altLang="en-US" sz="1200" dirty="0" smtClean="0"/>
              <a:t>你們又忘了那勸你們如同勸兒子的話說：「我兒，你不可輕看主的管教，被他責備的時候也不可灰心。 </a:t>
            </a:r>
            <a:r>
              <a:rPr lang="en-US" altLang="zh-CHT" sz="1200" dirty="0" smtClean="0"/>
              <a:t>6 </a:t>
            </a:r>
            <a:r>
              <a:rPr lang="zh-CHT" altLang="en-US" sz="1200" dirty="0" smtClean="0"/>
              <a:t>因為主所愛的，他必管教，又鞭打凡所收納的兒子。」 </a:t>
            </a:r>
            <a:r>
              <a:rPr lang="en-US" altLang="zh-CHT" sz="1200" dirty="0" smtClean="0"/>
              <a:t>7 </a:t>
            </a:r>
            <a:r>
              <a:rPr lang="zh-CHT" altLang="en-US" sz="1200" dirty="0" smtClean="0"/>
              <a:t>你們所忍受的，是神管教你們，待你們如同待兒子。焉有兒子不被父親管教的呢？ </a:t>
            </a:r>
            <a:r>
              <a:rPr lang="en-US" altLang="zh-CHT" sz="1200" dirty="0" smtClean="0"/>
              <a:t>8 </a:t>
            </a:r>
            <a:r>
              <a:rPr lang="zh-CHT" altLang="en-US" sz="1200" dirty="0" smtClean="0"/>
              <a:t>管教原是眾子所共受的，你們若不受管教，就是私子，不是兒子了。</a:t>
            </a:r>
            <a:r>
              <a:rPr lang="en-US" altLang="zh-CHT" sz="1200" dirty="0" smtClean="0"/>
              <a:t>9 </a:t>
            </a:r>
            <a:r>
              <a:rPr lang="zh-CHT" altLang="en-US" sz="1200" dirty="0" smtClean="0"/>
              <a:t>再者，我們曾有生身的父管教我們，我們尚且敬重他，何況萬靈的父，我們豈不更當順服他得生嗎？ </a:t>
            </a:r>
            <a:r>
              <a:rPr lang="en-US" altLang="zh-CHT" sz="1200" dirty="0" smtClean="0"/>
              <a:t>10 </a:t>
            </a:r>
            <a:r>
              <a:rPr lang="zh-CHT" altLang="en-US" sz="1200" dirty="0" smtClean="0"/>
              <a:t>生身的父都是暫隨己意管教我們，唯有萬靈的父管教我們，是要我們得益處，使我們在他的聖潔上有份。 </a:t>
            </a:r>
            <a:r>
              <a:rPr lang="en-US" altLang="zh-CHT" sz="1200" dirty="0" smtClean="0"/>
              <a:t>11 </a:t>
            </a:r>
            <a:r>
              <a:rPr lang="zh-CHT" altLang="en-US" sz="1200" dirty="0" smtClean="0"/>
              <a:t>凡管教的事，當時不覺得快樂，反覺得愁苦，後來卻為那經練過的人結出平安的果子，就是義。 </a:t>
            </a:r>
            <a:r>
              <a:rPr lang="en-US" altLang="zh-CHT" sz="1200" dirty="0" smtClean="0"/>
              <a:t>12 </a:t>
            </a:r>
            <a:r>
              <a:rPr lang="zh-CHT" altLang="en-US" sz="1200" dirty="0" smtClean="0"/>
              <a:t>所以，你們要把下垂的手、發痠的腿挺起來， </a:t>
            </a:r>
            <a:r>
              <a:rPr lang="en-US" altLang="zh-CHT" sz="1200" dirty="0" smtClean="0"/>
              <a:t>13 </a:t>
            </a:r>
            <a:r>
              <a:rPr lang="zh-CHT" altLang="en-US" sz="1200" dirty="0" smtClean="0"/>
              <a:t>也要為自己的腳把道路修直了，使瘸子不致歪腳，反得痊癒。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信就是所望之事的實底，是未見之事的確據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人非有信就不能得神的喜悅，因為到神面前來的人必須信有神，且信他賞賜那尋求他的人。</a:t>
            </a:r>
            <a:endParaRPr lang="zh-TW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以弗所書</a:t>
            </a:r>
            <a:r>
              <a:rPr lang="en-US" altLang="zh-CN" sz="3200" dirty="0" smtClean="0">
                <a:solidFill>
                  <a:srgbClr val="FFFFFF"/>
                </a:solidFill>
              </a:rPr>
              <a:t>4:4 </a:t>
            </a:r>
            <a:r>
              <a:rPr lang="zh-CN" altLang="en-US" sz="3200" dirty="0" smtClean="0">
                <a:solidFill>
                  <a:srgbClr val="FFFFFF"/>
                </a:solidFill>
              </a:rPr>
              <a:t>身體只有一個，聖靈只有一個，正如你們蒙召同有一個指望； </a:t>
            </a:r>
            <a:r>
              <a:rPr lang="en-US" altLang="zh-CN" sz="3200" dirty="0" smtClean="0">
                <a:solidFill>
                  <a:srgbClr val="FFFFFF"/>
                </a:solidFill>
              </a:rPr>
              <a:t>5 </a:t>
            </a:r>
            <a:r>
              <a:rPr lang="zh-CN" altLang="en-US" sz="3200" dirty="0" smtClean="0">
                <a:solidFill>
                  <a:srgbClr val="FFFFFF"/>
                </a:solidFill>
              </a:rPr>
              <a:t>一主，一信，一洗， </a:t>
            </a:r>
            <a:r>
              <a:rPr lang="en-US" altLang="zh-CN" sz="3200" dirty="0" smtClean="0">
                <a:solidFill>
                  <a:srgbClr val="FFFFFF"/>
                </a:solidFill>
              </a:rPr>
              <a:t>6 </a:t>
            </a:r>
            <a:r>
              <a:rPr lang="zh-CN" altLang="en-US" sz="3200" dirty="0" smtClean="0">
                <a:solidFill>
                  <a:srgbClr val="FFFFFF"/>
                </a:solidFill>
              </a:rPr>
              <a:t>一神，就是眾人的父，超乎眾人之上，貫乎眾人之中，也住在眾人之內。 </a:t>
            </a:r>
            <a:r>
              <a:rPr lang="en-US" altLang="zh-CN" sz="3200" dirty="0" smtClean="0">
                <a:solidFill>
                  <a:srgbClr val="FFFFFF"/>
                </a:solidFill>
              </a:rPr>
              <a:t>7 </a:t>
            </a:r>
            <a:r>
              <a:rPr lang="zh-CN" altLang="en-US" sz="3200" dirty="0" smtClean="0">
                <a:solidFill>
                  <a:srgbClr val="FFFFFF"/>
                </a:solidFill>
              </a:rPr>
              <a:t>我們各人蒙恩，都是照基督所量給各人的恩賜。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哥林多前書</a:t>
            </a:r>
            <a:r>
              <a:rPr lang="en-US" altLang="zh-CN" sz="3200" dirty="0" smtClean="0">
                <a:solidFill>
                  <a:srgbClr val="FFFFFF"/>
                </a:solidFill>
              </a:rPr>
              <a:t>7:23 </a:t>
            </a:r>
            <a:r>
              <a:rPr lang="zh-CN" altLang="en-US" sz="3200" dirty="0" smtClean="0">
                <a:solidFill>
                  <a:srgbClr val="FFFFFF"/>
                </a:solidFill>
              </a:rPr>
              <a:t>你們是重價買來的，不要做人的奴僕。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en-US" altLang="zh-CN" sz="3200" dirty="0" smtClean="0">
                <a:solidFill>
                  <a:srgbClr val="FFFFFF"/>
                </a:solidFill>
              </a:rPr>
              <a:t>11:23 </a:t>
            </a:r>
            <a:r>
              <a:rPr lang="zh-CN" altLang="en-US" sz="3200" dirty="0" smtClean="0">
                <a:solidFill>
                  <a:srgbClr val="FFFFFF"/>
                </a:solidFill>
              </a:rPr>
              <a:t>我當日傳給你們的，原是從主領受的，就是主耶穌被賣的那一夜，拿起餅來， </a:t>
            </a:r>
            <a:r>
              <a:rPr lang="en-US" altLang="zh-CN" sz="3200" dirty="0" smtClean="0">
                <a:solidFill>
                  <a:srgbClr val="FFFFFF"/>
                </a:solidFill>
              </a:rPr>
              <a:t>24 </a:t>
            </a:r>
            <a:r>
              <a:rPr lang="zh-CN" altLang="en-US" sz="3200" dirty="0" smtClean="0">
                <a:solidFill>
                  <a:srgbClr val="FFFFFF"/>
                </a:solidFill>
              </a:rPr>
              <a:t>祝謝了，就掰開，說：「這是我的身體，為你們捨</a:t>
            </a:r>
            <a:r>
              <a:rPr lang="en-US" altLang="zh-CN" sz="3200" dirty="0" smtClean="0">
                <a:solidFill>
                  <a:srgbClr val="FFFFFF"/>
                </a:solidFill>
              </a:rPr>
              <a:t>[b]</a:t>
            </a:r>
            <a:r>
              <a:rPr lang="zh-CN" altLang="en-US" sz="3200" dirty="0" smtClean="0">
                <a:solidFill>
                  <a:srgbClr val="FFFFFF"/>
                </a:solidFill>
              </a:rPr>
              <a:t>的。你們應當如此行，為的是記念我。」 </a:t>
            </a:r>
            <a:r>
              <a:rPr lang="en-US" altLang="zh-CN" sz="3200" dirty="0" smtClean="0">
                <a:solidFill>
                  <a:srgbClr val="FFFFFF"/>
                </a:solidFill>
              </a:rPr>
              <a:t>25 </a:t>
            </a:r>
            <a:r>
              <a:rPr lang="zh-CN" altLang="en-US" sz="3200" dirty="0" smtClean="0">
                <a:solidFill>
                  <a:srgbClr val="FFFFFF"/>
                </a:solidFill>
              </a:rPr>
              <a:t>飯後，也照樣拿起杯來，說：「這杯是用我的血所立的新約。你們每逢喝的時候，要如此行，為的是記念我。」 </a:t>
            </a:r>
            <a:r>
              <a:rPr lang="en-US" altLang="zh-CN" sz="3200" dirty="0" smtClean="0">
                <a:solidFill>
                  <a:srgbClr val="FFFFFF"/>
                </a:solidFill>
              </a:rPr>
              <a:t>26 </a:t>
            </a:r>
            <a:r>
              <a:rPr lang="zh-CN" altLang="en-US" sz="3200" dirty="0" smtClean="0">
                <a:solidFill>
                  <a:srgbClr val="FFFFFF"/>
                </a:solidFill>
              </a:rPr>
              <a:t>你們每逢吃這餅、喝這杯，是表明主的死，直等到他來。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27 </a:t>
            </a:r>
            <a:r>
              <a:rPr lang="zh-CN" altLang="en-US" sz="3200" dirty="0" smtClean="0">
                <a:solidFill>
                  <a:srgbClr val="FFFFFF"/>
                </a:solidFill>
              </a:rPr>
              <a:t>所以，無論何人，不按理吃主的餅、喝主的杯，就是干犯主的身、主的血了。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28 </a:t>
            </a:r>
            <a:r>
              <a:rPr lang="zh-CN" altLang="en-US" sz="3200" dirty="0" smtClean="0">
                <a:solidFill>
                  <a:srgbClr val="FFFFFF"/>
                </a:solidFill>
              </a:rPr>
              <a:t>人應當自己省察，然後吃這餅、喝這杯。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29 </a:t>
            </a:r>
            <a:r>
              <a:rPr lang="zh-CN" altLang="en-US" sz="3200" dirty="0" smtClean="0">
                <a:solidFill>
                  <a:srgbClr val="FFFFFF"/>
                </a:solidFill>
              </a:rPr>
              <a:t>因為人吃喝，若不分辨是主的身體，就是吃喝自己的罪了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（神的供应）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约翰</a:t>
            </a:r>
            <a:r>
              <a:rPr lang="en-US" altLang="zh-CN" sz="3200" dirty="0" smtClean="0">
                <a:solidFill>
                  <a:srgbClr val="FFFFFF"/>
                </a:solidFill>
              </a:rPr>
              <a:t>6:</a:t>
            </a:r>
            <a:r>
              <a:rPr lang="en-US" altLang="zh-TW" sz="3200" dirty="0" smtClean="0">
                <a:solidFill>
                  <a:srgbClr val="FFFFFF"/>
                </a:solidFill>
              </a:rPr>
              <a:t>35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耶稣说：“我就是生命的粮。到我这里来的，必定不饿；信我的，永远不渴。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36 </a:t>
            </a:r>
            <a:r>
              <a:rPr lang="zh-TW" altLang="en-US" sz="3200" dirty="0" smtClean="0">
                <a:solidFill>
                  <a:srgbClr val="FFFFFF"/>
                </a:solidFill>
              </a:rPr>
              <a:t>只是我对你们说过，你们已经看见我，还是不信。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37 </a:t>
            </a:r>
            <a:r>
              <a:rPr lang="zh-TW" altLang="en-US" sz="3200" dirty="0" smtClean="0">
                <a:solidFill>
                  <a:srgbClr val="FFFFFF"/>
                </a:solidFill>
              </a:rPr>
              <a:t>凡父所赐给我的人，必到我这里来；到我这里来的，我总不丢弃他。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38 </a:t>
            </a:r>
            <a:r>
              <a:rPr lang="zh-TW" altLang="en-US" sz="3200" dirty="0" smtClean="0">
                <a:solidFill>
                  <a:srgbClr val="FFFFFF"/>
                </a:solidFill>
              </a:rPr>
              <a:t>因为我从天上降下来，不是要按自己的意思行，乃是要按那差我来者的意思行。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39 </a:t>
            </a:r>
            <a:r>
              <a:rPr lang="zh-TW" altLang="en-US" sz="3200" dirty="0" smtClean="0">
                <a:solidFill>
                  <a:srgbClr val="FFFFFF"/>
                </a:solidFill>
              </a:rPr>
              <a:t>差我来者的意思就是：他所赐给我的，叫我一个也不失落，在末日却叫他复活。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40 </a:t>
            </a:r>
            <a:r>
              <a:rPr lang="zh-TW" altLang="en-US" sz="3200" dirty="0" smtClean="0">
                <a:solidFill>
                  <a:srgbClr val="FFFFFF"/>
                </a:solidFill>
              </a:rPr>
              <a:t>因为我父的意思是叫一切见子而信的人得永生，并且在末日我要叫他复活。” 犹太人议论主 </a:t>
            </a:r>
            <a:r>
              <a:rPr lang="en-US" altLang="zh-TW" sz="3200" dirty="0" smtClean="0">
                <a:solidFill>
                  <a:srgbClr val="FFFFFF"/>
                </a:solidFill>
              </a:rPr>
              <a:t>41 </a:t>
            </a:r>
            <a:r>
              <a:rPr lang="zh-TW" altLang="en-US" sz="3200" dirty="0" smtClean="0">
                <a:solidFill>
                  <a:srgbClr val="FFFFFF"/>
                </a:solidFill>
              </a:rPr>
              <a:t>犹太人因为耶稣说“我是从天上降下来的粮”，就私下议论他， </a:t>
            </a:r>
            <a:r>
              <a:rPr lang="en-US" altLang="zh-TW" sz="3200" dirty="0" smtClean="0">
                <a:solidFill>
                  <a:srgbClr val="FFFFFF"/>
                </a:solidFill>
              </a:rPr>
              <a:t>42 </a:t>
            </a:r>
            <a:r>
              <a:rPr lang="zh-TW" altLang="en-US" sz="3200" dirty="0" smtClean="0">
                <a:solidFill>
                  <a:srgbClr val="FFFFFF"/>
                </a:solidFill>
              </a:rPr>
              <a:t>说：“这不是约瑟的儿子耶稣吗？他的父母我们岂不认得吗？他如今怎么说‘我是从天上降下来的’呢？”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43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耶稣回答说：“你们不要大家议论。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44 </a:t>
            </a:r>
            <a:r>
              <a:rPr lang="zh-TW" altLang="en-US" sz="3200" dirty="0" smtClean="0">
                <a:solidFill>
                  <a:srgbClr val="FFFFFF"/>
                </a:solidFill>
              </a:rPr>
              <a:t>若不是差我来的父吸引人，就没有能到我这里来的；到我这里来的，在末日我要叫他复活。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45 </a:t>
            </a:r>
            <a:r>
              <a:rPr lang="zh-TW" altLang="en-US" sz="3200" dirty="0" smtClean="0">
                <a:solidFill>
                  <a:srgbClr val="FFFFFF"/>
                </a:solidFill>
              </a:rPr>
              <a:t>在先知书上写着说：‘他们都要蒙神的教训。’凡听见父之教训又学习的，就到我这里来。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46 </a:t>
            </a:r>
            <a:r>
              <a:rPr lang="zh-TW" altLang="en-US" sz="3200" dirty="0" smtClean="0">
                <a:solidFill>
                  <a:srgbClr val="FFFFFF"/>
                </a:solidFill>
              </a:rPr>
              <a:t>这不是说有人看见过父，唯独从神来的，他看见过父。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47 </a:t>
            </a:r>
            <a:r>
              <a:rPr lang="zh-TW" altLang="en-US" sz="3200" dirty="0" smtClean="0">
                <a:solidFill>
                  <a:srgbClr val="FFFFFF"/>
                </a:solidFill>
              </a:rPr>
              <a:t>我实实在在地告诉你们：信的人有永生。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48 </a:t>
            </a:r>
            <a:r>
              <a:rPr lang="zh-TW" altLang="en-US" sz="3200" dirty="0" smtClean="0">
                <a:solidFill>
                  <a:srgbClr val="FFFFFF"/>
                </a:solidFill>
              </a:rPr>
              <a:t>我就是生命的粮。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49 </a:t>
            </a:r>
            <a:r>
              <a:rPr lang="zh-TW" altLang="en-US" sz="3200" dirty="0" smtClean="0">
                <a:solidFill>
                  <a:srgbClr val="FFFFFF"/>
                </a:solidFill>
              </a:rPr>
              <a:t>你们的祖宗在旷野吃过吗哪，还是死了； </a:t>
            </a:r>
            <a:r>
              <a:rPr lang="en-US" altLang="zh-TW" sz="3200" dirty="0" smtClean="0">
                <a:solidFill>
                  <a:srgbClr val="FFFFFF"/>
                </a:solidFill>
              </a:rPr>
              <a:t>50 </a:t>
            </a:r>
            <a:r>
              <a:rPr lang="zh-TW" altLang="en-US" sz="3200" dirty="0" smtClean="0">
                <a:solidFill>
                  <a:srgbClr val="FFFFFF"/>
                </a:solidFill>
              </a:rPr>
              <a:t>这是从天上降下来的粮，叫人吃了就不死。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51 </a:t>
            </a:r>
            <a:r>
              <a:rPr lang="zh-TW" altLang="en-US" sz="3200" dirty="0" smtClean="0">
                <a:solidFill>
                  <a:srgbClr val="FFFFFF"/>
                </a:solidFill>
              </a:rPr>
              <a:t>我是从天上降下来生命的粮，人若吃这粮，就必永远活着。我所要赐的粮就是我的肉，为世人之生命所赐的。”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52 </a:t>
            </a:r>
            <a:r>
              <a:rPr lang="zh-TW" altLang="en-US" sz="3200" dirty="0" smtClean="0">
                <a:solidFill>
                  <a:srgbClr val="FFFFFF"/>
                </a:solidFill>
              </a:rPr>
              <a:t>因此，犹太人彼此争论说：“这个人怎能把他的肉给我们吃呢？”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53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耶稣说：“我实实在在地告诉你们：你们若不吃人子的肉，不喝人子的血，就没有生命在你们里面。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54 </a:t>
            </a:r>
            <a:r>
              <a:rPr lang="zh-TW" altLang="en-US" sz="3200" dirty="0" smtClean="0">
                <a:solidFill>
                  <a:srgbClr val="FFFFFF"/>
                </a:solidFill>
              </a:rPr>
              <a:t>吃我肉、喝我血的人就有永生，在末日我要叫他复活。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55 </a:t>
            </a:r>
            <a:r>
              <a:rPr lang="zh-TW" altLang="en-US" sz="3200" dirty="0" smtClean="0">
                <a:solidFill>
                  <a:srgbClr val="FFFFFF"/>
                </a:solidFill>
              </a:rPr>
              <a:t>我的肉真是可吃的，我的血真是可喝的。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56 </a:t>
            </a:r>
            <a:r>
              <a:rPr lang="zh-TW" altLang="en-US" sz="3200" dirty="0" smtClean="0">
                <a:solidFill>
                  <a:srgbClr val="FFFFFF"/>
                </a:solidFill>
              </a:rPr>
              <a:t>吃我肉、喝我血的人常在我里面，我也常在他里面。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57 </a:t>
            </a:r>
            <a:r>
              <a:rPr lang="zh-TW" altLang="en-US" sz="3200" dirty="0" smtClean="0">
                <a:solidFill>
                  <a:srgbClr val="FFFFFF"/>
                </a:solidFill>
              </a:rPr>
              <a:t>永活的父怎样差我来，我又因父活着，照样，吃我肉的人也要因我活着。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58 </a:t>
            </a:r>
            <a:r>
              <a:rPr lang="zh-TW" altLang="en-US" sz="3200" dirty="0" smtClean="0">
                <a:solidFill>
                  <a:srgbClr val="FFFFFF"/>
                </a:solidFill>
              </a:rPr>
              <a:t>这就是从天上降下来的粮。吃这粮的人就永远活着，不像你们的祖宗吃过吗哪还是死了。”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59 </a:t>
            </a:r>
            <a:r>
              <a:rPr lang="zh-TW" altLang="en-US" sz="3200" dirty="0" smtClean="0">
                <a:solidFill>
                  <a:srgbClr val="FFFFFF"/>
                </a:solidFill>
              </a:rPr>
              <a:t>这些话是耶稣在迦百农会堂里教训人说的。 主的话是灵是生命 </a:t>
            </a:r>
            <a:r>
              <a:rPr lang="en-US" altLang="zh-TW" sz="3200" dirty="0" smtClean="0">
                <a:solidFill>
                  <a:srgbClr val="FFFFFF"/>
                </a:solidFill>
              </a:rPr>
              <a:t>60 </a:t>
            </a:r>
            <a:r>
              <a:rPr lang="zh-TW" altLang="en-US" sz="3200" dirty="0" smtClean="0">
                <a:solidFill>
                  <a:srgbClr val="FFFFFF"/>
                </a:solidFill>
              </a:rPr>
              <a:t>他的门徒中有好些人听见了，就说：“这话甚难，谁能听呢？”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61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耶稣心里知道门徒为这话议论，就对他们说：“这话是叫你们厌弃</a:t>
            </a:r>
            <a:r>
              <a:rPr lang="en-US" altLang="zh-TW" sz="3200" dirty="0" smtClean="0">
                <a:solidFill>
                  <a:srgbClr val="FFFFFF"/>
                </a:solidFill>
              </a:rPr>
              <a:t>[a]</a:t>
            </a:r>
            <a:r>
              <a:rPr lang="zh-TW" altLang="en-US" sz="3200" dirty="0" smtClean="0">
                <a:solidFill>
                  <a:srgbClr val="FFFFFF"/>
                </a:solidFill>
              </a:rPr>
              <a:t>吗？ </a:t>
            </a:r>
            <a:r>
              <a:rPr lang="en-US" altLang="zh-TW" sz="3200" dirty="0" smtClean="0">
                <a:solidFill>
                  <a:srgbClr val="FFFFFF"/>
                </a:solidFill>
              </a:rPr>
              <a:t>62 </a:t>
            </a:r>
            <a:r>
              <a:rPr lang="zh-TW" altLang="en-US" sz="3200" dirty="0" smtClean="0">
                <a:solidFill>
                  <a:srgbClr val="FFFFFF"/>
                </a:solidFill>
              </a:rPr>
              <a:t>倘或你们看见人子升到他原来所在之处，怎么样呢？ </a:t>
            </a:r>
            <a:r>
              <a:rPr lang="en-US" altLang="zh-TW" sz="3200" dirty="0" smtClean="0">
                <a:solidFill>
                  <a:srgbClr val="FFFFFF"/>
                </a:solidFill>
              </a:rPr>
              <a:t>63 </a:t>
            </a:r>
            <a:r>
              <a:rPr lang="zh-TW" altLang="en-US" sz="3200" dirty="0" smtClean="0">
                <a:solidFill>
                  <a:srgbClr val="FFFFFF"/>
                </a:solidFill>
              </a:rPr>
              <a:t>叫人活着的乃是灵，肉体是无益的。我对你们所说的话就是灵，就是生命。</a:t>
            </a:r>
            <a:endParaRPr lang="en-US" altLang="zh-TW" sz="3200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9F6E7-42DA-844C-99F8-F49BA590D8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信就是所望之事的實底，是未見之事的確據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人非有信就不能得神的喜悅，因為到神面前來的人必須信有神，且信他賞賜那尋求他的人。</a:t>
            </a:r>
            <a:endParaRPr lang="zh-TW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HT" sz="1200" dirty="0" smtClean="0">
                <a:solidFill>
                  <a:srgbClr val="FFFF00"/>
                </a:solidFill>
              </a:rPr>
              <a:t>6 </a:t>
            </a:r>
            <a:r>
              <a:rPr lang="zh-CHT" altLang="en-US" sz="1200" dirty="0" smtClean="0">
                <a:solidFill>
                  <a:srgbClr val="FFFF00"/>
                </a:solidFill>
              </a:rPr>
              <a:t>人非有信就不能得神的喜悅，因為到神面前來的人必須信有神，且信他賞賜那尋求他的人。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dirty="0" smtClean="0"/>
              <a:t>希伯來書</a:t>
            </a:r>
            <a:r>
              <a:rPr lang="en-US" altLang="zh-CHT" sz="1200" dirty="0" smtClean="0"/>
              <a:t>1</a:t>
            </a:r>
            <a:r>
              <a:rPr lang="en-US" altLang="zh-CN" sz="1200" dirty="0" smtClean="0"/>
              <a:t>2</a:t>
            </a:r>
            <a:r>
              <a:rPr lang="en-US" altLang="zh-CHT" sz="1200" dirty="0" smtClean="0"/>
              <a:t>:5 </a:t>
            </a:r>
            <a:r>
              <a:rPr lang="zh-CHT" altLang="en-US" sz="1200" dirty="0" smtClean="0"/>
              <a:t>你們又忘了那勸你們如同勸兒子的話說：「我兒，你不可輕看主的管教，被他責備的時候也不可灰心。 </a:t>
            </a:r>
            <a:r>
              <a:rPr lang="en-US" altLang="zh-CHT" sz="1200" dirty="0" smtClean="0"/>
              <a:t>6 </a:t>
            </a:r>
            <a:r>
              <a:rPr lang="zh-CHT" altLang="en-US" sz="1200" dirty="0" smtClean="0"/>
              <a:t>因為主所愛的，他必管教，又鞭打凡所收納的兒子。」 </a:t>
            </a:r>
            <a:r>
              <a:rPr lang="en-US" altLang="zh-CHT" sz="1200" dirty="0" smtClean="0"/>
              <a:t>7 </a:t>
            </a:r>
            <a:r>
              <a:rPr lang="zh-CHT" altLang="en-US" sz="1200" dirty="0" smtClean="0"/>
              <a:t>你們所忍受的，是神管教你們，待你們如同待兒子。焉有兒子不被父親管教的呢？ </a:t>
            </a:r>
            <a:r>
              <a:rPr lang="en-US" altLang="zh-CHT" sz="1200" dirty="0" smtClean="0"/>
              <a:t>8 </a:t>
            </a:r>
            <a:r>
              <a:rPr lang="zh-CHT" altLang="en-US" sz="1200" dirty="0" smtClean="0"/>
              <a:t>管教原是眾子所共受的，你們若不受管教，就是私子，不是兒子了。</a:t>
            </a:r>
            <a:r>
              <a:rPr lang="en-US" altLang="zh-CHT" sz="1200" dirty="0" smtClean="0"/>
              <a:t>9 </a:t>
            </a:r>
            <a:r>
              <a:rPr lang="zh-CHT" altLang="en-US" sz="1200" dirty="0" smtClean="0"/>
              <a:t>再者，我們曾有生身的父管教我們，我們尚且敬重他，何況萬靈的父，我們豈不更當順服他得生嗎？ </a:t>
            </a:r>
            <a:r>
              <a:rPr lang="en-US" altLang="zh-CHT" sz="1200" dirty="0" smtClean="0"/>
              <a:t>10 </a:t>
            </a:r>
            <a:r>
              <a:rPr lang="zh-CHT" altLang="en-US" sz="1200" dirty="0" smtClean="0"/>
              <a:t>生身的父都是暫隨己意管教我們，唯有萬靈的父管教我們，是要我們得益處，使我們在他的聖潔上有份。 </a:t>
            </a:r>
            <a:r>
              <a:rPr lang="en-US" altLang="zh-CHT" sz="1200" dirty="0" smtClean="0"/>
              <a:t>11 </a:t>
            </a:r>
            <a:r>
              <a:rPr lang="zh-CHT" altLang="en-US" sz="1200" dirty="0" smtClean="0"/>
              <a:t>凡管教的事，當時不覺得快樂，反覺得愁苦，後來卻為那經練過的人結出平安的果子，就是義。 </a:t>
            </a:r>
            <a:r>
              <a:rPr lang="en-US" altLang="zh-CHT" sz="1200" dirty="0" smtClean="0"/>
              <a:t>12 </a:t>
            </a:r>
            <a:r>
              <a:rPr lang="zh-CHT" altLang="en-US" sz="1200" dirty="0" smtClean="0"/>
              <a:t>所以，你們要把下垂的手、發痠的腿挺起來， </a:t>
            </a:r>
            <a:r>
              <a:rPr lang="en-US" altLang="zh-CHT" sz="1200" dirty="0" smtClean="0"/>
              <a:t>13 </a:t>
            </a:r>
            <a:r>
              <a:rPr lang="zh-CHT" altLang="en-US" sz="1200" dirty="0" smtClean="0"/>
              <a:t>也要為自己的腳把道路修直了，使瘸子不致歪腳，反得痊癒。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诗篇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89:26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他要稱呼我說：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你是我的父，是我的神，是拯救我的磐石。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 27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我也要立他為長子，為世上最高的君王。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我要為他存留我的慈愛直到永遠，我與他立的約必要堅定。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我也要使他的後裔存到永遠，使他的寶座如天之久。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倘若他的子孫離棄我的律法，不照我的典章行，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背棄我的律例，不遵守我的誡命，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我就要用杖責罰他們的過犯，用鞭責罰他們的罪孽。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只是我必不將我的慈愛全然收回，也必不叫我的信實廢棄。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我必不背棄我的約，也不改變我口中所出的。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26531" indent="-27943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17740" indent="-2235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64836" indent="-2235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11931" indent="-2235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459027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06123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353219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00315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94192" eaLnBrk="1" hangingPunct="1">
              <a:defRPr/>
            </a:pPr>
            <a:fld id="{1CC707BF-2820-4CD4-816B-48CEC2F4BA88}" type="slidenum">
              <a:rPr lang="zh-CN" altLang="en-US" sz="1800" kern="0"/>
              <a:pPr defTabSz="894192" eaLnBrk="1" hangingPunct="1">
                <a:defRPr/>
              </a:pPr>
              <a:t>9</a:t>
            </a:fld>
            <a:endParaRPr lang="en-US" altLang="zh-CN" sz="1800" kern="0" dirty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1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F755-269E-9640-AB93-CA3FC6198BDE}" type="datetimeFigureOut">
              <a:rPr lang="en-US" smtClean="0"/>
              <a:t>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288626" y="1630173"/>
            <a:ext cx="665280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华文黑体"/>
                <a:ea typeface="华文黑体"/>
                <a:cs typeface="华文黑体"/>
              </a:rPr>
              <a:t>更</a:t>
            </a:r>
            <a:r>
              <a:rPr lang="zh-TW" altLang="en-US" sz="4000" dirty="0" smtClean="0">
                <a:latin typeface="华文黑体"/>
                <a:ea typeface="华文黑体"/>
                <a:cs typeface="华文黑体"/>
              </a:rPr>
              <a:t>美的</a:t>
            </a:r>
            <a:r>
              <a:rPr lang="zh-CN" altLang="en-US" sz="4000" dirty="0" smtClean="0">
                <a:latin typeface="华文黑体"/>
                <a:ea typeface="华文黑体"/>
                <a:cs typeface="华文黑体"/>
              </a:rPr>
              <a:t>管教</a:t>
            </a:r>
            <a:endParaRPr lang="en-US" altLang="zh-CHT" sz="4000" dirty="0" smtClean="0">
              <a:latin typeface="华文黑体"/>
              <a:ea typeface="华文黑体"/>
              <a:cs typeface="华文黑体"/>
            </a:endParaRPr>
          </a:p>
          <a:p>
            <a:pPr algn="ctr"/>
            <a:r>
              <a:rPr lang="zh-CHT" altLang="en-US" sz="3600" dirty="0" smtClean="0">
                <a:latin typeface="华文黑体"/>
                <a:ea typeface="华文黑体"/>
                <a:cs typeface="华文黑体"/>
              </a:rPr>
              <a:t>希伯來書 </a:t>
            </a:r>
            <a:r>
              <a:rPr lang="en-US" altLang="zh-CHT" sz="3600" dirty="0" smtClean="0">
                <a:latin typeface="华文黑体"/>
                <a:ea typeface="华文黑体"/>
                <a:cs typeface="华文黑体"/>
              </a:rPr>
              <a:t>1</a:t>
            </a:r>
            <a:r>
              <a:rPr lang="en-US" altLang="zh-CN" sz="3600" dirty="0" smtClean="0">
                <a:latin typeface="华文黑体"/>
                <a:ea typeface="华文黑体"/>
                <a:cs typeface="华文黑体"/>
              </a:rPr>
              <a:t>2</a:t>
            </a:r>
            <a:r>
              <a:rPr lang="en-US" altLang="zh-CHT" sz="3600" dirty="0" smtClean="0">
                <a:latin typeface="华文黑体"/>
                <a:ea typeface="华文黑体"/>
                <a:cs typeface="华文黑体"/>
              </a:rPr>
              <a:t>:</a:t>
            </a:r>
            <a:r>
              <a:rPr lang="en-US" altLang="zh-CN" sz="3600" dirty="0" smtClean="0">
                <a:latin typeface="华文黑体"/>
                <a:ea typeface="华文黑体"/>
                <a:cs typeface="华文黑体"/>
              </a:rPr>
              <a:t>5</a:t>
            </a:r>
            <a:r>
              <a:rPr lang="en-US" altLang="zh-CHT" sz="3600" dirty="0" smtClean="0">
                <a:latin typeface="华文黑体"/>
                <a:ea typeface="华文黑体"/>
                <a:cs typeface="华文黑体"/>
              </a:rPr>
              <a:t>-</a:t>
            </a:r>
            <a:r>
              <a:rPr lang="en-US" altLang="zh-CN" sz="3600" dirty="0" smtClean="0">
                <a:latin typeface="华文黑体"/>
                <a:ea typeface="华文黑体"/>
                <a:cs typeface="华文黑体"/>
              </a:rPr>
              <a:t>1</a:t>
            </a:r>
            <a:r>
              <a:rPr lang="zh-CN" altLang="zh-CHT" sz="3600" dirty="0" smtClean="0">
                <a:latin typeface="华文黑体"/>
                <a:ea typeface="华文黑体"/>
                <a:cs typeface="华文黑体"/>
              </a:rPr>
              <a:t>3</a:t>
            </a:r>
            <a:endParaRPr lang="zh-CHT" altLang="en-US" sz="3600" dirty="0">
              <a:latin typeface="华文黑体"/>
              <a:ea typeface="华文黑体"/>
              <a:cs typeface="华文黑体"/>
            </a:endParaRPr>
          </a:p>
        </p:txBody>
      </p:sp>
    </p:spTree>
    <p:extLst>
      <p:ext uri="{BB962C8B-B14F-4D97-AF65-F5344CB8AC3E}">
        <p14:creationId xmlns:p14="http://schemas.microsoft.com/office/powerpoint/2010/main" val="328273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15262" y="-1332189"/>
            <a:ext cx="5736168" cy="8358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4018" y="1980211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4018" y="3890764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63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673" y="1628607"/>
            <a:ext cx="55757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我們所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受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美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因为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神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r>
              <a:rPr lang="zh-CN" altLang="en-US" sz="3200" dirty="0">
                <a:latin typeface="黑体"/>
                <a:ea typeface="黑体"/>
                <a:cs typeface="黑体"/>
              </a:rPr>
              <a:t>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慈爱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5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-8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r>
              <a:rPr lang="zh-CHT" altLang="en-US" sz="3200" dirty="0" smtClean="0"/>
              <a:t> </a:t>
            </a:r>
            <a:r>
              <a:rPr lang="en-US" altLang="zh-CHT" sz="3200" dirty="0"/>
              <a:t>6 </a:t>
            </a:r>
            <a:r>
              <a:rPr lang="zh-CHT" altLang="en-US" sz="3200" dirty="0"/>
              <a:t>因為主所愛的，他必管教，又鞭打凡所收納的兒子</a:t>
            </a:r>
            <a:r>
              <a:rPr lang="zh-CHT" altLang="en-US" sz="3200" dirty="0" smtClean="0"/>
              <a:t>。 </a:t>
            </a:r>
            <a:r>
              <a:rPr lang="en-US" altLang="zh-CHT" sz="3200" dirty="0"/>
              <a:t>7 </a:t>
            </a:r>
            <a:r>
              <a:rPr lang="zh-CHT" altLang="en-US" sz="3200" dirty="0"/>
              <a:t>你們所忍受的，是神管教你們，待你們如同待兒子。焉有兒子不被父親管教的呢？ </a:t>
            </a:r>
            <a:endParaRPr lang="en-US" altLang="zh-CHT" sz="3200" dirty="0">
              <a:latin typeface="黑体"/>
              <a:ea typeface="黑体"/>
              <a:cs typeface="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美的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92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048000" y="127000"/>
            <a:ext cx="281940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SimHei" charset="0"/>
                <a:cs typeface="SimHei" charset="0"/>
              </a:rPr>
              <a:t>亚述时期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公元前</a:t>
            </a:r>
            <a:r>
              <a:rPr lang="en-US" altLang="zh-CN" sz="1800">
                <a:solidFill>
                  <a:schemeClr val="bg1"/>
                </a:solidFill>
                <a:latin typeface="SimHei" charset="0"/>
                <a:cs typeface="SimHei" charset="0"/>
              </a:rPr>
              <a:t>722-605</a:t>
            </a: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年 </a:t>
            </a: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304800" y="254000"/>
            <a:ext cx="2362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ECC6AD"/>
                </a:solidFill>
                <a:latin typeface="SimHei" charset="0"/>
                <a:cs typeface="SimHei" charset="0"/>
              </a:rPr>
              <a:t>旧约圣经</a:t>
            </a:r>
          </a:p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ECC6AD"/>
                </a:solidFill>
                <a:latin typeface="SimHei" charset="0"/>
                <a:cs typeface="SimHei" charset="0"/>
              </a:rPr>
              <a:t>时期</a:t>
            </a:r>
            <a:endParaRPr lang="zh-CN" altLang="en-US" sz="2800" dirty="0">
              <a:solidFill>
                <a:srgbClr val="ECC6AD"/>
              </a:solidFill>
              <a:latin typeface="SimHei" charset="0"/>
              <a:cs typeface="SimHei" charset="0"/>
            </a:endParaRP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0" y="2286000"/>
            <a:ext cx="3048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1D99F"/>
                </a:solidFill>
                <a:latin typeface="SimHei" charset="0"/>
                <a:cs typeface="SimHei" charset="0"/>
              </a:rPr>
              <a:t>两约之间</a:t>
            </a:r>
          </a:p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1D99F"/>
                </a:solidFill>
                <a:latin typeface="SimHei" charset="0"/>
                <a:cs typeface="SimHei" charset="0"/>
              </a:rPr>
              <a:t>时期</a:t>
            </a:r>
            <a:endParaRPr lang="zh-CN" altLang="en-US">
              <a:solidFill>
                <a:srgbClr val="F1D99F"/>
              </a:solidFill>
              <a:latin typeface="SimHei" charset="0"/>
              <a:cs typeface="SimHei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2895600" y="1016000"/>
            <a:ext cx="3048000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SimHei" charset="0"/>
                <a:cs typeface="SimHei" charset="0"/>
              </a:rPr>
              <a:t>巴比伦时期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SimHei" charset="0"/>
                <a:cs typeface="SimHei" charset="0"/>
              </a:rPr>
              <a:t>公元前</a:t>
            </a:r>
            <a:r>
              <a:rPr lang="en-US" altLang="zh-CN" sz="1800" dirty="0">
                <a:solidFill>
                  <a:schemeClr val="bg1"/>
                </a:solidFill>
                <a:latin typeface="SimHei" charset="0"/>
                <a:cs typeface="SimHei" charset="0"/>
              </a:rPr>
              <a:t>605-</a:t>
            </a:r>
            <a:r>
              <a:rPr lang="en-US" altLang="zh-CN" sz="1800" dirty="0" smtClean="0">
                <a:solidFill>
                  <a:schemeClr val="bg1"/>
                </a:solidFill>
                <a:latin typeface="SimHei" charset="0"/>
                <a:cs typeface="SimHei" charset="0"/>
              </a:rPr>
              <a:t>539</a:t>
            </a:r>
            <a:r>
              <a:rPr lang="zh-CN" altLang="en-US" sz="1800" dirty="0" smtClean="0">
                <a:solidFill>
                  <a:schemeClr val="bg1"/>
                </a:solidFill>
                <a:latin typeface="SimHei" charset="0"/>
                <a:cs typeface="SimHei" charset="0"/>
              </a:rPr>
              <a:t>年</a:t>
            </a:r>
            <a:endParaRPr lang="zh-CN" altLang="en-US" sz="1800" dirty="0">
              <a:solidFill>
                <a:schemeClr val="bg1"/>
              </a:solidFill>
              <a:latin typeface="SimHei" charset="0"/>
              <a:cs typeface="SimHei" charset="0"/>
            </a:endParaRP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3048000" y="1968500"/>
            <a:ext cx="2819400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SimHei" charset="0"/>
                <a:cs typeface="SimHei" charset="0"/>
              </a:rPr>
              <a:t>波斯时期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公元前</a:t>
            </a:r>
            <a:r>
              <a:rPr lang="en-US" altLang="zh-CN" sz="1800">
                <a:solidFill>
                  <a:schemeClr val="bg1"/>
                </a:solidFill>
                <a:latin typeface="SimHei" charset="0"/>
                <a:cs typeface="SimHei" charset="0"/>
              </a:rPr>
              <a:t>539-331</a:t>
            </a: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年 </a:t>
            </a:r>
            <a:endParaRPr lang="en-US" altLang="zh-CN" sz="1800">
              <a:solidFill>
                <a:schemeClr val="bg1"/>
              </a:solidFill>
              <a:latin typeface="SimHei" charset="0"/>
              <a:cs typeface="SimHei" charset="0"/>
            </a:endParaRP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2819400" y="2921000"/>
            <a:ext cx="3276600" cy="7155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SimHei" charset="0"/>
                <a:cs typeface="SimHei" charset="0"/>
              </a:rPr>
              <a:t>希腊时期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公元前</a:t>
            </a:r>
            <a:r>
              <a:rPr lang="en-US" altLang="zh-CN" sz="1800">
                <a:solidFill>
                  <a:schemeClr val="bg1"/>
                </a:solidFill>
                <a:latin typeface="SimHei" charset="0"/>
                <a:cs typeface="SimHei" charset="0"/>
              </a:rPr>
              <a:t>331-164</a:t>
            </a: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年 </a:t>
            </a:r>
          </a:p>
        </p:txBody>
      </p:sp>
      <p:sp>
        <p:nvSpPr>
          <p:cNvPr id="50191" name="Text Box 8"/>
          <p:cNvSpPr txBox="1">
            <a:spLocks noChangeArrowheads="1"/>
          </p:cNvSpPr>
          <p:nvPr/>
        </p:nvSpPr>
        <p:spPr bwMode="auto">
          <a:xfrm>
            <a:off x="6248400" y="254001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dirty="0">
                <a:latin typeface="SimHei" charset="0"/>
                <a:cs typeface="SimHei" charset="0"/>
              </a:rPr>
              <a:t>北国</a:t>
            </a: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以色列</a:t>
            </a:r>
            <a:r>
              <a:rPr lang="zh-CN" altLang="en-US" sz="1800" dirty="0">
                <a:latin typeface="SimHei" charset="0"/>
                <a:cs typeface="SimHei" charset="0"/>
              </a:rPr>
              <a:t>被掳</a:t>
            </a:r>
            <a:endParaRPr lang="en-US" altLang="zh-CN" sz="1800" dirty="0">
              <a:solidFill>
                <a:schemeClr val="accent2"/>
              </a:solidFill>
              <a:latin typeface="SimHei" charset="0"/>
              <a:cs typeface="SimHei" charset="0"/>
            </a:endParaRPr>
          </a:p>
        </p:txBody>
      </p:sp>
      <p:sp>
        <p:nvSpPr>
          <p:cNvPr id="50192" name="Text Box 9"/>
          <p:cNvSpPr txBox="1">
            <a:spLocks noChangeArrowheads="1"/>
          </p:cNvSpPr>
          <p:nvPr/>
        </p:nvSpPr>
        <p:spPr bwMode="auto">
          <a:xfrm>
            <a:off x="6324600" y="1143001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dirty="0">
                <a:latin typeface="SimHei" charset="0"/>
                <a:cs typeface="SimHei" charset="0"/>
              </a:rPr>
              <a:t>南国</a:t>
            </a: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犹大</a:t>
            </a:r>
            <a:r>
              <a:rPr lang="zh-CN" altLang="en-US" sz="1800" dirty="0">
                <a:latin typeface="SimHei" charset="0"/>
                <a:cs typeface="SimHei" charset="0"/>
              </a:rPr>
              <a:t>被掳</a:t>
            </a:r>
            <a:endParaRPr lang="en-US" altLang="zh-CN" sz="1800" dirty="0">
              <a:solidFill>
                <a:schemeClr val="accent2"/>
              </a:solidFill>
              <a:latin typeface="SimHei" charset="0"/>
              <a:cs typeface="SimHei" charset="0"/>
            </a:endParaRPr>
          </a:p>
        </p:txBody>
      </p:sp>
      <p:sp>
        <p:nvSpPr>
          <p:cNvPr id="50193" name="Text Box 10"/>
          <p:cNvSpPr txBox="1">
            <a:spLocks noChangeArrowheads="1"/>
          </p:cNvSpPr>
          <p:nvPr/>
        </p:nvSpPr>
        <p:spPr bwMode="auto">
          <a:xfrm>
            <a:off x="6248400" y="1968500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1800" dirty="0">
                <a:latin typeface="SimHei" charset="0"/>
                <a:cs typeface="SimHei" charset="0"/>
              </a:rPr>
              <a:t>古列的政令：</a:t>
            </a:r>
            <a:endParaRPr lang="zh-CN" altLang="en-US" sz="1800" dirty="0">
              <a:solidFill>
                <a:schemeClr val="accent2"/>
              </a:solidFill>
              <a:latin typeface="SimHei" charset="0"/>
              <a:cs typeface="SimHei" charset="0"/>
            </a:endParaRPr>
          </a:p>
          <a:p>
            <a:pPr algn="ctr"/>
            <a:r>
              <a:rPr lang="zh-CN" altLang="en-US" sz="1800" dirty="0">
                <a:latin typeface="SimHei" charset="0"/>
                <a:cs typeface="SimHei" charset="0"/>
              </a:rPr>
              <a:t>被掳的</a:t>
            </a: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犹大</a:t>
            </a:r>
            <a:r>
              <a:rPr lang="zh-CN" altLang="en-US" sz="1800" dirty="0">
                <a:latin typeface="SimHei" charset="0"/>
                <a:cs typeface="SimHei" charset="0"/>
              </a:rPr>
              <a:t>归回</a:t>
            </a:r>
            <a:endParaRPr lang="en-US" altLang="zh-CN" sz="1800" dirty="0">
              <a:latin typeface="SimHei" charset="0"/>
              <a:cs typeface="SimHei" charset="0"/>
            </a:endParaRPr>
          </a:p>
        </p:txBody>
      </p:sp>
      <p:sp>
        <p:nvSpPr>
          <p:cNvPr id="62474" name="Line 11"/>
          <p:cNvSpPr>
            <a:spLocks noChangeShapeType="1"/>
          </p:cNvSpPr>
          <p:nvPr/>
        </p:nvSpPr>
        <p:spPr bwMode="auto">
          <a:xfrm>
            <a:off x="4343400" y="762000"/>
            <a:ext cx="0" cy="254000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2475" name="Line 12"/>
          <p:cNvSpPr>
            <a:spLocks noChangeShapeType="1"/>
          </p:cNvSpPr>
          <p:nvPr/>
        </p:nvSpPr>
        <p:spPr bwMode="auto">
          <a:xfrm>
            <a:off x="4343400" y="1651000"/>
            <a:ext cx="0" cy="31750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2476" name="Line 13"/>
          <p:cNvSpPr>
            <a:spLocks noChangeShapeType="1"/>
          </p:cNvSpPr>
          <p:nvPr/>
        </p:nvSpPr>
        <p:spPr bwMode="auto">
          <a:xfrm>
            <a:off x="4343400" y="2603500"/>
            <a:ext cx="0" cy="317500"/>
          </a:xfrm>
          <a:prstGeom prst="line">
            <a:avLst/>
          </a:prstGeom>
          <a:noFill/>
          <a:ln w="57150">
            <a:solidFill>
              <a:schemeClr val="accent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2477" name="AutoShape 14"/>
          <p:cNvSpPr>
            <a:spLocks noChangeArrowheads="1"/>
          </p:cNvSpPr>
          <p:nvPr/>
        </p:nvSpPr>
        <p:spPr bwMode="auto">
          <a:xfrm>
            <a:off x="762000" y="1333500"/>
            <a:ext cx="1219200" cy="9525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endParaRPr lang="zh-CN" altLang="en-US">
              <a:latin typeface="SimHei" charset="0"/>
              <a:cs typeface="SimHei" charset="0"/>
            </a:endParaRPr>
          </a:p>
        </p:txBody>
      </p:sp>
      <p:sp>
        <p:nvSpPr>
          <p:cNvPr id="50200" name="Text Box 15"/>
          <p:cNvSpPr txBox="1">
            <a:spLocks noChangeArrowheads="1"/>
          </p:cNvSpPr>
          <p:nvPr/>
        </p:nvSpPr>
        <p:spPr bwMode="auto">
          <a:xfrm>
            <a:off x="6248400" y="2730501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亚历山大</a:t>
            </a:r>
            <a:r>
              <a:rPr lang="zh-CN" altLang="en-US" sz="1800" dirty="0">
                <a:latin typeface="SimHei" charset="0"/>
                <a:cs typeface="SimHei" charset="0"/>
              </a:rPr>
              <a:t>的征服</a:t>
            </a:r>
          </a:p>
        </p:txBody>
      </p:sp>
      <p:sp>
        <p:nvSpPr>
          <p:cNvPr id="62479" name="Text Box 9"/>
          <p:cNvSpPr txBox="1">
            <a:spLocks noChangeArrowheads="1"/>
          </p:cNvSpPr>
          <p:nvPr/>
        </p:nvSpPr>
        <p:spPr bwMode="auto">
          <a:xfrm>
            <a:off x="2743200" y="3873500"/>
            <a:ext cx="3352800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SimHei" charset="0"/>
                <a:cs typeface="SimHei" charset="0"/>
              </a:rPr>
              <a:t>犹太人独立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zh-CN" altLang="en-US" sz="1800">
                <a:solidFill>
                  <a:schemeClr val="bg1"/>
                </a:solidFill>
                <a:latin typeface="SimHei" charset="0"/>
                <a:cs typeface="SimHei" charset="0"/>
              </a:rPr>
              <a:t>公元前</a:t>
            </a:r>
            <a:r>
              <a:rPr lang="en-US" altLang="zh-CN" sz="1800">
                <a:solidFill>
                  <a:schemeClr val="bg1"/>
                </a:solidFill>
                <a:latin typeface="SimHei" charset="0"/>
                <a:cs typeface="SimHei" charset="0"/>
              </a:rPr>
              <a:t>164-63</a:t>
            </a:r>
          </a:p>
        </p:txBody>
      </p:sp>
      <p:sp>
        <p:nvSpPr>
          <p:cNvPr id="50204" name="Line 17"/>
          <p:cNvSpPr>
            <a:spLocks noChangeShapeType="1"/>
          </p:cNvSpPr>
          <p:nvPr/>
        </p:nvSpPr>
        <p:spPr bwMode="auto">
          <a:xfrm>
            <a:off x="4343400" y="3556000"/>
            <a:ext cx="0" cy="3175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5" name="Text Box 24"/>
          <p:cNvSpPr txBox="1">
            <a:spLocks noChangeArrowheads="1"/>
          </p:cNvSpPr>
          <p:nvPr/>
        </p:nvSpPr>
        <p:spPr bwMode="auto">
          <a:xfrm>
            <a:off x="6248400" y="4064001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>
                <a:latin typeface="SimHei" charset="0"/>
                <a:cs typeface="SimHei" charset="0"/>
              </a:rPr>
              <a:t>马加比家族</a:t>
            </a:r>
          </a:p>
        </p:txBody>
      </p:sp>
      <p:sp>
        <p:nvSpPr>
          <p:cNvPr id="50206" name="Rectangle 19"/>
          <p:cNvSpPr>
            <a:spLocks noChangeArrowheads="1"/>
          </p:cNvSpPr>
          <p:nvPr/>
        </p:nvSpPr>
        <p:spPr bwMode="auto">
          <a:xfrm>
            <a:off x="6324600" y="2984501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800" dirty="0">
                <a:latin typeface="SimHei" charset="0"/>
                <a:cs typeface="SimHei" charset="0"/>
              </a:rPr>
              <a:t>多利买统治</a:t>
            </a:r>
          </a:p>
        </p:txBody>
      </p:sp>
      <p:sp>
        <p:nvSpPr>
          <p:cNvPr id="50207" name="Rectangle 20"/>
          <p:cNvSpPr>
            <a:spLocks noChangeArrowheads="1"/>
          </p:cNvSpPr>
          <p:nvPr/>
        </p:nvSpPr>
        <p:spPr bwMode="auto">
          <a:xfrm>
            <a:off x="6629400" y="3238500"/>
            <a:ext cx="228600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800" dirty="0">
                <a:latin typeface="SimHei" charset="0"/>
                <a:cs typeface="SimHei" charset="0"/>
              </a:rPr>
              <a:t>西流基统治：</a:t>
            </a:r>
          </a:p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安提阿古</a:t>
            </a:r>
            <a:r>
              <a:rPr lang="en-US" altLang="zh-CN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•</a:t>
            </a:r>
            <a:r>
              <a:rPr lang="zh-CN" altLang="en-US" sz="1800" dirty="0">
                <a:solidFill>
                  <a:srgbClr val="FFC000"/>
                </a:solidFill>
                <a:latin typeface="SimHei" charset="0"/>
                <a:cs typeface="SimHei" charset="0"/>
              </a:rPr>
              <a:t>伊皮法纽</a:t>
            </a:r>
          </a:p>
        </p:txBody>
      </p:sp>
      <p:sp>
        <p:nvSpPr>
          <p:cNvPr id="189451" name="Text Box 11"/>
          <p:cNvSpPr txBox="1">
            <a:spLocks noChangeArrowheads="1"/>
          </p:cNvSpPr>
          <p:nvPr/>
        </p:nvSpPr>
        <p:spPr bwMode="auto">
          <a:xfrm>
            <a:off x="0" y="4699000"/>
            <a:ext cx="2895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D9D9D9"/>
                </a:solidFill>
                <a:latin typeface="SimHei" charset="0"/>
                <a:cs typeface="SimHei" charset="0"/>
              </a:rPr>
              <a:t>新约圣经</a:t>
            </a:r>
          </a:p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D9D9D9"/>
                </a:solidFill>
                <a:latin typeface="SimHei" charset="0"/>
                <a:cs typeface="SimHei" charset="0"/>
              </a:rPr>
              <a:t>时期</a:t>
            </a:r>
            <a:endParaRPr lang="zh-CN" altLang="en-US" dirty="0">
              <a:solidFill>
                <a:srgbClr val="D9D9D9"/>
              </a:solidFill>
              <a:latin typeface="SimHei" charset="0"/>
              <a:cs typeface="SimHei" charset="0"/>
            </a:endParaRPr>
          </a:p>
        </p:txBody>
      </p:sp>
      <p:sp>
        <p:nvSpPr>
          <p:cNvPr id="62485" name="AutoShape 20"/>
          <p:cNvSpPr>
            <a:spLocks noChangeArrowheads="1"/>
          </p:cNvSpPr>
          <p:nvPr/>
        </p:nvSpPr>
        <p:spPr bwMode="auto">
          <a:xfrm>
            <a:off x="800100" y="3429000"/>
            <a:ext cx="1219200" cy="1143000"/>
          </a:xfrm>
          <a:prstGeom prst="downArrow">
            <a:avLst>
              <a:gd name="adj1" fmla="val 50000"/>
              <a:gd name="adj2" fmla="val 35938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endParaRPr lang="zh-CN" altLang="en-US">
              <a:latin typeface="SimHei" charset="0"/>
              <a:cs typeface="SimHei" charset="0"/>
            </a:endParaRP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2895600" y="4826000"/>
            <a:ext cx="3048000" cy="7155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>
                <a:latin typeface="SimHei" charset="0"/>
                <a:cs typeface="SimHei" charset="0"/>
              </a:rPr>
              <a:t>罗马时期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zh-CN" altLang="en-US" sz="1800">
                <a:latin typeface="SimHei" charset="0"/>
                <a:cs typeface="SimHei" charset="0"/>
              </a:rPr>
              <a:t>公元前</a:t>
            </a:r>
            <a:r>
              <a:rPr lang="en-US" altLang="zh-CN" sz="1800">
                <a:latin typeface="SimHei" charset="0"/>
                <a:cs typeface="SimHei" charset="0"/>
              </a:rPr>
              <a:t>63</a:t>
            </a:r>
            <a:r>
              <a:rPr lang="zh-CN" altLang="en-US" sz="1800">
                <a:latin typeface="SimHei" charset="0"/>
                <a:cs typeface="SimHei" charset="0"/>
              </a:rPr>
              <a:t>年</a:t>
            </a:r>
            <a:r>
              <a:rPr lang="en-US" altLang="zh-CN" sz="1800">
                <a:latin typeface="SimHei" charset="0"/>
                <a:cs typeface="SimHei" charset="0"/>
              </a:rPr>
              <a:t>-</a:t>
            </a:r>
            <a:r>
              <a:rPr lang="zh-CN" altLang="en-US" sz="1800">
                <a:latin typeface="SimHei" charset="0"/>
                <a:cs typeface="SimHei" charset="0"/>
              </a:rPr>
              <a:t>公元</a:t>
            </a:r>
            <a:r>
              <a:rPr lang="en-US" altLang="zh-CN" sz="1800">
                <a:latin typeface="SimHei" charset="0"/>
                <a:cs typeface="SimHei" charset="0"/>
              </a:rPr>
              <a:t>70</a:t>
            </a:r>
            <a:r>
              <a:rPr lang="zh-CN" altLang="en-US" sz="1800">
                <a:latin typeface="SimHei" charset="0"/>
                <a:cs typeface="SimHei" charset="0"/>
              </a:rPr>
              <a:t>年</a:t>
            </a:r>
          </a:p>
        </p:txBody>
      </p:sp>
      <p:sp>
        <p:nvSpPr>
          <p:cNvPr id="189458" name="Line 18"/>
          <p:cNvSpPr>
            <a:spLocks noChangeShapeType="1"/>
          </p:cNvSpPr>
          <p:nvPr/>
        </p:nvSpPr>
        <p:spPr bwMode="auto">
          <a:xfrm>
            <a:off x="4343400" y="4508500"/>
            <a:ext cx="0" cy="3175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65" name="Text Box 25"/>
          <p:cNvSpPr txBox="1">
            <a:spLocks noChangeArrowheads="1"/>
          </p:cNvSpPr>
          <p:nvPr/>
        </p:nvSpPr>
        <p:spPr bwMode="auto">
          <a:xfrm>
            <a:off x="6248400" y="4572001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>
                <a:latin typeface="SimHei" charset="0"/>
                <a:cs typeface="SimHei" charset="0"/>
              </a:rPr>
              <a:t>哈斯摩尼王朝</a:t>
            </a:r>
          </a:p>
        </p:txBody>
      </p:sp>
      <p:sp>
        <p:nvSpPr>
          <p:cNvPr id="189466" name="Text Box 26"/>
          <p:cNvSpPr txBox="1">
            <a:spLocks noChangeArrowheads="1"/>
          </p:cNvSpPr>
          <p:nvPr/>
        </p:nvSpPr>
        <p:spPr bwMode="auto">
          <a:xfrm>
            <a:off x="6248400" y="5080001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>
                <a:latin typeface="SimHei" charset="0"/>
                <a:cs typeface="SimHei" charset="0"/>
              </a:rPr>
              <a:t>希律王朝</a:t>
            </a:r>
          </a:p>
        </p:txBody>
      </p:sp>
    </p:spTree>
    <p:extLst>
      <p:ext uri="{BB962C8B-B14F-4D97-AF65-F5344CB8AC3E}">
        <p14:creationId xmlns:p14="http://schemas.microsoft.com/office/powerpoint/2010/main" val="166586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606014"/>
              </p:ext>
            </p:extLst>
          </p:nvPr>
        </p:nvGraphicFramePr>
        <p:xfrm>
          <a:off x="5697576" y="1384534"/>
          <a:ext cx="1322388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lip" r:id="rId4" imgW="1612900" imgH="1765300" progId="MS_ClipArt_Gallery.2">
                  <p:embed/>
                </p:oleObj>
              </mc:Choice>
              <mc:Fallback>
                <p:oleObj name="Clip" r:id="rId4" imgW="1612900" imgH="17653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576" y="1384534"/>
                        <a:ext cx="1322388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04800" y="698500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dirty="0" smtClean="0">
                <a:solidFill>
                  <a:srgbClr val="F2C688"/>
                </a:solidFill>
                <a:latin typeface="SimHei" charset="0"/>
                <a:cs typeface="SimHei" charset="0"/>
              </a:rPr>
              <a:t>犹</a:t>
            </a:r>
            <a:r>
              <a:rPr lang="zh-CN" altLang="en-US" sz="3600" dirty="0">
                <a:solidFill>
                  <a:srgbClr val="F2C688"/>
                </a:solidFill>
                <a:latin typeface="SimHei" charset="0"/>
                <a:cs typeface="SimHei" charset="0"/>
              </a:rPr>
              <a:t>太教核心信仰</a:t>
            </a:r>
            <a:r>
              <a:rPr lang="en-US" altLang="zh-CN" sz="3600" dirty="0">
                <a:solidFill>
                  <a:srgbClr val="F2C688"/>
                </a:solidFill>
                <a:latin typeface="SimHei" charset="0"/>
                <a:cs typeface="SimHei" charset="0"/>
              </a:rPr>
              <a:t>: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762000" y="1524000"/>
            <a:ext cx="541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AF2DF"/>
                </a:solidFill>
                <a:latin typeface="SimHei" charset="0"/>
                <a:cs typeface="SimHei" charset="0"/>
              </a:rPr>
              <a:t>1. </a:t>
            </a:r>
            <a:r>
              <a:rPr lang="zh-CN" altLang="en-US" sz="3600" dirty="0">
                <a:solidFill>
                  <a:srgbClr val="FAF2DF"/>
                </a:solidFill>
                <a:latin typeface="SimHei" charset="0"/>
                <a:cs typeface="SimHei" charset="0"/>
              </a:rPr>
              <a:t>一神论</a:t>
            </a:r>
            <a:endParaRPr lang="zh-CN" altLang="en-US" sz="2400" dirty="0">
              <a:solidFill>
                <a:srgbClr val="FAF2DF"/>
              </a:solidFill>
              <a:latin typeface="SimHei" charset="0"/>
              <a:cs typeface="SimHei" charset="0"/>
            </a:endParaRPr>
          </a:p>
        </p:txBody>
      </p:sp>
      <p:sp>
        <p:nvSpPr>
          <p:cNvPr id="222220" name="Rectangle 12"/>
          <p:cNvSpPr>
            <a:spLocks noChangeArrowheads="1"/>
          </p:cNvSpPr>
          <p:nvPr/>
        </p:nvSpPr>
        <p:spPr bwMode="auto">
          <a:xfrm>
            <a:off x="1905001" y="203200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SimHei" charset="0"/>
                <a:cs typeface="SimHei" charset="0"/>
              </a:rPr>
              <a:t>“</a:t>
            </a:r>
            <a:r>
              <a:rPr lang="zh-CN" altLang="en-US" dirty="0">
                <a:latin typeface="SimHei" charset="0"/>
                <a:cs typeface="SimHei" charset="0"/>
              </a:rPr>
              <a:t>以色列啊，你要听！耶和华</a:t>
            </a:r>
            <a:r>
              <a:rPr lang="zh-CN" altLang="en-US" dirty="0" smtClean="0">
                <a:latin typeface="SimHei" charset="0"/>
                <a:cs typeface="SimHei" charset="0"/>
              </a:rPr>
              <a:t>─我们</a:t>
            </a:r>
            <a:r>
              <a:rPr lang="zh-CN" altLang="en-US" dirty="0">
                <a:latin typeface="SimHei" charset="0"/>
                <a:cs typeface="SimHei" charset="0"/>
              </a:rPr>
              <a:t>神是独一的主。</a:t>
            </a:r>
            <a:r>
              <a:rPr lang="ja-JP" altLang="en-US" dirty="0">
                <a:latin typeface="SimHei" charset="0"/>
                <a:cs typeface="SimHei" charset="0"/>
              </a:rPr>
              <a:t>”</a:t>
            </a:r>
            <a:r>
              <a:rPr lang="en-US" altLang="ja-JP" dirty="0">
                <a:latin typeface="SimHei" charset="0"/>
                <a:cs typeface="SimHei" charset="0"/>
              </a:rPr>
              <a:t> (</a:t>
            </a:r>
            <a:r>
              <a:rPr lang="zh-CN" altLang="en-US" dirty="0">
                <a:latin typeface="SimHei" charset="0"/>
                <a:cs typeface="SimHei" charset="0"/>
              </a:rPr>
              <a:t>申</a:t>
            </a:r>
            <a:r>
              <a:rPr lang="ja-JP" altLang="en-US" dirty="0">
                <a:latin typeface="SimHei" charset="0"/>
                <a:cs typeface="SimHei" charset="0"/>
              </a:rPr>
              <a:t> </a:t>
            </a:r>
            <a:r>
              <a:rPr lang="en-US" altLang="ja-JP" dirty="0">
                <a:latin typeface="SimHei" charset="0"/>
                <a:cs typeface="SimHei" charset="0"/>
              </a:rPr>
              <a:t>6:4)</a:t>
            </a:r>
            <a:endParaRPr lang="en-US" altLang="zh-CN" dirty="0">
              <a:latin typeface="SimHei" charset="0"/>
              <a:cs typeface="SimHei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0" y="4267730"/>
            <a:ext cx="7158038" cy="1193271"/>
            <a:chOff x="384" y="3418"/>
            <a:chExt cx="4509" cy="902"/>
          </a:xfrm>
        </p:grpSpPr>
        <p:sp>
          <p:nvSpPr>
            <p:cNvPr id="20489" name="Text Box 10"/>
            <p:cNvSpPr txBox="1">
              <a:spLocks noChangeArrowheads="1"/>
            </p:cNvSpPr>
            <p:nvPr/>
          </p:nvSpPr>
          <p:spPr bwMode="auto">
            <a:xfrm>
              <a:off x="384" y="3418"/>
              <a:ext cx="4416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FAF2DF"/>
                  </a:solidFill>
                  <a:latin typeface="SimHei" charset="0"/>
                  <a:cs typeface="SimHei" charset="0"/>
                </a:rPr>
                <a:t>3. </a:t>
              </a:r>
              <a:r>
                <a:rPr lang="zh-CN" altLang="en-US" sz="3600" dirty="0">
                  <a:solidFill>
                    <a:srgbClr val="FAF2DF"/>
                  </a:solidFill>
                  <a:latin typeface="SimHei" charset="0"/>
                  <a:cs typeface="SimHei" charset="0"/>
                </a:rPr>
                <a:t>律法：信守圣约的标准</a:t>
              </a:r>
              <a:endParaRPr lang="en-US" altLang="zh-CN" sz="2400" dirty="0">
                <a:solidFill>
                  <a:srgbClr val="FAF2DF"/>
                </a:solidFill>
                <a:latin typeface="SimHei" charset="0"/>
                <a:cs typeface="SimHei" charset="0"/>
              </a:endParaRPr>
            </a:p>
          </p:txBody>
        </p:sp>
        <p:graphicFrame>
          <p:nvGraphicFramePr>
            <p:cNvPr id="8202" name="Object 3"/>
            <p:cNvGraphicFramePr>
              <a:graphicFrameLocks noChangeAspect="1"/>
            </p:cNvGraphicFramePr>
            <p:nvPr/>
          </p:nvGraphicFramePr>
          <p:xfrm>
            <a:off x="4128" y="3504"/>
            <a:ext cx="765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Clip" r:id="rId6" imgW="3060700" imgH="3263900" progId="MS_ClipArt_Gallery.2">
                    <p:embed/>
                  </p:oleObj>
                </mc:Choice>
                <mc:Fallback>
                  <p:oleObj name="Clip" r:id="rId6" imgW="3060700" imgH="3263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504"/>
                          <a:ext cx="765" cy="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762000" y="2984500"/>
            <a:ext cx="8382000" cy="1199886"/>
            <a:chOff x="480" y="2448"/>
            <a:chExt cx="5280" cy="907"/>
          </a:xfrm>
        </p:grpSpPr>
        <p:sp>
          <p:nvSpPr>
            <p:cNvPr id="20487" name="Text Box 9"/>
            <p:cNvSpPr txBox="1">
              <a:spLocks noChangeArrowheads="1"/>
            </p:cNvSpPr>
            <p:nvPr/>
          </p:nvSpPr>
          <p:spPr bwMode="auto">
            <a:xfrm>
              <a:off x="480" y="2448"/>
              <a:ext cx="263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600" dirty="0">
                  <a:solidFill>
                    <a:srgbClr val="FAF2DF"/>
                  </a:solidFill>
                  <a:latin typeface="SimHei" charset="0"/>
                  <a:cs typeface="SimHei" charset="0"/>
                </a:rPr>
                <a:t>2. </a:t>
              </a:r>
              <a:r>
                <a:rPr lang="zh-CN" altLang="en-US" sz="3600" dirty="0">
                  <a:solidFill>
                    <a:srgbClr val="FAF2DF"/>
                  </a:solidFill>
                  <a:latin typeface="SimHei" charset="0"/>
                  <a:cs typeface="SimHei" charset="0"/>
                </a:rPr>
                <a:t>圣约：以色列</a:t>
              </a:r>
              <a:r>
                <a:rPr lang="zh-CN" altLang="en-US" sz="3600" dirty="0" smtClean="0">
                  <a:solidFill>
                    <a:srgbClr val="FAF2DF"/>
                  </a:solidFill>
                  <a:latin typeface="SimHei" charset="0"/>
                  <a:cs typeface="SimHei" charset="0"/>
                </a:rPr>
                <a:t>是神的选</a:t>
              </a:r>
              <a:r>
                <a:rPr lang="zh-CN" altLang="en-US" sz="3600" dirty="0">
                  <a:solidFill>
                    <a:srgbClr val="FAF2DF"/>
                  </a:solidFill>
                  <a:latin typeface="SimHei" charset="0"/>
                  <a:cs typeface="SimHei" charset="0"/>
                </a:rPr>
                <a:t>民</a:t>
              </a:r>
              <a:endParaRPr lang="en-US" altLang="zh-CN" sz="2400" dirty="0">
                <a:solidFill>
                  <a:srgbClr val="FAF2DF"/>
                </a:solidFill>
                <a:latin typeface="SimHei" charset="0"/>
                <a:cs typeface="SimHei" charset="0"/>
              </a:endParaRPr>
            </a:p>
          </p:txBody>
        </p:sp>
        <p:pic>
          <p:nvPicPr>
            <p:cNvPr id="8200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936"/>
            <a:stretch>
              <a:fillRect/>
            </a:stretch>
          </p:blipFill>
          <p:spPr bwMode="auto">
            <a:xfrm>
              <a:off x="3792" y="2544"/>
              <a:ext cx="196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514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40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6" y="94575"/>
            <a:ext cx="50184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46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955" y="1628607"/>
            <a:ext cx="65531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我們所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受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美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因为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神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r>
              <a:rPr lang="zh-CN" altLang="en-US" sz="3200" dirty="0">
                <a:latin typeface="黑体"/>
                <a:ea typeface="黑体"/>
                <a:cs typeface="黑体"/>
              </a:rPr>
              <a:t>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慈爱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5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-8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益处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>
                <a:latin typeface="黑体"/>
                <a:ea typeface="黑体"/>
                <a:cs typeface="黑体"/>
              </a:rPr>
              <a:t>12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:9-11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</a:p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有份于</a:t>
            </a:r>
            <a:r>
              <a:rPr lang="zh-CHT" altLang="en-US" sz="3200" dirty="0"/>
              <a:t>聖潔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，轻便之行囊</a:t>
            </a:r>
            <a:endParaRPr lang="en-US" altLang="zh-CN" sz="3200" dirty="0" smtClean="0">
              <a:latin typeface="黑体"/>
              <a:ea typeface="黑体"/>
              <a:cs typeface="黑体"/>
            </a:endParaRPr>
          </a:p>
          <a:p>
            <a:r>
              <a:rPr lang="en-US" altLang="zh-CHT" sz="3200" dirty="0" smtClean="0"/>
              <a:t>10 </a:t>
            </a:r>
            <a:r>
              <a:rPr lang="zh-CHT" altLang="en-US" sz="3200" dirty="0"/>
              <a:t>生身的父都是暫隨己意管教我們，唯有萬靈的父管教我們，是要我們得益處，使我們在他的聖潔</a:t>
            </a:r>
            <a:r>
              <a:rPr lang="zh-CHT" altLang="en-US" sz="3200" dirty="0" smtClean="0"/>
              <a:t>上有份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美的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19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1-05 11.3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82"/>
            <a:ext cx="9144000" cy="58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400"/>
            <a:ext cx="9144000" cy="51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0" y="-105833"/>
            <a:ext cx="4724400" cy="5080000"/>
          </a:xfrm>
          <a:prstGeom prst="rect">
            <a:avLst/>
          </a:prstGeom>
        </p:spPr>
      </p:pic>
      <p:pic>
        <p:nvPicPr>
          <p:cNvPr id="5" name="Picture 4" descr="20170106_1535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83" y="1363825"/>
            <a:ext cx="8153533" cy="45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673" y="1628607"/>
            <a:ext cx="55757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我們所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受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美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因为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神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r>
              <a:rPr lang="zh-CN" altLang="en-US" sz="3200" dirty="0">
                <a:latin typeface="黑体"/>
                <a:ea typeface="黑体"/>
                <a:cs typeface="黑体"/>
              </a:rPr>
              <a:t>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慈爱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5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-8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益处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>
                <a:latin typeface="黑体"/>
                <a:ea typeface="黑体"/>
                <a:cs typeface="黑体"/>
              </a:rPr>
              <a:t>12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:9-11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效果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12:1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-13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N" sz="3200" dirty="0" smtClean="0">
              <a:latin typeface="黑体"/>
              <a:ea typeface="黑体"/>
              <a:cs typeface="黑体"/>
            </a:endParaRPr>
          </a:p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平安的果子，就是</a:t>
            </a:r>
            <a:r>
              <a:rPr lang="zh-CHT" altLang="en-US" sz="3200" dirty="0"/>
              <a:t>義</a:t>
            </a:r>
            <a:endParaRPr lang="en-US" altLang="zh-CHT" sz="3200" dirty="0">
              <a:latin typeface="黑体"/>
              <a:ea typeface="黑体"/>
              <a:cs typeface="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美的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19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911" y="682666"/>
            <a:ext cx="6691965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2800" dirty="0" smtClean="0"/>
              <a:t>希伯來書</a:t>
            </a:r>
            <a:r>
              <a:rPr lang="en-US" altLang="zh-CHT" sz="2800" dirty="0" smtClean="0"/>
              <a:t>1</a:t>
            </a:r>
            <a:r>
              <a:rPr lang="en-US" altLang="zh-CN" sz="2800" dirty="0" smtClean="0"/>
              <a:t>2</a:t>
            </a:r>
            <a:r>
              <a:rPr lang="en-US" altLang="zh-CHT" sz="2800" dirty="0" smtClean="0"/>
              <a:t>:</a:t>
            </a:r>
            <a:r>
              <a:rPr lang="en-US" altLang="zh-CHT" sz="2800" dirty="0"/>
              <a:t>5 </a:t>
            </a:r>
            <a:r>
              <a:rPr lang="zh-CHT" altLang="en-US" sz="2800" dirty="0"/>
              <a:t>你們又忘了那勸你們如同勸兒子的話說：「我兒，你不可輕看主的管教，被他責備的時候也不可灰心。 </a:t>
            </a:r>
            <a:r>
              <a:rPr lang="en-US" altLang="zh-CHT" sz="2800" dirty="0"/>
              <a:t>6 </a:t>
            </a:r>
            <a:r>
              <a:rPr lang="zh-CHT" altLang="en-US" sz="2800" dirty="0"/>
              <a:t>因為主所愛的，他必管教，又鞭打凡所收納的兒子。」 </a:t>
            </a:r>
            <a:r>
              <a:rPr lang="en-US" altLang="zh-CHT" sz="2800" dirty="0"/>
              <a:t>7 </a:t>
            </a:r>
            <a:r>
              <a:rPr lang="zh-CHT" altLang="en-US" sz="2800" dirty="0"/>
              <a:t>你們所忍受的，是神管教你們，待你們如同待兒子。焉有兒子不被父親管教的呢？ </a:t>
            </a:r>
            <a:r>
              <a:rPr lang="en-US" altLang="zh-CHT" sz="2800" dirty="0"/>
              <a:t>8 </a:t>
            </a:r>
            <a:r>
              <a:rPr lang="zh-CHT" altLang="en-US" sz="2800" dirty="0"/>
              <a:t>管教原是眾子所共受的，你們若不受管教，就是私子，不是兒子了</a:t>
            </a:r>
            <a:r>
              <a:rPr lang="zh-CHT" altLang="en-US" sz="2800" dirty="0" smtClean="0"/>
              <a:t>。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673" y="3937046"/>
            <a:ext cx="5575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/>
              <a:t>你不可輕看主的管教，被他責備的時候也不可灰</a:t>
            </a:r>
            <a:r>
              <a:rPr lang="zh-CHT" altLang="en-US" sz="3200" dirty="0" smtClean="0"/>
              <a:t>心</a:t>
            </a:r>
            <a:r>
              <a:rPr lang="en-US" altLang="zh-CHT" sz="3200" dirty="0" smtClean="0"/>
              <a:t> (12:5)</a:t>
            </a:r>
            <a:endParaRPr lang="en-US" altLang="zh-CHT" sz="3200" dirty="0">
              <a:latin typeface="黑体"/>
              <a:ea typeface="黑体"/>
              <a:cs typeface="黑体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32717" y="411137"/>
            <a:ext cx="665574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本周挑战：面对管教</a:t>
            </a:r>
            <a:endParaRPr lang="en-US" altLang="zh-CN" sz="3200" dirty="0" smtClean="0">
              <a:latin typeface="华文楷体"/>
              <a:ea typeface="华文楷体"/>
              <a:cs typeface="华文楷体"/>
            </a:endParaRPr>
          </a:p>
          <a:p>
            <a:pPr lvl="1" algn="ctr">
              <a:defRPr/>
            </a:pP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既然知道这更美的管教有</a:t>
            </a:r>
            <a:endParaRPr lang="en-US" altLang="zh-CN" sz="3600" dirty="0" smtClean="0"/>
          </a:p>
          <a:p>
            <a:pPr marL="571500" indent="-571500" algn="ctr">
              <a:buFont typeface="Arial"/>
              <a:buChar char="•"/>
              <a:defRPr/>
            </a:pPr>
            <a:r>
              <a:rPr lang="zh-CN" altLang="en-US" sz="3600" dirty="0" smtClean="0"/>
              <a:t>慈爱</a:t>
            </a:r>
            <a:endParaRPr lang="en-US" altLang="zh-CN" sz="3600" dirty="0" smtClean="0"/>
          </a:p>
          <a:p>
            <a:pPr marL="571500" indent="-571500" algn="ctr">
              <a:buFont typeface="Arial"/>
              <a:buChar char="•"/>
              <a:defRPr/>
            </a:pPr>
            <a:r>
              <a:rPr lang="zh-CN" altLang="en-US" sz="3600" dirty="0" smtClean="0"/>
              <a:t>益处</a:t>
            </a:r>
            <a:endParaRPr lang="en-US" altLang="zh-CN" sz="3600" dirty="0" smtClean="0"/>
          </a:p>
          <a:p>
            <a:pPr marL="571500" indent="-571500" algn="ctr">
              <a:buFont typeface="Arial"/>
              <a:buChar char="•"/>
              <a:defRPr/>
            </a:pP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效果</a:t>
            </a:r>
            <a:endParaRPr lang="en-US" altLang="zh-CN" sz="3200" dirty="0" smtClean="0">
              <a:latin typeface="华文楷体"/>
              <a:ea typeface="华文楷体"/>
              <a:cs typeface="华文楷体"/>
            </a:endParaRPr>
          </a:p>
          <a:p>
            <a:pPr algn="ctr">
              <a:defRPr/>
            </a:pP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那么</a:t>
            </a:r>
            <a:r>
              <a:rPr lang="en-US" altLang="zh-CN" sz="3200" dirty="0" smtClean="0">
                <a:latin typeface="华文楷体"/>
                <a:ea typeface="华文楷体"/>
                <a:cs typeface="华文楷体"/>
              </a:rPr>
              <a:t>——</a:t>
            </a:r>
            <a:r>
              <a:rPr lang="zh-CN" altLang="en-US" sz="3200" dirty="0" smtClean="0">
                <a:latin typeface="华文楷体"/>
                <a:ea typeface="华文楷体"/>
                <a:cs typeface="华文楷体"/>
              </a:rPr>
              <a:t>我们的回应？？</a:t>
            </a:r>
            <a:endParaRPr lang="en-US" sz="3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2577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9447"/>
            <a:ext cx="6781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zh-CN" altLang="en-US" sz="3400" dirty="0">
                <a:solidFill>
                  <a:srgbClr val="FFFFFF"/>
                </a:solidFill>
              </a:rPr>
              <a:t>圣餐</a:t>
            </a:r>
            <a:endParaRPr lang="en-US" altLang="zh-TW" sz="3400" dirty="0">
              <a:solidFill>
                <a:srgbClr val="FFFFFF"/>
              </a:solidFill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1437" y="493889"/>
            <a:ext cx="689705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/>
            <a:r>
              <a:rPr lang="zh-CN" altLang="en-US" sz="3400" u="sng" dirty="0" smtClean="0">
                <a:solidFill>
                  <a:srgbClr val="FFFFFF"/>
                </a:solidFill>
              </a:rPr>
              <a:t>林前</a:t>
            </a:r>
            <a:r>
              <a:rPr lang="en-US" altLang="zh-CN" sz="3400" dirty="0" smtClean="0">
                <a:solidFill>
                  <a:srgbClr val="FFFFFF"/>
                </a:solidFill>
              </a:rPr>
              <a:t>7</a:t>
            </a:r>
            <a:r>
              <a:rPr lang="en-US" altLang="zh-CN" sz="3400" dirty="0">
                <a:solidFill>
                  <a:srgbClr val="FFFFFF"/>
                </a:solidFill>
              </a:rPr>
              <a:t>:23</a:t>
            </a:r>
            <a:r>
              <a:rPr lang="zh-CN" altLang="en-US" sz="3400" dirty="0">
                <a:solidFill>
                  <a:srgbClr val="FFFFFF"/>
                </a:solidFill>
              </a:rPr>
              <a:t>你們是重價買來</a:t>
            </a:r>
            <a:r>
              <a:rPr lang="zh-CN" altLang="en-US" sz="3400" dirty="0" smtClean="0">
                <a:solidFill>
                  <a:srgbClr val="FFFFFF"/>
                </a:solidFill>
              </a:rPr>
              <a:t>的。</a:t>
            </a:r>
            <a:r>
              <a:rPr lang="en-US" altLang="zh-CN" sz="3400" dirty="0" smtClean="0">
                <a:solidFill>
                  <a:srgbClr val="FFFFFF"/>
                </a:solidFill>
              </a:rPr>
              <a:t>11</a:t>
            </a:r>
            <a:r>
              <a:rPr lang="en-US" altLang="zh-CN" sz="3400" dirty="0">
                <a:solidFill>
                  <a:srgbClr val="FFFFFF"/>
                </a:solidFill>
              </a:rPr>
              <a:t>:23 </a:t>
            </a:r>
            <a:r>
              <a:rPr lang="zh-CN" altLang="en-US" sz="3400" dirty="0">
                <a:solidFill>
                  <a:srgbClr val="FFFFFF"/>
                </a:solidFill>
              </a:rPr>
              <a:t>我當日傳給你們的，原是從主領受的，就是主耶穌被賣的那一夜，拿起餅來， </a:t>
            </a:r>
            <a:r>
              <a:rPr lang="en-US" altLang="zh-CN" sz="3400" dirty="0">
                <a:solidFill>
                  <a:srgbClr val="FFFFFF"/>
                </a:solidFill>
              </a:rPr>
              <a:t>24 </a:t>
            </a:r>
            <a:r>
              <a:rPr lang="zh-CN" altLang="en-US" sz="3400" dirty="0">
                <a:solidFill>
                  <a:srgbClr val="FFFFFF"/>
                </a:solidFill>
              </a:rPr>
              <a:t>祝謝了，就掰開，說：「這是我的身體，為你們捨的。你們應當如此行，為的是記念我。</a:t>
            </a:r>
            <a:r>
              <a:rPr lang="zh-CN" altLang="en-US" sz="3400" dirty="0" smtClean="0">
                <a:solidFill>
                  <a:srgbClr val="FFFFFF"/>
                </a:solidFill>
              </a:rPr>
              <a:t>」</a:t>
            </a:r>
            <a:endParaRPr lang="en-US" altLang="zh-CN" sz="3400" dirty="0" smtClean="0">
              <a:solidFill>
                <a:srgbClr val="FFFFFF"/>
              </a:solidFill>
            </a:endParaRPr>
          </a:p>
          <a:p>
            <a:pPr marL="0" lvl="1"/>
            <a:r>
              <a:rPr lang="zh-CN" altLang="en-US" sz="3400" u="sng" dirty="0" smtClean="0">
                <a:solidFill>
                  <a:srgbClr val="FFFFFF"/>
                </a:solidFill>
              </a:rPr>
              <a:t>以</a:t>
            </a:r>
            <a:r>
              <a:rPr lang="zh-CN" altLang="en-US" sz="3400" u="sng" dirty="0">
                <a:solidFill>
                  <a:srgbClr val="FFFFFF"/>
                </a:solidFill>
              </a:rPr>
              <a:t>弗所書</a:t>
            </a:r>
            <a:r>
              <a:rPr lang="en-US" altLang="zh-CN" sz="3400" dirty="0">
                <a:solidFill>
                  <a:srgbClr val="FFFFFF"/>
                </a:solidFill>
              </a:rPr>
              <a:t>4</a:t>
            </a:r>
            <a:r>
              <a:rPr lang="en-US" altLang="zh-CN" sz="3400" dirty="0" smtClean="0">
                <a:solidFill>
                  <a:srgbClr val="FFFFFF"/>
                </a:solidFill>
              </a:rPr>
              <a:t>:5 </a:t>
            </a:r>
            <a:r>
              <a:rPr lang="zh-CN" altLang="en-US" sz="3400" dirty="0">
                <a:solidFill>
                  <a:srgbClr val="FFFFFF"/>
                </a:solidFill>
              </a:rPr>
              <a:t>一主，一信，一洗， </a:t>
            </a:r>
            <a:r>
              <a:rPr lang="en-US" altLang="zh-CN" sz="3400" dirty="0">
                <a:solidFill>
                  <a:srgbClr val="FFFFFF"/>
                </a:solidFill>
              </a:rPr>
              <a:t>6 </a:t>
            </a:r>
            <a:r>
              <a:rPr lang="zh-CN" altLang="en-US" sz="3400" dirty="0">
                <a:solidFill>
                  <a:srgbClr val="FFFFFF"/>
                </a:solidFill>
              </a:rPr>
              <a:t>一神，就是眾</a:t>
            </a:r>
            <a:r>
              <a:rPr lang="zh-CN" altLang="en-US" sz="3400" dirty="0" smtClean="0">
                <a:solidFill>
                  <a:srgbClr val="FFFFFF"/>
                </a:solidFill>
              </a:rPr>
              <a:t>人的父</a:t>
            </a:r>
            <a:r>
              <a:rPr lang="zh-CN" altLang="en-US" sz="3400" dirty="0">
                <a:solidFill>
                  <a:srgbClr val="FFFFFF"/>
                </a:solidFill>
              </a:rPr>
              <a:t>超乎眾人之上，貫乎眾人之中，也</a:t>
            </a:r>
            <a:r>
              <a:rPr lang="zh-CN" altLang="en-US" sz="3400" dirty="0" smtClean="0">
                <a:solidFill>
                  <a:srgbClr val="FFFFFF"/>
                </a:solidFill>
              </a:rPr>
              <a:t>住在眾人之內。</a:t>
            </a:r>
            <a:endParaRPr lang="en-US" altLang="zh-CN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692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71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911" y="304368"/>
            <a:ext cx="6691965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2800" dirty="0" smtClean="0"/>
              <a:t>希伯來書</a:t>
            </a:r>
            <a:r>
              <a:rPr lang="en-US" altLang="zh-CHT" sz="2800" dirty="0" smtClean="0"/>
              <a:t>1</a:t>
            </a:r>
            <a:r>
              <a:rPr lang="en-US" altLang="zh-CN" sz="2800" dirty="0" smtClean="0"/>
              <a:t>2</a:t>
            </a:r>
            <a:r>
              <a:rPr lang="en-US" altLang="zh-CHT" sz="2800" dirty="0" smtClean="0"/>
              <a:t>:9 </a:t>
            </a:r>
            <a:r>
              <a:rPr lang="zh-CHT" altLang="en-US" sz="2800" dirty="0"/>
              <a:t>再者，我們曾有生身的父管教我們，我們尚且敬重他，何況萬靈的父，我們豈不更當順服他得生嗎？ </a:t>
            </a:r>
            <a:r>
              <a:rPr lang="en-US" altLang="zh-CHT" sz="2800" dirty="0"/>
              <a:t>10 </a:t>
            </a:r>
            <a:r>
              <a:rPr lang="zh-CHT" altLang="en-US" sz="2800" dirty="0"/>
              <a:t>生身的父都是暫隨己意管教我們，唯有萬靈的父管教我們，是要我們得益處，使我們在他的聖潔上有份。 </a:t>
            </a:r>
            <a:r>
              <a:rPr lang="en-US" altLang="zh-CHT" sz="2800" dirty="0"/>
              <a:t>11 </a:t>
            </a:r>
            <a:r>
              <a:rPr lang="zh-CHT" altLang="en-US" sz="2800" dirty="0"/>
              <a:t>凡管教的事，當時不覺得快樂，反覺得愁苦，後來卻為那經練過的人結出平安的果子，就是義。 </a:t>
            </a:r>
            <a:r>
              <a:rPr lang="en-US" altLang="zh-CHT" sz="2800" dirty="0"/>
              <a:t>12 </a:t>
            </a:r>
            <a:r>
              <a:rPr lang="zh-CHT" altLang="en-US" sz="2800" dirty="0"/>
              <a:t>所以，你們要把下垂的手、發痠的腿挺起來， </a:t>
            </a:r>
            <a:r>
              <a:rPr lang="en-US" altLang="zh-CHT" sz="2800" dirty="0"/>
              <a:t>13 </a:t>
            </a:r>
            <a:r>
              <a:rPr lang="zh-CHT" altLang="en-US" sz="2800" dirty="0"/>
              <a:t>也要為自己的腳把道路修直了，使瘸子不致歪腳，反得痊癒。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649789"/>
              </p:ext>
            </p:extLst>
          </p:nvPr>
        </p:nvGraphicFramePr>
        <p:xfrm>
          <a:off x="298064" y="191417"/>
          <a:ext cx="666042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89"/>
                <a:gridCol w="3877839"/>
              </a:tblGrid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更美的启示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更美的祭物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更美的使者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更美的将来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更美的救恩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更美的信望爱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更美的管家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更美的家鄉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更美的安息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更美的路程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更美的祭司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更美的管教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更美的警告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更美的合一</a:t>
                      </a:r>
                      <a:r>
                        <a:rPr lang="zh-CN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圣洁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更美的圣约</a:t>
                      </a:r>
                      <a:endParaRPr 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更美的应许，祝福</a:t>
                      </a:r>
                      <a:endParaRPr lang="en-US" sz="3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Left Arrow 3"/>
          <p:cNvSpPr/>
          <p:nvPr/>
        </p:nvSpPr>
        <p:spPr>
          <a:xfrm>
            <a:off x="5107399" y="3343882"/>
            <a:ext cx="1743000" cy="69579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511" y="2033926"/>
            <a:ext cx="5575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我們所行的路程比一般人所行的更美，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因为我们有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HT" altLang="en-US" sz="3200" dirty="0" smtClean="0">
                <a:latin typeface="黑体"/>
                <a:ea typeface="黑体"/>
                <a:cs typeface="黑体"/>
              </a:rPr>
              <a:t>同行者的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鼓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励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en-US" altLang="zh-CHT" sz="3200" dirty="0" smtClean="0">
                <a:latin typeface="黑体"/>
                <a:ea typeface="黑体"/>
                <a:cs typeface="黑体"/>
              </a:rPr>
              <a:t>1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a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HT" altLang="en-US" sz="3200" dirty="0" smtClean="0">
                <a:latin typeface="黑体"/>
                <a:ea typeface="黑体"/>
                <a:cs typeface="黑体"/>
              </a:rPr>
              <a:t>轻便的行囊</a:t>
            </a:r>
            <a:r>
              <a:rPr lang="zh-CN" altLang="zh-CHT" sz="3200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>
                <a:latin typeface="黑体"/>
                <a:ea typeface="黑体"/>
                <a:cs typeface="黑体"/>
              </a:rPr>
              <a:t>12:</a:t>
            </a:r>
            <a:r>
              <a:rPr lang="en-US" altLang="zh-CHT" sz="3200" dirty="0" smtClean="0">
                <a:latin typeface="黑体"/>
                <a:ea typeface="黑体"/>
                <a:cs typeface="黑体"/>
              </a:rPr>
              <a:t>1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b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HT" altLang="en-US" sz="3200" dirty="0" smtClean="0">
                <a:latin typeface="黑体"/>
                <a:ea typeface="黑体"/>
                <a:cs typeface="黑体"/>
              </a:rPr>
              <a:t>創始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成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終的耶穌</a:t>
            </a:r>
            <a:r>
              <a:rPr lang="zh-CN" altLang="zh-CHT" sz="3200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-4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>
              <a:latin typeface="黑体"/>
              <a:ea typeface="黑体"/>
              <a:cs typeface="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美的路程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49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673" y="1628607"/>
            <a:ext cx="5575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我們所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受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>
                <a:latin typeface="黑体"/>
                <a:ea typeface="黑体"/>
                <a:cs typeface="黑体"/>
              </a:rPr>
              <a:t>美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r>
              <a:rPr lang="zh-CHT" altLang="en-US" sz="3200" dirty="0" smtClean="0">
                <a:latin typeface="黑体"/>
                <a:ea typeface="黑体"/>
                <a:cs typeface="黑体"/>
              </a:rPr>
              <a:t>因为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神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r>
              <a:rPr lang="zh-CN" altLang="en-US" sz="3200" dirty="0">
                <a:latin typeface="黑体"/>
                <a:ea typeface="黑体"/>
                <a:cs typeface="黑体"/>
              </a:rPr>
              <a:t>教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慈爱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5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-8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益处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>
                <a:latin typeface="黑体"/>
                <a:ea typeface="黑体"/>
                <a:cs typeface="黑体"/>
              </a:rPr>
              <a:t>12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:9-11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 smtClean="0">
              <a:latin typeface="黑体"/>
              <a:ea typeface="黑体"/>
              <a:cs typeface="黑体"/>
            </a:endParaRPr>
          </a:p>
          <a:p>
            <a:pPr marL="457200" indent="-457200">
              <a:buFont typeface="Arial"/>
              <a:buChar char="•"/>
            </a:pPr>
            <a:r>
              <a:rPr lang="zh-CN" altLang="en-US" sz="3200" dirty="0" smtClean="0">
                <a:latin typeface="黑体"/>
                <a:ea typeface="黑体"/>
                <a:cs typeface="黑体"/>
              </a:rPr>
              <a:t>效果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（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12:1</a:t>
            </a:r>
            <a:r>
              <a:rPr lang="zh-CN" altLang="zh-CHT" sz="3200" dirty="0" smtClean="0">
                <a:latin typeface="黑体"/>
                <a:ea typeface="黑体"/>
                <a:cs typeface="黑体"/>
              </a:rPr>
              <a:t>2</a:t>
            </a:r>
            <a:r>
              <a:rPr lang="en-US" altLang="zh-CN" sz="3200" dirty="0" smtClean="0">
                <a:latin typeface="黑体"/>
                <a:ea typeface="黑体"/>
                <a:cs typeface="黑体"/>
              </a:rPr>
              <a:t>-13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）</a:t>
            </a:r>
            <a:endParaRPr lang="en-US" altLang="zh-CHT" sz="3200" dirty="0">
              <a:latin typeface="黑体"/>
              <a:ea typeface="黑体"/>
              <a:cs typeface="黑体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latin typeface="黑体"/>
                <a:ea typeface="黑体"/>
                <a:cs typeface="黑体"/>
              </a:rPr>
              <a:t>更</a:t>
            </a:r>
            <a:r>
              <a:rPr lang="zh-CHT" altLang="en-US" sz="3200" dirty="0" smtClean="0">
                <a:latin typeface="黑体"/>
                <a:ea typeface="黑体"/>
                <a:cs typeface="黑体"/>
              </a:rPr>
              <a:t>美的</a:t>
            </a:r>
            <a:r>
              <a:rPr lang="zh-CN" altLang="en-US" sz="3200" dirty="0" smtClean="0">
                <a:latin typeface="黑体"/>
                <a:ea typeface="黑体"/>
                <a:cs typeface="黑体"/>
              </a:rPr>
              <a:t>管教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41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673" y="1628607"/>
            <a:ext cx="5575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b="1" dirty="0" smtClean="0"/>
              <a:t>G3809 </a:t>
            </a:r>
            <a:r>
              <a:rPr lang="en-US" sz="3200" b="1" dirty="0"/>
              <a:t>πα</a:t>
            </a:r>
            <a:r>
              <a:rPr lang="en-US" sz="3200" b="1" dirty="0" err="1"/>
              <a:t>ιδεί</a:t>
            </a:r>
            <a:r>
              <a:rPr lang="en-US" sz="3200" b="1" dirty="0"/>
              <a:t>α</a:t>
            </a:r>
            <a:endParaRPr lang="en-US" sz="3200" dirty="0"/>
          </a:p>
          <a:p>
            <a:r>
              <a:rPr lang="en-US" sz="3200" dirty="0" smtClean="0"/>
              <a:t>Nurture </a:t>
            </a:r>
          </a:p>
          <a:p>
            <a:r>
              <a:rPr lang="en-US" sz="3200" dirty="0" smtClean="0"/>
              <a:t>Chastening</a:t>
            </a:r>
          </a:p>
          <a:p>
            <a:r>
              <a:rPr lang="en-US" sz="3200" dirty="0" smtClean="0"/>
              <a:t>Discipline</a:t>
            </a:r>
          </a:p>
          <a:p>
            <a:r>
              <a:rPr lang="en-US" altLang="zh-CN" sz="3200" dirty="0" smtClean="0"/>
              <a:t>C</a:t>
            </a:r>
            <a:r>
              <a:rPr lang="en-US" sz="3200" dirty="0" smtClean="0"/>
              <a:t>hastisement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125518" y="801002"/>
            <a:ext cx="34549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什么是管教？？？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984018" y="1980211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984018" y="2916228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＋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4018" y="3890764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92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095" y="856827"/>
            <a:ext cx="38759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/>
              <a:t>诗篇</a:t>
            </a:r>
            <a:r>
              <a:rPr lang="en-US" altLang="zh-CN" sz="2400" dirty="0"/>
              <a:t>89</a:t>
            </a:r>
            <a:r>
              <a:rPr lang="en-US" altLang="zh-CN" sz="2400" dirty="0" smtClean="0"/>
              <a:t>:</a:t>
            </a:r>
            <a:r>
              <a:rPr lang="en-US" altLang="zh-TW" sz="2400" dirty="0" smtClean="0"/>
              <a:t>30 </a:t>
            </a:r>
            <a:r>
              <a:rPr lang="zh-TW" altLang="en-US" sz="2400" dirty="0"/>
              <a:t>倘若他的子孫離棄我的律法，不照我的典章行， </a:t>
            </a:r>
            <a:r>
              <a:rPr lang="en-US" altLang="zh-TW" sz="2400" dirty="0"/>
              <a:t>31 </a:t>
            </a:r>
            <a:r>
              <a:rPr lang="zh-TW" altLang="en-US" sz="2400" dirty="0"/>
              <a:t>背棄我的律例，不遵守我的誡命， </a:t>
            </a:r>
            <a:r>
              <a:rPr lang="en-US" altLang="zh-TW" sz="2400" dirty="0"/>
              <a:t>32 </a:t>
            </a:r>
            <a:r>
              <a:rPr lang="zh-TW" altLang="en-US" sz="2400" dirty="0"/>
              <a:t>我就要用杖責罰他們的過犯，用鞭責罰他們的罪孽。 </a:t>
            </a:r>
            <a:r>
              <a:rPr lang="en-US" altLang="zh-TW" sz="2400" dirty="0"/>
              <a:t>33 </a:t>
            </a:r>
            <a:r>
              <a:rPr lang="zh-TW" altLang="en-US" sz="2400" dirty="0"/>
              <a:t>只是我必不將我的慈愛全然收回，也必不叫我的信實廢棄。 </a:t>
            </a:r>
            <a:r>
              <a:rPr lang="en-US" altLang="zh-TW" sz="2400" dirty="0"/>
              <a:t>34 </a:t>
            </a:r>
            <a:r>
              <a:rPr lang="zh-TW" altLang="en-US" sz="2400" dirty="0"/>
              <a:t>我必不背棄我的約，也不改變我口中所出的</a:t>
            </a:r>
            <a:r>
              <a:rPr lang="zh-TW" altLang="en-US" sz="2400" dirty="0" smtClean="0"/>
              <a:t>。</a:t>
            </a:r>
            <a:endParaRPr lang="en-US" altLang="zh-TW" sz="2400" dirty="0"/>
          </a:p>
        </p:txBody>
      </p:sp>
      <p:sp>
        <p:nvSpPr>
          <p:cNvPr id="4" name="Rectangle 3"/>
          <p:cNvSpPr/>
          <p:nvPr/>
        </p:nvSpPr>
        <p:spPr>
          <a:xfrm>
            <a:off x="3984018" y="1980211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管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4018" y="3890764"/>
            <a:ext cx="2972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/>
                <a:ea typeface="黑体"/>
                <a:cs typeface="黑体"/>
              </a:rPr>
              <a:t>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56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16308"/>
              </p:ext>
            </p:extLst>
          </p:nvPr>
        </p:nvGraphicFramePr>
        <p:xfrm>
          <a:off x="383840" y="224211"/>
          <a:ext cx="6682746" cy="5317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42"/>
                <a:gridCol w="3553561"/>
                <a:gridCol w="2256443"/>
              </a:tblGrid>
              <a:tr h="478342">
                <a:tc>
                  <a:txBody>
                    <a:bodyPr/>
                    <a:lstStyle/>
                    <a:p>
                      <a:r>
                        <a:rPr lang="zh-CN" altLang="en-US" sz="2200" dirty="0" smtClean="0"/>
                        <a:t>出处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200" dirty="0" smtClean="0"/>
                        <a:t>英文翻译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</a:rPr>
                        <a:t>G3809 πα</a:t>
                      </a:r>
                      <a:r>
                        <a:rPr lang="en-US" altLang="zh-TW" sz="2200" dirty="0" err="1" smtClean="0">
                          <a:solidFill>
                            <a:schemeClr val="tx1"/>
                          </a:solidFill>
                        </a:rPr>
                        <a:t>ιδεί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200" dirty="0" smtClean="0"/>
                        <a:t>中文</a:t>
                      </a:r>
                      <a:endParaRPr lang="en-US" sz="2200" dirty="0"/>
                    </a:p>
                  </a:txBody>
                  <a:tcPr/>
                </a:tc>
              </a:tr>
              <a:tr h="1496879">
                <a:tc>
                  <a:txBody>
                    <a:bodyPr/>
                    <a:lstStyle/>
                    <a:p>
                      <a:r>
                        <a:rPr lang="en-US" altLang="zh-TW" sz="2200" dirty="0" err="1" smtClean="0">
                          <a:solidFill>
                            <a:schemeClr val="bg1"/>
                          </a:solidFill>
                        </a:rPr>
                        <a:t>Eph</a:t>
                      </a: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 6:4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provoke not your children to wrath: but bring them up in the </a:t>
                      </a:r>
                      <a:r>
                        <a:rPr lang="en-US" altLang="zh-TW" sz="2200" dirty="0" smtClean="0">
                          <a:solidFill>
                            <a:srgbClr val="008000"/>
                          </a:solidFill>
                        </a:rPr>
                        <a:t>nurture G3809 </a:t>
                      </a: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and admonition of the Lord. 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TW" altLang="en-US" sz="2200" dirty="0" smtClean="0">
                          <a:solidFill>
                            <a:schemeClr val="bg1"/>
                          </a:solidFill>
                        </a:rPr>
                        <a:t>不要惹兒女的氣，只要照著主的</a:t>
                      </a:r>
                      <a:r>
                        <a:rPr lang="zh-TW" altLang="en-US" sz="2200" dirty="0" smtClean="0">
                          <a:solidFill>
                            <a:srgbClr val="008000"/>
                          </a:solidFill>
                        </a:rPr>
                        <a:t>教訓</a:t>
                      </a:r>
                      <a:r>
                        <a:rPr lang="zh-TW" altLang="en-US" sz="2200" dirty="0" smtClean="0">
                          <a:solidFill>
                            <a:schemeClr val="bg1"/>
                          </a:solidFill>
                        </a:rPr>
                        <a:t>和警戒養育他們</a:t>
                      </a:r>
                      <a:endParaRPr lang="zh-CN" altLang="en-US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844991">
                <a:tc>
                  <a:txBody>
                    <a:bodyPr/>
                    <a:lstStyle/>
                    <a:p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2Ti 3:16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All scripture is given by inspiration of God, and is profitable for doctrine, for reproof, for correction, for instruction in righteousness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TW" altLang="en-US" sz="2200" dirty="0" smtClean="0">
                          <a:solidFill>
                            <a:schemeClr val="bg1"/>
                          </a:solidFill>
                        </a:rPr>
                        <a:t>聖經都是神所默示的，於教訓、督責、使人歸正、教導人學義都是有益的</a:t>
                      </a:r>
                      <a:endParaRPr lang="zh-CN" altLang="en-US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496879">
                <a:tc>
                  <a:txBody>
                    <a:bodyPr/>
                    <a:lstStyle/>
                    <a:p>
                      <a:r>
                        <a:rPr lang="en-US" altLang="zh-TW" sz="2200" dirty="0" err="1" smtClean="0">
                          <a:solidFill>
                            <a:schemeClr val="bg1"/>
                          </a:solidFill>
                        </a:rPr>
                        <a:t>Heb</a:t>
                      </a: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 12:5,7,8,11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despise not thou the </a:t>
                      </a:r>
                      <a:r>
                        <a:rPr lang="en-US" altLang="zh-TW" sz="2200" dirty="0" smtClean="0">
                          <a:solidFill>
                            <a:srgbClr val="008000"/>
                          </a:solidFill>
                        </a:rPr>
                        <a:t>chastening</a:t>
                      </a: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altLang="zh-TW" sz="2200" dirty="0" smtClean="0">
                          <a:solidFill>
                            <a:srgbClr val="008000"/>
                          </a:solidFill>
                        </a:rPr>
                        <a:t>discipline</a:t>
                      </a:r>
                      <a:r>
                        <a:rPr lang="en-US" altLang="zh-TW" sz="2200" dirty="0" smtClean="0">
                          <a:solidFill>
                            <a:schemeClr val="bg1"/>
                          </a:solidFill>
                        </a:rPr>
                        <a:t> NIV) of the Lord, nor faint when thou art rebuked of him: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TW" altLang="en-US" sz="2200" dirty="0" smtClean="0">
                          <a:solidFill>
                            <a:schemeClr val="bg1"/>
                          </a:solidFill>
                        </a:rPr>
                        <a:t>你不可輕看主的</a:t>
                      </a:r>
                      <a:r>
                        <a:rPr lang="zh-TW" altLang="en-US" sz="2200" dirty="0" smtClean="0">
                          <a:solidFill>
                            <a:srgbClr val="008000"/>
                          </a:solidFill>
                        </a:rPr>
                        <a:t>管教</a:t>
                      </a:r>
                      <a:r>
                        <a:rPr lang="zh-TW" altLang="en-US" sz="2200" dirty="0" smtClean="0">
                          <a:solidFill>
                            <a:schemeClr val="bg1"/>
                          </a:solidFill>
                        </a:rPr>
                        <a:t>，被他責備的時候也不可灰心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20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10785</TotalTime>
  <Words>3439</Words>
  <Application>Microsoft Macintosh PowerPoint</Application>
  <PresentationFormat>On-screen Show (16:10)</PresentationFormat>
  <Paragraphs>163</Paragraphs>
  <Slides>22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Twilight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Jiang</dc:creator>
  <cp:lastModifiedBy>Kunming Su</cp:lastModifiedBy>
  <cp:revision>241</cp:revision>
  <cp:lastPrinted>2016-10-30T13:46:50Z</cp:lastPrinted>
  <dcterms:created xsi:type="dcterms:W3CDTF">2016-04-20T14:44:41Z</dcterms:created>
  <dcterms:modified xsi:type="dcterms:W3CDTF">2017-01-08T13:31:53Z</dcterms:modified>
</cp:coreProperties>
</file>