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3" r:id="rId1"/>
  </p:sldMasterIdLst>
  <p:notesMasterIdLst>
    <p:notesMasterId r:id="rId25"/>
  </p:notesMasterIdLst>
  <p:handoutMasterIdLst>
    <p:handoutMasterId r:id="rId26"/>
  </p:handoutMasterIdLst>
  <p:sldIdLst>
    <p:sldId id="261" r:id="rId2"/>
    <p:sldId id="441" r:id="rId3"/>
    <p:sldId id="542" r:id="rId4"/>
    <p:sldId id="543" r:id="rId5"/>
    <p:sldId id="470" r:id="rId6"/>
    <p:sldId id="493" r:id="rId7"/>
    <p:sldId id="530" r:id="rId8"/>
    <p:sldId id="556" r:id="rId9"/>
    <p:sldId id="546" r:id="rId10"/>
    <p:sldId id="552" r:id="rId11"/>
    <p:sldId id="557" r:id="rId12"/>
    <p:sldId id="548" r:id="rId13"/>
    <p:sldId id="554" r:id="rId14"/>
    <p:sldId id="558" r:id="rId15"/>
    <p:sldId id="553" r:id="rId16"/>
    <p:sldId id="551" r:id="rId17"/>
    <p:sldId id="432" r:id="rId18"/>
    <p:sldId id="560" r:id="rId19"/>
    <p:sldId id="529" r:id="rId20"/>
    <p:sldId id="549" r:id="rId21"/>
    <p:sldId id="559" r:id="rId22"/>
    <p:sldId id="545" r:id="rId23"/>
    <p:sldId id="547" r:id="rId2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64" y="-35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C4B9C-5933-8849-8BFF-78FD4642F5A3}" type="datetimeFigureOut">
              <a:rPr lang="en-US" smtClean="0"/>
              <a:t>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BE138-CBF3-2E42-A94B-E7BE390F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FFAE-0E0F-0B49-BDFF-8AF2891848CF}" type="datetimeFigureOut">
              <a:rPr lang="en-US" smtClean="0"/>
              <a:t>2/4/17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0230F-B426-314B-9108-A0635C10E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我們既有這許多的見證人，如同雲彩圍著我們，就當放下各樣的重擔，脫去容易纏累我們的罪，存心忍耐，奔那擺在我們前頭的路程，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仰望為我們信心創始成終的耶穌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。他因那擺在前面的喜樂，就輕看羞辱，忍受了十字架的苦難，便坐在神寶座的右邊。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那忍受罪人這樣頂撞的，你們要思想，免得疲倦灰心。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你們與罪惡相爭，還沒有抵擋到流血的地步。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你們又忘了那勸你們如同勸兒子的話說：「我兒，你不可輕看主的管教，被他責備的時候也不可灰心。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因為主所愛的，他必管教，又鞭打凡所收納的兒子。」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你們所忍受的，是神管教你們，待你們如同待兒子。焉有兒子不被父親管教的呢？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管教原是眾子所共受的，你們若不受管教，就是私子，不是兒子了。 受管教的結果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再者，我們曾有生身的父管教我們，我們尚且敬重他，何況萬靈的父，我們豈不更當順服他得生嗎？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生身的父都是暫隨己意管教我們，唯有萬靈的父管教我們，是要我們得益處，使我們在他的聖潔上有份。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凡管教的事，當時不覺得快樂，反覺得愁苦，後來卻為那經練過的人結出平安的果子，就是義。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所以，你們要把下垂的手、發痠的腿挺起來，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也要為自己的腳把道路修直了，使瘸子不致歪腳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[b]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，反得痊癒。 當拿以掃為警戒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你們要追求與眾人和睦，並要追求聖潔，非聖潔沒有人能見主。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又要謹慎，恐怕有人失了神的恩；恐怕有毒根生出來擾亂你們，因此叫眾人沾染汙穢；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恐怕有淫亂的，有貪戀世俗如以掃的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他因一點食物把自己長子的名分賣了。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後來想要承受父所祝的福，竟被棄絕，雖然號哭切求，卻得不著門路使他父親的心意回轉，這是你們知道的。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你們原不是來到那能摸的山，此山有火焰、密雲、黑暗、暴風、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角聲與說話的聲音。那些聽見這聲音的，都求不要再向他們說話，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因為他們當不起所命他們的話說：「靠近這山的，即便是走獸，也要用石頭打死。」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所見的極其可怕，甚至摩西說：「我甚是恐懼戰兢。」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你們乃是來到錫安山，永生神的城邑，就是天上的耶路撒冷；那裡有千萬的天使，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有名錄在天上諸長子之會所共聚的總會，有審判眾人的神和被成全之義人的靈魂，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並新約的中保耶穌以及所灑的血。這血所說的比亞伯的血所說的更美。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你們總要謹慎，不可棄絕那向你們說話的。因為那些棄絕在地上警戒他們的，尚且不能逃罪，何況我們違背那從天上警戒我們的呢？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當時他的聲音震動了地，但如今他應許說：「再一次我不單要震動地，還要震動天。」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這再一次的話，是指明被震動的，就是受造之物都要挪去，使那不被震動的常存。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所以，我們既得了不能震動的國，就當感恩，照神所喜悅的，用虔誠、敬畏的心侍奉神，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因為我們的神乃是烈火。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那借着天使所传的话既是确定的，凡干犯悖逆的都受了该受的报应，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我们若忽略这么大的救恩，怎能逃罪呢？这救恩起先是主亲自讲的，后来是听见的人给我们证实了，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神又按自己的旨意，用神迹、奇事和百般的异能并圣灵的恩赐，同他们作见证。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弟兄们，你们要谨慎，免得你们中间或有人存着不信的恶心，把永生神离弃了。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总要趁着还有今日，天天彼此相劝，免得你们中间有人被罪迷惑，心里就刚硬了。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我们若将起初确实的信心坚持到底，就在基督里有份了。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因我们的大祭司并非不能体恤我们的软弱，他也曾凡事受过试探，与我们一样，只是他没有犯罪。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所以我们只管坦然无惧地来到施恩的宝座前，为要得怜恤，蒙恩惠，做随时的帮助。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若是离弃道理，就不能叫他们重新懊悔了。因为他们把神的儿子重钉十字架，明明地羞辱他。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就如一块田地，吃过屡次下的雨水，生长菜蔬，合乎耕种的人用，就从神得福；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若长荆棘和蒺藜，必被废弃，近于咒诅，结局就是焚烧。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他们供奉的事本是天上事的形状和影像，正如摩西将要造帐幕的时候，蒙神警戒他，说：“你要谨慎，做各样的物件都要照着在山上指示你的样式。”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如今耶稣所得的职任是更美的，正如他做更美之约的中保。这约原是凭更美之应许立的。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因为我们得知真道以后，若故意犯罪，赎罪的祭就再没有了，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唯有战惧等候审判和那烧灭众敌人的烈火。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人干犯摩西的律法，凭两三个见证人，尚且不得怜恤而死；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何况人践踏神的儿子，将那使他成圣之约的血当做平常，又亵慢施恩的圣灵，你们想，他要受的刑罚该怎样加重呢！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因为我们知道谁说“申冤在我，我必报应”，又说“主要审判他的百姓”。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落在永生神的手里，真是可怕的！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那借着天使所传的话既是确定的，凡干犯悖逆的都受了该受的报应，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我们若忽略这么大的救恩，怎能逃罪呢？这救恩起先是主亲自讲的，后来是听见的人给我们证实了，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神又按自己的旨意，用神迹、奇事和百般的异能并圣灵的恩赐，同他们作见证。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弟兄们，你们要谨慎，免得你们中间或有人存着不信的恶心，把永生神离弃了。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总要趁着还有今日，天天彼此相劝，免得你们中间有人被罪迷惑，心里就刚硬了。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我们若将起初确实的信心坚持到底，就在基督里有份了。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因我们的大祭司并非不能体恤我们的软弱，他也曾凡事受过试探，与我们一样，只是他没有犯罪。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所以我们只管坦然无惧地来到施恩的宝座前，为要得怜恤，蒙恩惠，做随时的帮助。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若是离弃道理，就不能叫他们重新懊悔了。因为他们把神的儿子重钉十字架，明明地羞辱他。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就如一块田地，吃过屡次下的雨水，生长菜蔬，合乎耕种的人用，就从神得福；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若长荆棘和蒺藜，必被废弃，近于咒诅，结局就是焚烧。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他们供奉的事本是天上事的形状和影像，正如摩西将要造帐幕的时候，蒙神警戒他，说：“你要谨慎，做各样的物件都要照着在山上指示你的样式。”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如今耶稣所得的职任是更美的，正如他做更美之约的中保。这约原是凭更美之应许立的。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因为我们得知真道以后，若故意犯罪，赎罪的祭就再没有了，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唯有战惧等候审判和那烧灭众敌人的烈火。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人干犯摩西的律法，凭两三个见证人，尚且不得怜恤而死；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何况人践踏神的儿子，将那使他成圣之约的血当做平常，又亵慢施恩的圣灵，你们想，他要受的刑罚该怎样加重呢！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因为我们知道谁说“申冤在我，我必报应”，又说“主要审判他的百姓”。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落在永生神的手里，真是可怕的！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dirty="0" smtClean="0">
                <a:solidFill>
                  <a:srgbClr val="FFFF00"/>
                </a:solidFill>
              </a:rPr>
              <a:t>创世记</a:t>
            </a:r>
            <a:r>
              <a:rPr lang="en-US" altLang="zh-TW" sz="1200" dirty="0" smtClean="0">
                <a:solidFill>
                  <a:srgbClr val="FFFF00"/>
                </a:solidFill>
              </a:rPr>
              <a:t>4:10</a:t>
            </a:r>
            <a:r>
              <a:rPr lang="zh-TW" altLang="en-US" sz="1200" dirty="0" smtClean="0">
                <a:solidFill>
                  <a:srgbClr val="FFFF00"/>
                </a:solidFill>
              </a:rPr>
              <a:t>你兄弟的血有声音从地里向我哀告。 </a:t>
            </a:r>
            <a:r>
              <a:rPr lang="en-US" altLang="zh-TW" sz="1200" dirty="0" smtClean="0">
                <a:solidFill>
                  <a:srgbClr val="FFFF00"/>
                </a:solidFill>
              </a:rPr>
              <a:t>11 </a:t>
            </a:r>
            <a:r>
              <a:rPr lang="zh-TW" altLang="en-US" sz="1200" dirty="0" smtClean="0">
                <a:solidFill>
                  <a:srgbClr val="FFFF00"/>
                </a:solidFill>
              </a:rPr>
              <a:t>地开了口，从你手里接受你兄弟的血，现在你必从这地受咒诅。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/>
              <a:t>你們總要謹慎，不可棄絕那向你們說話的。因為那些棄絕在地上警戒他們的，尚且不能逃罪，何況我們違背那從天上警戒我們的呢？ </a:t>
            </a:r>
            <a:r>
              <a:rPr lang="en-US" altLang="zh-CN" sz="1200" dirty="0" smtClean="0"/>
              <a:t>26 </a:t>
            </a:r>
            <a:r>
              <a:rPr lang="zh-CN" altLang="en-US" sz="1200" dirty="0" smtClean="0"/>
              <a:t>當時他的聲音震動了地，但如今他應許說：「再一次我不單要震動地，還要震動天。」 </a:t>
            </a:r>
            <a:r>
              <a:rPr lang="en-US" altLang="zh-CN" sz="1200" dirty="0" smtClean="0"/>
              <a:t>27 </a:t>
            </a:r>
            <a:r>
              <a:rPr lang="zh-CN" altLang="en-US" sz="1200" dirty="0" smtClean="0"/>
              <a:t>這再一次的話，是指明被震動的，就是受造之物都要挪去，使那不被震動的常存。 </a:t>
            </a:r>
            <a:r>
              <a:rPr lang="en-US" altLang="zh-CN" sz="1200" dirty="0" smtClean="0"/>
              <a:t>28 </a:t>
            </a:r>
            <a:r>
              <a:rPr lang="zh-CN" altLang="en-US" sz="1200" dirty="0" smtClean="0"/>
              <a:t>所以，我們既得了不能震動的國，就當感恩，照神所喜悅的，用虔誠、敬畏的心侍奉神</a:t>
            </a:r>
            <a:endParaRPr lang="en-US" altLang="zh-CN" sz="1200" dirty="0" smtClean="0"/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创世记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4:10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你兄弟的血有声音从地里向我哀告。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地开了口，从你手里接受你兄弟的血，现在你必从这地受咒诅。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出埃及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到了第三天早晨，在山上有雷轰、闪电和密云，并且角声甚大，营中的百姓尽都发颤。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摩西率领百姓出营迎接神，都站在山下。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西奈全山冒烟，因为耶和华在火中降于山上。山的烟气上腾，如烧窑一般，遍山大大地震动。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角声渐渐地高而又高，摩西就说话，神有声音答应他。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998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998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998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那借着天使所传的话既是确定的，凡干犯悖逆的都受了该受的报应，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我们若忽略这么大的救恩，怎能逃罪呢？这救恩起先是主亲自讲的，后来是听见的人给我们证实了，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神又按自己的旨意，用神迹、奇事和百般的异能并圣灵的恩赐，同他们作见证。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弟兄们，你们要谨慎，免得你们中间或有人存着不信的恶心，把永生神离弃了。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总要趁着还有今日，天天彼此相劝，免得你们中间有人被罪迷惑，心里就刚硬了。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我们若将起初确实的信心坚持到底，就在基督里有份了。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因我们的大祭司并非不能体恤我们的软弱，他也曾凡事受过试探，与我们一样，只是他没有犯罪。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所以我们只管坦然无惧地来到施恩的宝座前，为要得怜恤，蒙恩惠，做随时的帮助。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若是离弃道理，就不能叫他们重新懊悔了。因为他们把神的儿子重钉十字架，明明地羞辱他。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就如一块田地，吃过屡次下的雨水，生长菜蔬，合乎耕种的人用，就从神得福；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若长荆棘和蒺藜，必被废弃，近于咒诅，结局就是焚烧。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他们供奉的事本是天上事的形状和影像，正如摩西将要造帐幕的时候，蒙神警戒他，说：“你要谨慎，做各样的物件都要照着在山上指示你的样式。”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如今耶稣所得的职任是更美的，正如他做更美之约的中保。这约原是凭更美之应许立的。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因为我们得知真道以后，若故意犯罪，赎罪的祭就再没有了，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唯有战惧等候审判和那烧灭众敌人的烈火。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人干犯摩西的律法，凭两三个见证人，尚且不得怜恤而死；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何况人践踏神的儿子，将那使他成圣之约的血当做平常，又亵慢施恩的圣灵，你们想，他要受的刑罚该怎样加重呢！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因为我们知道谁说“申冤在我，我必报应”，又说“主要审判他的百姓”。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落在永生神的手里，真是可怕的！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dirty="0" smtClean="0">
                <a:solidFill>
                  <a:srgbClr val="FFFF00"/>
                </a:solidFill>
              </a:rPr>
              <a:t>创世记</a:t>
            </a:r>
            <a:r>
              <a:rPr lang="en-US" altLang="zh-TW" sz="1200" dirty="0" smtClean="0">
                <a:solidFill>
                  <a:srgbClr val="FFFF00"/>
                </a:solidFill>
              </a:rPr>
              <a:t>4:10</a:t>
            </a:r>
            <a:r>
              <a:rPr lang="zh-TW" altLang="en-US" sz="1200" dirty="0" smtClean="0">
                <a:solidFill>
                  <a:srgbClr val="FFFF00"/>
                </a:solidFill>
              </a:rPr>
              <a:t>你兄弟的血有声音从地里向我哀告。 </a:t>
            </a:r>
            <a:r>
              <a:rPr lang="en-US" altLang="zh-TW" sz="1200" dirty="0" smtClean="0">
                <a:solidFill>
                  <a:srgbClr val="FFFF00"/>
                </a:solidFill>
              </a:rPr>
              <a:t>11 </a:t>
            </a:r>
            <a:r>
              <a:rPr lang="zh-TW" altLang="en-US" sz="1200" dirty="0" smtClean="0">
                <a:solidFill>
                  <a:srgbClr val="FFFF00"/>
                </a:solidFill>
              </a:rPr>
              <a:t>地开了口，从你手里接受你兄弟的血，现在你必从这地受咒诅。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那借着天使所传的话既是确定的，凡干犯悖逆的都受了该受的报应，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我们若忽略这么大的救恩，怎能逃罪呢？这救恩起先是主亲自讲的，后来是听见的人给我们证实了，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神又按自己的旨意，用神迹、奇事和百般的异能并圣灵的恩赐，同他们作见证。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弟兄们，你们要谨慎，免得你们中间或有人存着不信的恶心，把永生神离弃了。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总要趁着还有今日，天天彼此相劝，免得你们中间有人被罪迷惑，心里就刚硬了。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我们若将起初确实的信心坚持到底，就在基督里有份了。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因我们的大祭司并非不能体恤我们的软弱，他也曾凡事受过试探，与我们一样，只是他没有犯罪。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所以我们只管坦然无惧地来到施恩的宝座前，为要得怜恤，蒙恩惠，做随时的帮助。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若是离弃道理，就不能叫他们重新懊悔了。因为他们把神的儿子重钉十字架，明明地羞辱他。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就如一块田地，吃过屡次下的雨水，生长菜蔬，合乎耕种的人用，就从神得福；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若长荆棘和蒺藜，必被废弃，近于咒诅，结局就是焚烧。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他们供奉的事本是天上事的形状和影像，正如摩西将要造帐幕的时候，蒙神警戒他，说：“你要谨慎，做各样的物件都要照着在山上指示你的样式。”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如今耶稣所得的职任是更美的，正如他做更美之约的中保。这约原是凭更美之应许立的。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因为我们得知真道以后，若故意犯罪，赎罪的祭就再没有了，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唯有战惧等候审判和那烧灭众敌人的烈火。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人干犯摩西的律法，凭两三个见证人，尚且不得怜恤而死；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何况人践踏神的儿子，将那使他成圣之约的血当做平常，又亵慢施恩的圣灵，你们想，他要受的刑罚该怎样加重呢！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因为我们知道谁说“申冤在我，我必报应”，又说“主要审判他的百姓”。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落在永生神的手里，真是可怕的！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dirty="0" smtClean="0">
                <a:solidFill>
                  <a:srgbClr val="FFFF00"/>
                </a:solidFill>
              </a:rPr>
              <a:t>创世记</a:t>
            </a:r>
            <a:r>
              <a:rPr lang="en-US" altLang="zh-TW" sz="1200" dirty="0" smtClean="0">
                <a:solidFill>
                  <a:srgbClr val="FFFF00"/>
                </a:solidFill>
              </a:rPr>
              <a:t>4:10</a:t>
            </a:r>
            <a:r>
              <a:rPr lang="zh-TW" altLang="en-US" sz="1200" dirty="0" smtClean="0">
                <a:solidFill>
                  <a:srgbClr val="FFFF00"/>
                </a:solidFill>
              </a:rPr>
              <a:t>你兄弟的血有声音从地里向我哀告。 </a:t>
            </a:r>
            <a:r>
              <a:rPr lang="en-US" altLang="zh-TW" sz="1200" dirty="0" smtClean="0">
                <a:solidFill>
                  <a:srgbClr val="FFFF00"/>
                </a:solidFill>
              </a:rPr>
              <a:t>11 </a:t>
            </a:r>
            <a:r>
              <a:rPr lang="zh-TW" altLang="en-US" sz="1200" dirty="0" smtClean="0">
                <a:solidFill>
                  <a:srgbClr val="FFFF00"/>
                </a:solidFill>
              </a:rPr>
              <a:t>地开了口，从你手里接受你兄弟的血，现在你必从这地受咒诅。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998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sz="1200" dirty="0" smtClean="0"/>
              <a:t>希伯來書</a:t>
            </a:r>
            <a:r>
              <a:rPr lang="en-US" altLang="zh-CHT" sz="1200" dirty="0" smtClean="0"/>
              <a:t>1</a:t>
            </a:r>
            <a:r>
              <a:rPr lang="en-US" altLang="zh-CN" sz="1200" dirty="0" smtClean="0"/>
              <a:t>2</a:t>
            </a:r>
            <a:r>
              <a:rPr lang="en-US" altLang="zh-CHT" sz="1200" dirty="0" smtClean="0"/>
              <a:t>:5 </a:t>
            </a:r>
            <a:r>
              <a:rPr lang="zh-CHT" altLang="en-US" sz="1200" dirty="0" smtClean="0"/>
              <a:t>你們又忘了那勸你們如同勸兒子的話說：「我兒，你不可輕看主的管教，被他責備的時候也不可灰心。 </a:t>
            </a:r>
            <a:r>
              <a:rPr lang="en-US" altLang="zh-CHT" sz="1200" dirty="0" smtClean="0"/>
              <a:t>6 </a:t>
            </a:r>
            <a:r>
              <a:rPr lang="zh-CHT" altLang="en-US" sz="1200" dirty="0" smtClean="0"/>
              <a:t>因為主所愛的，他必管教，又鞭打凡所收納的兒子。」 </a:t>
            </a:r>
            <a:r>
              <a:rPr lang="en-US" altLang="zh-CHT" sz="1200" dirty="0" smtClean="0"/>
              <a:t>7 </a:t>
            </a:r>
            <a:r>
              <a:rPr lang="zh-CHT" altLang="en-US" sz="1200" dirty="0" smtClean="0"/>
              <a:t>你們所忍受的，是神管教你們，待你們如同待兒子。焉有兒子不被父親管教的呢？ </a:t>
            </a:r>
            <a:r>
              <a:rPr lang="en-US" altLang="zh-CHT" sz="1200" dirty="0" smtClean="0"/>
              <a:t>8 </a:t>
            </a:r>
            <a:r>
              <a:rPr lang="zh-CHT" altLang="en-US" sz="1200" dirty="0" smtClean="0"/>
              <a:t>管教原是眾子所共受的，你們若不受管教，就是私子，不是兒子了。</a:t>
            </a:r>
            <a:r>
              <a:rPr lang="en-US" altLang="zh-CHT" sz="1200" dirty="0" smtClean="0"/>
              <a:t>9 </a:t>
            </a:r>
            <a:r>
              <a:rPr lang="zh-CHT" altLang="en-US" sz="1200" dirty="0" smtClean="0"/>
              <a:t>再者，我們曾有生身的父管教我們，我們尚且敬重他，何況萬靈的父，我們豈不更當順服他得生嗎？ </a:t>
            </a:r>
            <a:r>
              <a:rPr lang="en-US" altLang="zh-CHT" sz="1200" dirty="0" smtClean="0"/>
              <a:t>10 </a:t>
            </a:r>
            <a:r>
              <a:rPr lang="zh-CHT" altLang="en-US" sz="1200" dirty="0" smtClean="0"/>
              <a:t>生身的父都是暫隨己意管教我們，唯有萬靈的父管教我們，是要我們得益處，使我們在他的聖潔上有份。 </a:t>
            </a:r>
            <a:r>
              <a:rPr lang="en-US" altLang="zh-CHT" sz="1200" dirty="0" smtClean="0"/>
              <a:t>11 </a:t>
            </a:r>
            <a:r>
              <a:rPr lang="zh-CHT" altLang="en-US" sz="1200" dirty="0" smtClean="0"/>
              <a:t>凡管教的事，當時不覺得快樂，反覺得愁苦，後來卻為那經練過的人結出平安的果子，就是義。 </a:t>
            </a:r>
            <a:r>
              <a:rPr lang="en-US" altLang="zh-CHT" sz="1200" dirty="0" smtClean="0"/>
              <a:t>12 </a:t>
            </a:r>
            <a:r>
              <a:rPr lang="zh-CHT" altLang="en-US" sz="1200" dirty="0" smtClean="0"/>
              <a:t>所以，你們要把下垂的手、發痠的腿挺起來， </a:t>
            </a:r>
            <a:r>
              <a:rPr lang="en-US" altLang="zh-CHT" sz="1200" dirty="0" smtClean="0"/>
              <a:t>13 </a:t>
            </a:r>
            <a:r>
              <a:rPr lang="zh-CHT" altLang="en-US" sz="1200" dirty="0" smtClean="0"/>
              <a:t>也要為自己的腳把道路修直了，使瘸子不致歪腳，反得痊癒。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998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9985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sz="1200" dirty="0" smtClean="0"/>
              <a:t>希伯來書</a:t>
            </a:r>
            <a:r>
              <a:rPr lang="en-US" altLang="zh-CHT" sz="1200" dirty="0" smtClean="0"/>
              <a:t>1</a:t>
            </a:r>
            <a:r>
              <a:rPr lang="en-US" altLang="zh-CN" sz="1200" dirty="0" smtClean="0"/>
              <a:t>2</a:t>
            </a:r>
            <a:r>
              <a:rPr lang="en-US" altLang="zh-CHT" sz="1200" dirty="0" smtClean="0"/>
              <a:t>:5 </a:t>
            </a:r>
            <a:r>
              <a:rPr lang="zh-CHT" altLang="en-US" sz="1200" dirty="0" smtClean="0"/>
              <a:t>你們又忘了那勸你們如同勸兒子的話說：「我兒，你不可輕看主的管教，被他責備的時候也不可灰心。 </a:t>
            </a:r>
            <a:r>
              <a:rPr lang="en-US" altLang="zh-CHT" sz="1200" dirty="0" smtClean="0"/>
              <a:t>6 </a:t>
            </a:r>
            <a:r>
              <a:rPr lang="zh-CHT" altLang="en-US" sz="1200" dirty="0" smtClean="0"/>
              <a:t>因為主所愛的，他必管教，又鞭打凡所收納的兒子。」 </a:t>
            </a:r>
            <a:r>
              <a:rPr lang="en-US" altLang="zh-CHT" sz="1200" dirty="0" smtClean="0"/>
              <a:t>7 </a:t>
            </a:r>
            <a:r>
              <a:rPr lang="zh-CHT" altLang="en-US" sz="1200" dirty="0" smtClean="0"/>
              <a:t>你們所忍受的，是神管教你們，待你們如同待兒子。焉有兒子不被父親管教的呢？ </a:t>
            </a:r>
            <a:r>
              <a:rPr lang="en-US" altLang="zh-CHT" sz="1200" dirty="0" smtClean="0"/>
              <a:t>8 </a:t>
            </a:r>
            <a:r>
              <a:rPr lang="zh-CHT" altLang="en-US" sz="1200" dirty="0" smtClean="0"/>
              <a:t>管教原是眾子所共受的，你們若不受管教，就是私子，不是兒子了。</a:t>
            </a:r>
            <a:r>
              <a:rPr lang="en-US" altLang="zh-CHT" sz="1200" dirty="0" smtClean="0"/>
              <a:t>9 </a:t>
            </a:r>
            <a:r>
              <a:rPr lang="zh-CHT" altLang="en-US" sz="1200" dirty="0" smtClean="0"/>
              <a:t>再者，我們曾有生身的父管教我們，我們尚且敬重他，何況萬靈的父，我們豈不更當順服他得生嗎？ </a:t>
            </a:r>
            <a:r>
              <a:rPr lang="en-US" altLang="zh-CHT" sz="1200" dirty="0" smtClean="0"/>
              <a:t>10 </a:t>
            </a:r>
            <a:r>
              <a:rPr lang="zh-CHT" altLang="en-US" sz="1200" dirty="0" smtClean="0"/>
              <a:t>生身的父都是暫隨己意管教我們，唯有萬靈的父管教我們，是要我們得益處，使我們在他的聖潔上有份。 </a:t>
            </a:r>
            <a:r>
              <a:rPr lang="en-US" altLang="zh-CHT" sz="1200" dirty="0" smtClean="0"/>
              <a:t>11 </a:t>
            </a:r>
            <a:r>
              <a:rPr lang="zh-CHT" altLang="en-US" sz="1200" dirty="0" smtClean="0"/>
              <a:t>凡管教的事，當時不覺得快樂，反覺得愁苦，後來卻為那經練過的人結出平安的果子，就是義。 </a:t>
            </a:r>
            <a:r>
              <a:rPr lang="en-US" altLang="zh-CHT" sz="1200" dirty="0" smtClean="0"/>
              <a:t>12 </a:t>
            </a:r>
            <a:r>
              <a:rPr lang="zh-CHT" altLang="en-US" sz="1200" dirty="0" smtClean="0"/>
              <a:t>所以，你們要把下垂的手、發痠的腿挺起來， </a:t>
            </a:r>
            <a:r>
              <a:rPr lang="en-US" altLang="zh-CHT" sz="1200" dirty="0" smtClean="0"/>
              <a:t>13 </a:t>
            </a:r>
            <a:r>
              <a:rPr lang="zh-CHT" altLang="en-US" sz="1200" dirty="0" smtClean="0"/>
              <a:t>也要為自己的腳把道路修直了，使瘸子不致歪腳，反得痊癒。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以弗所書</a:t>
            </a:r>
            <a:r>
              <a:rPr lang="en-US" altLang="zh-CN" sz="3200" dirty="0" smtClean="0">
                <a:solidFill>
                  <a:srgbClr val="FFFFFF"/>
                </a:solidFill>
              </a:rPr>
              <a:t>4:4 </a:t>
            </a:r>
            <a:r>
              <a:rPr lang="zh-CN" altLang="en-US" sz="3200" dirty="0" smtClean="0">
                <a:solidFill>
                  <a:srgbClr val="FFFFFF"/>
                </a:solidFill>
              </a:rPr>
              <a:t>身體只有一個，聖靈只有一個，正如你們蒙召同有一個指望； </a:t>
            </a:r>
            <a:r>
              <a:rPr lang="en-US" altLang="zh-CN" sz="3200" dirty="0" smtClean="0">
                <a:solidFill>
                  <a:srgbClr val="FFFFFF"/>
                </a:solidFill>
              </a:rPr>
              <a:t>5 </a:t>
            </a:r>
            <a:r>
              <a:rPr lang="zh-CN" altLang="en-US" sz="3200" dirty="0" smtClean="0">
                <a:solidFill>
                  <a:srgbClr val="FFFFFF"/>
                </a:solidFill>
              </a:rPr>
              <a:t>一主，一信，一洗， </a:t>
            </a:r>
            <a:r>
              <a:rPr lang="en-US" altLang="zh-CN" sz="3200" dirty="0" smtClean="0">
                <a:solidFill>
                  <a:srgbClr val="FFFFFF"/>
                </a:solidFill>
              </a:rPr>
              <a:t>6 </a:t>
            </a:r>
            <a:r>
              <a:rPr lang="zh-CN" altLang="en-US" sz="3200" dirty="0" smtClean="0">
                <a:solidFill>
                  <a:srgbClr val="FFFFFF"/>
                </a:solidFill>
              </a:rPr>
              <a:t>一神，就是眾人的父，超乎眾人之上，貫乎眾人之中，也住在眾人之內。 </a:t>
            </a:r>
            <a:r>
              <a:rPr lang="en-US" altLang="zh-CN" sz="3200" dirty="0" smtClean="0">
                <a:solidFill>
                  <a:srgbClr val="FFFFFF"/>
                </a:solidFill>
              </a:rPr>
              <a:t>7 </a:t>
            </a:r>
            <a:r>
              <a:rPr lang="zh-CN" altLang="en-US" sz="3200" dirty="0" smtClean="0">
                <a:solidFill>
                  <a:srgbClr val="FFFFFF"/>
                </a:solidFill>
              </a:rPr>
              <a:t>我們各人蒙恩，都是照基督所量給各人的恩賜。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哥林多前書</a:t>
            </a:r>
            <a:r>
              <a:rPr lang="en-US" altLang="zh-CN" sz="3200" dirty="0" smtClean="0">
                <a:solidFill>
                  <a:srgbClr val="FFFFFF"/>
                </a:solidFill>
              </a:rPr>
              <a:t>7:23 </a:t>
            </a:r>
            <a:r>
              <a:rPr lang="zh-CN" altLang="en-US" sz="3200" dirty="0" smtClean="0">
                <a:solidFill>
                  <a:srgbClr val="FFFFFF"/>
                </a:solidFill>
              </a:rPr>
              <a:t>你們是重價買來的，不要做人的奴僕。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en-US" altLang="zh-CN" sz="3200" dirty="0" smtClean="0">
                <a:solidFill>
                  <a:srgbClr val="FFFFFF"/>
                </a:solidFill>
              </a:rPr>
              <a:t>11:23 </a:t>
            </a:r>
            <a:r>
              <a:rPr lang="zh-CN" altLang="en-US" sz="3200" dirty="0" smtClean="0">
                <a:solidFill>
                  <a:srgbClr val="FFFFFF"/>
                </a:solidFill>
              </a:rPr>
              <a:t>我當日傳給你們的，原是從主領受的，就是主耶穌被賣的那一夜，拿起餅來， </a:t>
            </a:r>
            <a:r>
              <a:rPr lang="en-US" altLang="zh-CN" sz="3200" dirty="0" smtClean="0">
                <a:solidFill>
                  <a:srgbClr val="FFFFFF"/>
                </a:solidFill>
              </a:rPr>
              <a:t>24 </a:t>
            </a:r>
            <a:r>
              <a:rPr lang="zh-CN" altLang="en-US" sz="3200" dirty="0" smtClean="0">
                <a:solidFill>
                  <a:srgbClr val="FFFFFF"/>
                </a:solidFill>
              </a:rPr>
              <a:t>祝謝了，就掰開，說：「這是我的身體，為你們捨</a:t>
            </a:r>
            <a:r>
              <a:rPr lang="en-US" altLang="zh-CN" sz="3200" dirty="0" smtClean="0">
                <a:solidFill>
                  <a:srgbClr val="FFFFFF"/>
                </a:solidFill>
              </a:rPr>
              <a:t>[b]</a:t>
            </a:r>
            <a:r>
              <a:rPr lang="zh-CN" altLang="en-US" sz="3200" dirty="0" smtClean="0">
                <a:solidFill>
                  <a:srgbClr val="FFFFFF"/>
                </a:solidFill>
              </a:rPr>
              <a:t>的。你們應當如此行，為的是記念我。」 </a:t>
            </a:r>
            <a:r>
              <a:rPr lang="en-US" altLang="zh-CN" sz="3200" dirty="0" smtClean="0">
                <a:solidFill>
                  <a:srgbClr val="FFFFFF"/>
                </a:solidFill>
              </a:rPr>
              <a:t>25 </a:t>
            </a:r>
            <a:r>
              <a:rPr lang="zh-CN" altLang="en-US" sz="3200" dirty="0" smtClean="0">
                <a:solidFill>
                  <a:srgbClr val="FFFFFF"/>
                </a:solidFill>
              </a:rPr>
              <a:t>飯後，也照樣拿起杯來，說：「這杯是用我的血所立的新約。你們每逢喝的時候，要如此行，為的是記念我。」 </a:t>
            </a:r>
            <a:r>
              <a:rPr lang="en-US" altLang="zh-CN" sz="3200" dirty="0" smtClean="0">
                <a:solidFill>
                  <a:srgbClr val="FFFFFF"/>
                </a:solidFill>
              </a:rPr>
              <a:t>26 </a:t>
            </a:r>
            <a:r>
              <a:rPr lang="zh-CN" altLang="en-US" sz="3200" dirty="0" smtClean="0">
                <a:solidFill>
                  <a:srgbClr val="FFFFFF"/>
                </a:solidFill>
              </a:rPr>
              <a:t>你們每逢吃這餅、喝這杯，是表明主的死，直等到他來。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27 </a:t>
            </a:r>
            <a:r>
              <a:rPr lang="zh-CN" altLang="en-US" sz="3200" dirty="0" smtClean="0">
                <a:solidFill>
                  <a:srgbClr val="FFFFFF"/>
                </a:solidFill>
              </a:rPr>
              <a:t>所以，無論何人，不按理吃主的餅、喝主的杯，就是干犯主的身、主的血了。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28 </a:t>
            </a:r>
            <a:r>
              <a:rPr lang="zh-CN" altLang="en-US" sz="3200" dirty="0" smtClean="0">
                <a:solidFill>
                  <a:srgbClr val="FFFFFF"/>
                </a:solidFill>
              </a:rPr>
              <a:t>人應當自己省察，然後吃這餅、喝這杯。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29 </a:t>
            </a:r>
            <a:r>
              <a:rPr lang="zh-CN" altLang="en-US" sz="3200" dirty="0" smtClean="0">
                <a:solidFill>
                  <a:srgbClr val="FFFFFF"/>
                </a:solidFill>
              </a:rPr>
              <a:t>因為人吃喝，若不分辨是主的身體，就是吃喝自己的罪了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（神的供应）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约翰</a:t>
            </a:r>
            <a:r>
              <a:rPr lang="en-US" altLang="zh-CN" sz="3200" dirty="0" smtClean="0">
                <a:solidFill>
                  <a:srgbClr val="FFFFFF"/>
                </a:solidFill>
              </a:rPr>
              <a:t>6:</a:t>
            </a:r>
            <a:r>
              <a:rPr lang="en-US" altLang="zh-TW" sz="3200" dirty="0" smtClean="0">
                <a:solidFill>
                  <a:srgbClr val="FFFFFF"/>
                </a:solidFill>
              </a:rPr>
              <a:t>35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耶稣说：“我就是生命的粮。到我这里来的，必定不饿；信我的，永远不渴。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36 </a:t>
            </a:r>
            <a:r>
              <a:rPr lang="zh-TW" altLang="en-US" sz="3200" dirty="0" smtClean="0">
                <a:solidFill>
                  <a:srgbClr val="FFFFFF"/>
                </a:solidFill>
              </a:rPr>
              <a:t>只是我对你们说过，你们已经看见我，还是不信。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37 </a:t>
            </a:r>
            <a:r>
              <a:rPr lang="zh-TW" altLang="en-US" sz="3200" dirty="0" smtClean="0">
                <a:solidFill>
                  <a:srgbClr val="FFFFFF"/>
                </a:solidFill>
              </a:rPr>
              <a:t>凡父所赐给我的人，必到我这里来；到我这里来的，我总不丢弃他。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38 </a:t>
            </a:r>
            <a:r>
              <a:rPr lang="zh-TW" altLang="en-US" sz="3200" dirty="0" smtClean="0">
                <a:solidFill>
                  <a:srgbClr val="FFFFFF"/>
                </a:solidFill>
              </a:rPr>
              <a:t>因为我从天上降下来，不是要按自己的意思行，乃是要按那差我来者的意思行。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39 </a:t>
            </a:r>
            <a:r>
              <a:rPr lang="zh-TW" altLang="en-US" sz="3200" dirty="0" smtClean="0">
                <a:solidFill>
                  <a:srgbClr val="FFFFFF"/>
                </a:solidFill>
              </a:rPr>
              <a:t>差我来者的意思就是：他所赐给我的，叫我一个也不失落，在末日却叫他复活。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40 </a:t>
            </a:r>
            <a:r>
              <a:rPr lang="zh-TW" altLang="en-US" sz="3200" dirty="0" smtClean="0">
                <a:solidFill>
                  <a:srgbClr val="FFFFFF"/>
                </a:solidFill>
              </a:rPr>
              <a:t>因为我父的意思是叫一切见子而信的人得永生，并且在末日我要叫他复活。” 犹太人议论主 </a:t>
            </a:r>
            <a:r>
              <a:rPr lang="en-US" altLang="zh-TW" sz="3200" dirty="0" smtClean="0">
                <a:solidFill>
                  <a:srgbClr val="FFFFFF"/>
                </a:solidFill>
              </a:rPr>
              <a:t>41 </a:t>
            </a:r>
            <a:r>
              <a:rPr lang="zh-TW" altLang="en-US" sz="3200" dirty="0" smtClean="0">
                <a:solidFill>
                  <a:srgbClr val="FFFFFF"/>
                </a:solidFill>
              </a:rPr>
              <a:t>犹太人因为耶稣说“我是从天上降下来的粮”，就私下议论他， </a:t>
            </a:r>
            <a:r>
              <a:rPr lang="en-US" altLang="zh-TW" sz="3200" dirty="0" smtClean="0">
                <a:solidFill>
                  <a:srgbClr val="FFFFFF"/>
                </a:solidFill>
              </a:rPr>
              <a:t>42 </a:t>
            </a:r>
            <a:r>
              <a:rPr lang="zh-TW" altLang="en-US" sz="3200" dirty="0" smtClean="0">
                <a:solidFill>
                  <a:srgbClr val="FFFFFF"/>
                </a:solidFill>
              </a:rPr>
              <a:t>说：“这不是约瑟的儿子耶稣吗？他的父母我们岂不认得吗？他如今怎么说‘我是从天上降下来的’呢？”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43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耶稣回答说：“你们不要大家议论。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44 </a:t>
            </a:r>
            <a:r>
              <a:rPr lang="zh-TW" altLang="en-US" sz="3200" dirty="0" smtClean="0">
                <a:solidFill>
                  <a:srgbClr val="FFFFFF"/>
                </a:solidFill>
              </a:rPr>
              <a:t>若不是差我来的父吸引人，就没有能到我这里来的；到我这里来的，在末日我要叫他复活。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45 </a:t>
            </a:r>
            <a:r>
              <a:rPr lang="zh-TW" altLang="en-US" sz="3200" dirty="0" smtClean="0">
                <a:solidFill>
                  <a:srgbClr val="FFFFFF"/>
                </a:solidFill>
              </a:rPr>
              <a:t>在先知书上写着说：‘他们都要蒙神的教训。’凡听见父之教训又学习的，就到我这里来。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46 </a:t>
            </a:r>
            <a:r>
              <a:rPr lang="zh-TW" altLang="en-US" sz="3200" dirty="0" smtClean="0">
                <a:solidFill>
                  <a:srgbClr val="FFFFFF"/>
                </a:solidFill>
              </a:rPr>
              <a:t>这不是说有人看见过父，唯独从神来的，他看见过父。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47 </a:t>
            </a:r>
            <a:r>
              <a:rPr lang="zh-TW" altLang="en-US" sz="3200" dirty="0" smtClean="0">
                <a:solidFill>
                  <a:srgbClr val="FFFFFF"/>
                </a:solidFill>
              </a:rPr>
              <a:t>我实实在在地告诉你们：信的人有永生。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48 </a:t>
            </a:r>
            <a:r>
              <a:rPr lang="zh-TW" altLang="en-US" sz="3200" dirty="0" smtClean="0">
                <a:solidFill>
                  <a:srgbClr val="FFFFFF"/>
                </a:solidFill>
              </a:rPr>
              <a:t>我就是生命的粮。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49 </a:t>
            </a:r>
            <a:r>
              <a:rPr lang="zh-TW" altLang="en-US" sz="3200" dirty="0" smtClean="0">
                <a:solidFill>
                  <a:srgbClr val="FFFFFF"/>
                </a:solidFill>
              </a:rPr>
              <a:t>你们的祖宗在旷野吃过吗哪，还是死了； </a:t>
            </a:r>
            <a:r>
              <a:rPr lang="en-US" altLang="zh-TW" sz="3200" dirty="0" smtClean="0">
                <a:solidFill>
                  <a:srgbClr val="FFFFFF"/>
                </a:solidFill>
              </a:rPr>
              <a:t>50 </a:t>
            </a:r>
            <a:r>
              <a:rPr lang="zh-TW" altLang="en-US" sz="3200" dirty="0" smtClean="0">
                <a:solidFill>
                  <a:srgbClr val="FFFFFF"/>
                </a:solidFill>
              </a:rPr>
              <a:t>这是从天上降下来的粮，叫人吃了就不死。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51 </a:t>
            </a:r>
            <a:r>
              <a:rPr lang="zh-TW" altLang="en-US" sz="3200" dirty="0" smtClean="0">
                <a:solidFill>
                  <a:srgbClr val="FFFFFF"/>
                </a:solidFill>
              </a:rPr>
              <a:t>我是从天上降下来生命的粮，人若吃这粮，就必永远活着。我所要赐的粮就是我的肉，为世人之生命所赐的。”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52 </a:t>
            </a:r>
            <a:r>
              <a:rPr lang="zh-TW" altLang="en-US" sz="3200" dirty="0" smtClean="0">
                <a:solidFill>
                  <a:srgbClr val="FFFFFF"/>
                </a:solidFill>
              </a:rPr>
              <a:t>因此，犹太人彼此争论说：“这个人怎能把他的肉给我们吃呢？”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53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耶稣说：“我实实在在地告诉你们：你们若不吃人子的肉，不喝人子的血，就没有生命在你们里面。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54 </a:t>
            </a:r>
            <a:r>
              <a:rPr lang="zh-TW" altLang="en-US" sz="3200" dirty="0" smtClean="0">
                <a:solidFill>
                  <a:srgbClr val="FFFFFF"/>
                </a:solidFill>
              </a:rPr>
              <a:t>吃我肉、喝我血的人就有永生，在末日我要叫他复活。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55 </a:t>
            </a:r>
            <a:r>
              <a:rPr lang="zh-TW" altLang="en-US" sz="3200" dirty="0" smtClean="0">
                <a:solidFill>
                  <a:srgbClr val="FFFFFF"/>
                </a:solidFill>
              </a:rPr>
              <a:t>我的肉真是可吃的，我的血真是可喝的。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56 </a:t>
            </a:r>
            <a:r>
              <a:rPr lang="zh-TW" altLang="en-US" sz="3200" dirty="0" smtClean="0">
                <a:solidFill>
                  <a:srgbClr val="FFFFFF"/>
                </a:solidFill>
              </a:rPr>
              <a:t>吃我肉、喝我血的人常在我里面，我也常在他里面。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57 </a:t>
            </a:r>
            <a:r>
              <a:rPr lang="zh-TW" altLang="en-US" sz="3200" dirty="0" smtClean="0">
                <a:solidFill>
                  <a:srgbClr val="FFFFFF"/>
                </a:solidFill>
              </a:rPr>
              <a:t>永活的父怎样差我来，我又因父活着，照样，吃我肉的人也要因我活着。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58 </a:t>
            </a:r>
            <a:r>
              <a:rPr lang="zh-TW" altLang="en-US" sz="3200" dirty="0" smtClean="0">
                <a:solidFill>
                  <a:srgbClr val="FFFFFF"/>
                </a:solidFill>
              </a:rPr>
              <a:t>这就是从天上降下来的粮。吃这粮的人就永远活着，不像你们的祖宗吃过吗哪还是死了。”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59 </a:t>
            </a:r>
            <a:r>
              <a:rPr lang="zh-TW" altLang="en-US" sz="3200" dirty="0" smtClean="0">
                <a:solidFill>
                  <a:srgbClr val="FFFFFF"/>
                </a:solidFill>
              </a:rPr>
              <a:t>这些话是耶稣在迦百农会堂里教训人说的。 主的话是灵是生命 </a:t>
            </a:r>
            <a:r>
              <a:rPr lang="en-US" altLang="zh-TW" sz="3200" dirty="0" smtClean="0">
                <a:solidFill>
                  <a:srgbClr val="FFFFFF"/>
                </a:solidFill>
              </a:rPr>
              <a:t>60 </a:t>
            </a:r>
            <a:r>
              <a:rPr lang="zh-TW" altLang="en-US" sz="3200" dirty="0" smtClean="0">
                <a:solidFill>
                  <a:srgbClr val="FFFFFF"/>
                </a:solidFill>
              </a:rPr>
              <a:t>他的门徒中有好些人听见了，就说：“这话甚难，谁能听呢？”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61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耶稣心里知道门徒为这话议论，就对他们说：“这话是叫你们厌弃</a:t>
            </a:r>
            <a:r>
              <a:rPr lang="en-US" altLang="zh-TW" sz="3200" dirty="0" smtClean="0">
                <a:solidFill>
                  <a:srgbClr val="FFFFFF"/>
                </a:solidFill>
              </a:rPr>
              <a:t>[a]</a:t>
            </a:r>
            <a:r>
              <a:rPr lang="zh-TW" altLang="en-US" sz="3200" dirty="0" smtClean="0">
                <a:solidFill>
                  <a:srgbClr val="FFFFFF"/>
                </a:solidFill>
              </a:rPr>
              <a:t>吗？ </a:t>
            </a:r>
            <a:r>
              <a:rPr lang="en-US" altLang="zh-TW" sz="3200" dirty="0" smtClean="0">
                <a:solidFill>
                  <a:srgbClr val="FFFFFF"/>
                </a:solidFill>
              </a:rPr>
              <a:t>62 </a:t>
            </a:r>
            <a:r>
              <a:rPr lang="zh-TW" altLang="en-US" sz="3200" dirty="0" smtClean="0">
                <a:solidFill>
                  <a:srgbClr val="FFFFFF"/>
                </a:solidFill>
              </a:rPr>
              <a:t>倘或你们看见人子升到他原来所在之处，怎么样呢？ </a:t>
            </a:r>
            <a:r>
              <a:rPr lang="en-US" altLang="zh-TW" sz="3200" dirty="0" smtClean="0">
                <a:solidFill>
                  <a:srgbClr val="FFFFFF"/>
                </a:solidFill>
              </a:rPr>
              <a:t>63 </a:t>
            </a:r>
            <a:r>
              <a:rPr lang="zh-TW" altLang="en-US" sz="3200" dirty="0" smtClean="0">
                <a:solidFill>
                  <a:srgbClr val="FFFFFF"/>
                </a:solidFill>
              </a:rPr>
              <a:t>叫人活着的乃是灵，肉体是无益的。我对你们所说的话就是灵，就是生命。</a:t>
            </a:r>
            <a:endParaRPr lang="en-US" altLang="zh-TW" sz="3200" dirty="0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E9F6E7-42DA-844C-99F8-F49BA590D8C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/>
              <a:t>Francis Chan</a:t>
            </a:r>
            <a:endParaRPr lang="en-US" altLang="zh-CHT" sz="1200" dirty="0" smtClean="0"/>
          </a:p>
          <a:p>
            <a:r>
              <a:rPr lang="zh-CHT" altLang="en-US" sz="1200" dirty="0" smtClean="0"/>
              <a:t>凡管教的事，當時不覺得快樂，反覺得愁苦，後來卻為那經練過的人結出平安的果子，就是義。</a:t>
            </a:r>
            <a:r>
              <a:rPr lang="zh-CN" altLang="en-US" sz="1200" dirty="0" smtClean="0"/>
              <a:t>但并不是每个人都看到</a:t>
            </a:r>
            <a:r>
              <a:rPr lang="zh-CHT" altLang="en-US" sz="1200" dirty="0" smtClean="0"/>
              <a:t>後來</a:t>
            </a:r>
            <a:r>
              <a:rPr lang="zh-CN" altLang="en-US" sz="1200" dirty="0" smtClean="0"/>
              <a:t>所</a:t>
            </a:r>
            <a:r>
              <a:rPr lang="zh-CHT" altLang="en-US" sz="1200" dirty="0" smtClean="0"/>
              <a:t>結出平安的果子，就是義</a:t>
            </a:r>
            <a:r>
              <a:rPr lang="zh-CN" altLang="en-US" sz="1200" dirty="0" smtClean="0"/>
              <a:t>的果子，不是每个人对圣洁有那样的追求，有的甚至定义上分别就很大，</a:t>
            </a:r>
            <a:r>
              <a:rPr lang="zh-CHT" altLang="en-US" sz="1200" dirty="0" smtClean="0"/>
              <a:t>所以，你們要把下垂的手、發痠的腿挺起來， </a:t>
            </a:r>
            <a:r>
              <a:rPr lang="en-US" altLang="zh-CHT" sz="1200" dirty="0" smtClean="0"/>
              <a:t>13 </a:t>
            </a:r>
            <a:r>
              <a:rPr lang="zh-CHT" altLang="en-US" sz="1200" dirty="0" smtClean="0"/>
              <a:t>也要為自己的腳把道路修直了，使瘸子不致歪腳，反得痊癒。</a:t>
            </a:r>
            <a:endParaRPr lang="en-US" altLang="zh-CN" sz="1200" dirty="0" smtClean="0"/>
          </a:p>
          <a:p>
            <a:r>
              <a:rPr lang="zh-CN" altLang="en-US" sz="1200" dirty="0" smtClean="0"/>
              <a:t>好像恩赐，圣洁是合一的敌人，好像使用恩赐，追求圣洁就破坏了合一。一个本质（贪恋世俗如以扫），两个表现（寻求人的肯定和接纳－挣面子，害怕人的否定和拒绝－丢面子）</a:t>
            </a:r>
            <a:r>
              <a:rPr lang="zh-CN" altLang="zh-CN" sz="1200" dirty="0" smtClean="0"/>
              <a:t>，</a:t>
            </a:r>
            <a:r>
              <a:rPr lang="zh-CN" altLang="en-US" sz="1200" dirty="0" smtClean="0"/>
              <a:t>所以恩赐多了就要照自己的来，以为太圣洁了别人会敬而远之，会离开。其实是错觉，是魔鬼撒旦要我们相信的谎言。一个是在可以不同的时候要别人与自己相同以达到所谓的合一，一个是在必须不同的时候要自己与别人相同以达到所谓的合一。不是恩赐太大，而是不够大，因为有一个恩赐叫作“舍己”，我们向神求得太少，操练得太少；不是太圣洁而是不够圣洁</a:t>
            </a:r>
            <a:endParaRPr lang="en-US" altLang="zh-CN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HT" altLang="en-US" dirty="0" smtClean="0"/>
              <a:t>哥林多前書</a:t>
            </a:r>
            <a:r>
              <a:rPr lang="en-US" altLang="zh-CHT" dirty="0" smtClean="0"/>
              <a:t>14:12 </a:t>
            </a:r>
            <a:r>
              <a:rPr lang="zh-CHT" altLang="en-US" dirty="0" smtClean="0"/>
              <a:t>你們也是如此，既是切慕屬靈的恩賜，就當求多得造就教會的恩賜。 </a:t>
            </a:r>
            <a:endParaRPr lang="en-US" altLang="zh-CN" sz="1200" dirty="0" smtClean="0"/>
          </a:p>
          <a:p>
            <a:r>
              <a:rPr lang="zh-CN" altLang="en-US" sz="1200" dirty="0" smtClean="0"/>
              <a:t>以扫：既要红豆汤，又要长子名分。脚踏两只船</a:t>
            </a:r>
            <a:endParaRPr lang="en-US" altLang="zh-CN" sz="1200" dirty="0" smtClean="0"/>
          </a:p>
          <a:p>
            <a:r>
              <a:rPr lang="zh-CHT" altLang="en-US" sz="1200" dirty="0" smtClean="0"/>
              <a:t>希伯來書</a:t>
            </a:r>
            <a:r>
              <a:rPr lang="en-US" altLang="zh-CHT" sz="1200" dirty="0" smtClean="0"/>
              <a:t>1</a:t>
            </a:r>
            <a:r>
              <a:rPr lang="en-US" altLang="zh-CN" sz="1200" dirty="0" smtClean="0"/>
              <a:t>2</a:t>
            </a:r>
            <a:r>
              <a:rPr lang="en-US" altLang="zh-CHT" sz="1200" dirty="0" smtClean="0"/>
              <a:t>:5 </a:t>
            </a:r>
            <a:r>
              <a:rPr lang="zh-CHT" altLang="en-US" sz="1200" dirty="0" smtClean="0"/>
              <a:t>你們又忘了那勸你們如同勸兒子的話說：「我兒，你不可輕看主的管教，被他責備的時候也不可灰心。 </a:t>
            </a:r>
            <a:r>
              <a:rPr lang="en-US" altLang="zh-CHT" sz="1200" dirty="0" smtClean="0"/>
              <a:t>6 </a:t>
            </a:r>
            <a:r>
              <a:rPr lang="zh-CHT" altLang="en-US" sz="1200" dirty="0" smtClean="0"/>
              <a:t>因為主所愛的，他必管教，又鞭打凡所收納的兒子。」 </a:t>
            </a:r>
            <a:r>
              <a:rPr lang="en-US" altLang="zh-CHT" sz="1200" dirty="0" smtClean="0"/>
              <a:t>7 </a:t>
            </a:r>
            <a:r>
              <a:rPr lang="zh-CHT" altLang="en-US" sz="1200" dirty="0" smtClean="0"/>
              <a:t>你們所忍受的，是神管教你們，待你們如同待兒子。焉有兒子不被父親管教的呢？ </a:t>
            </a:r>
            <a:r>
              <a:rPr lang="en-US" altLang="zh-CHT" sz="1200" dirty="0" smtClean="0"/>
              <a:t>8 </a:t>
            </a:r>
            <a:r>
              <a:rPr lang="zh-CHT" altLang="en-US" sz="1200" dirty="0" smtClean="0"/>
              <a:t>管教原是眾子所共受的，你們若不受管教，就是私子，不是兒子了。</a:t>
            </a:r>
            <a:r>
              <a:rPr lang="en-US" altLang="zh-CHT" sz="1200" dirty="0" smtClean="0"/>
              <a:t>9 </a:t>
            </a:r>
            <a:r>
              <a:rPr lang="zh-CHT" altLang="en-US" sz="1200" dirty="0" smtClean="0"/>
              <a:t>再者，我們曾有生身的父管教我們，我們尚且敬重他，何況萬靈的父，我們豈不更當順服他得生嗎？ </a:t>
            </a:r>
            <a:r>
              <a:rPr lang="en-US" altLang="zh-CHT" sz="1200" dirty="0" smtClean="0"/>
              <a:t>10 </a:t>
            </a:r>
            <a:r>
              <a:rPr lang="zh-CHT" altLang="en-US" sz="1200" dirty="0" smtClean="0"/>
              <a:t>生身的父都是暫隨己意管教我們，唯有萬靈的父管教我們，是要我們得益處，使我們在他的聖潔上有份。 </a:t>
            </a:r>
            <a:r>
              <a:rPr lang="en-US" altLang="zh-CHT" sz="1200" dirty="0" smtClean="0"/>
              <a:t>11 </a:t>
            </a:r>
            <a:r>
              <a:rPr lang="zh-CHT" altLang="en-US" sz="1200" dirty="0" smtClean="0"/>
              <a:t>凡管教的事，當時不覺得快樂，反覺得愁苦，後來卻為那經練過的人結出平安的果子，就是義。 </a:t>
            </a:r>
            <a:r>
              <a:rPr lang="en-US" altLang="zh-CHT" sz="1200" dirty="0" smtClean="0"/>
              <a:t>12 </a:t>
            </a:r>
            <a:r>
              <a:rPr lang="zh-CHT" altLang="en-US" sz="1200" dirty="0" smtClean="0"/>
              <a:t>所以，你們要把下垂的手、發痠的腿挺起來， </a:t>
            </a:r>
            <a:r>
              <a:rPr lang="en-US" altLang="zh-CHT" sz="1200" dirty="0" smtClean="0"/>
              <a:t>13 </a:t>
            </a:r>
            <a:r>
              <a:rPr lang="zh-CHT" altLang="en-US" sz="1200" dirty="0" smtClean="0"/>
              <a:t>也要為自己的腳把道路修直了，使瘸子不致歪腳，反得痊癒。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99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11 </a:t>
            </a:r>
            <a:r>
              <a:rPr lang="zh-CHT" altLang="en-US" dirty="0" smtClean="0"/>
              <a:t>他所賜的有使徒，有先知，有傳福音的，有牧師和教師， </a:t>
            </a:r>
            <a:r>
              <a:rPr lang="en-US" altLang="zh-CHT" dirty="0" smtClean="0"/>
              <a:t>12 </a:t>
            </a:r>
            <a:r>
              <a:rPr lang="zh-CHT" altLang="en-US" dirty="0" smtClean="0"/>
              <a:t>為要成全聖徒，各盡其職，建立基督的身體， </a:t>
            </a:r>
            <a:r>
              <a:rPr lang="en-US" altLang="zh-CHT" dirty="0" smtClean="0"/>
              <a:t>13 </a:t>
            </a:r>
            <a:r>
              <a:rPr lang="zh-CHT" altLang="en-US" dirty="0" smtClean="0"/>
              <a:t>直等到我們眾人在真道上同歸於一，認識神的兒子，得以長大成人，滿有基督長成的身量， </a:t>
            </a:r>
            <a:r>
              <a:rPr lang="en-US" altLang="zh-CHT" dirty="0" smtClean="0"/>
              <a:t>14 </a:t>
            </a:r>
            <a:r>
              <a:rPr lang="zh-CHT" altLang="en-US" dirty="0" smtClean="0"/>
              <a:t>使我們不再做小孩子，中了人的詭計和欺騙的法術，被一切異教之風搖動飄來飄去，就隨從各樣的異端， </a:t>
            </a:r>
            <a:r>
              <a:rPr lang="en-US" altLang="zh-CHT" dirty="0" smtClean="0"/>
              <a:t>15 </a:t>
            </a:r>
            <a:r>
              <a:rPr lang="zh-CHT" altLang="en-US" dirty="0" smtClean="0"/>
              <a:t>唯用愛心說誠實話，凡事長進，連於元首基督。 </a:t>
            </a:r>
            <a:r>
              <a:rPr lang="en-US" altLang="zh-CHT" dirty="0" smtClean="0"/>
              <a:t>16 </a:t>
            </a:r>
            <a:r>
              <a:rPr lang="zh-CHT" altLang="en-US" dirty="0" smtClean="0"/>
              <a:t>全身都靠他聯絡得合式，百節各按各職，照著各體的功用彼此相助，便叫身體漸漸增長，在愛中建立自己。</a:t>
            </a:r>
            <a:endParaRPr lang="en-US" altLang="zh-CHT" dirty="0" smtClean="0"/>
          </a:p>
          <a:p>
            <a:r>
              <a:rPr lang="en-US" altLang="zh-CHT" dirty="0" smtClean="0"/>
              <a:t>10 </a:t>
            </a:r>
            <a:r>
              <a:rPr lang="zh-CHT" altLang="en-US" dirty="0" smtClean="0"/>
              <a:t>各人要照所得的恩賜彼此服侍，做神百般恩賜的好管家。 </a:t>
            </a:r>
            <a:r>
              <a:rPr lang="en-US" altLang="zh-CHT" dirty="0" smtClean="0"/>
              <a:t>11 </a:t>
            </a:r>
            <a:r>
              <a:rPr lang="zh-CHT" altLang="en-US" dirty="0" smtClean="0"/>
              <a:t>若有講道的，要按著神的聖言講；若有服侍人的，要按著神所賜的力量服侍，叫神在凡事上因耶穌基督得榮耀</a:t>
            </a:r>
            <a:r>
              <a:rPr lang="en-US" altLang="zh-CHT" dirty="0" smtClean="0"/>
              <a:t>——</a:t>
            </a:r>
            <a:r>
              <a:rPr lang="zh-CHT" altLang="en-US" dirty="0" smtClean="0"/>
              <a:t>原來榮耀、權能都是他的，直到永永遠遠！阿們。</a:t>
            </a:r>
            <a:endParaRPr lang="en-US" altLang="zh-CHT" dirty="0" smtClean="0"/>
          </a:p>
          <a:p>
            <a:endParaRPr lang="en-US" altLang="zh-CHT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156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那借着天使所传的话既是确定的，凡干犯悖逆的都受了该受的报应，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我们若忽略这么大的救恩，怎能逃罪呢？这救恩起先是主亲自讲的，后来是听见的人给我们证实了，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神又按自己的旨意，用神迹、奇事和百般的异能并圣灵的恩赐，同他们作见证。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弟兄们，你们要谨慎，免得你们中间或有人存着不信的恶心，把永生神离弃了。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总要趁着还有今日，天天彼此相劝，免得你们中间有人被罪迷惑，心里就刚硬了。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我们若将起初确实的信心坚持到底，就在基督里有份了。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因我们的大祭司并非不能体恤我们的软弱，他也曾凡事受过试探，与我们一样，只是他没有犯罪。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所以我们只管坦然无惧地来到施恩的宝座前，为要得怜恤，蒙恩惠，做随时的帮助。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若是离弃道理，就不能叫他们重新懊悔了。因为他们把神的儿子重钉十字架，明明地羞辱他。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就如一块田地，吃过屡次下的雨水，生长菜蔬，合乎耕种的人用，就从神得福；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若长荆棘和蒺藜，必被废弃，近于咒诅，结局就是焚烧。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他们供奉的事本是天上事的形状和影像，正如摩西将要造帐幕的时候，蒙神警戒他，说：“你要谨慎，做各样的物件都要照着在山上指示你的样式。”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如今耶稣所得的职任是更美的，正如他做更美之约的中保。这约原是凭更美之应许立的。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因为我们得知真道以后，若故意犯罪，赎罪的祭就再没有了，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唯有战惧等候审判和那烧灭众敌人的烈火。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人干犯摩西的律法，凭两三个见证人，尚且不得怜恤而死；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何况人践踏神的儿子，将那使他成圣之约的血当做平常，又亵慢施恩的圣灵，你们想，他要受的刑罚该怎样加重呢！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因为我们知道谁说“申冤在我，我必报应”，又说“主要审判他的百姓”。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落在永生神的手里，真是可怕的！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dirty="0" smtClean="0">
                <a:solidFill>
                  <a:srgbClr val="FFFF00"/>
                </a:solidFill>
              </a:rPr>
              <a:t>创世记</a:t>
            </a:r>
            <a:r>
              <a:rPr lang="en-US" altLang="zh-TW" sz="1200" dirty="0" smtClean="0">
                <a:solidFill>
                  <a:srgbClr val="FFFF00"/>
                </a:solidFill>
              </a:rPr>
              <a:t>4:10</a:t>
            </a:r>
            <a:r>
              <a:rPr lang="zh-TW" altLang="en-US" sz="1200" dirty="0" smtClean="0">
                <a:solidFill>
                  <a:srgbClr val="FFFF00"/>
                </a:solidFill>
              </a:rPr>
              <a:t>你兄弟的血有声音从地里向我哀告。 </a:t>
            </a:r>
            <a:r>
              <a:rPr lang="en-US" altLang="zh-TW" sz="1200" dirty="0" smtClean="0">
                <a:solidFill>
                  <a:srgbClr val="FFFF00"/>
                </a:solidFill>
              </a:rPr>
              <a:t>11 </a:t>
            </a:r>
            <a:r>
              <a:rPr lang="zh-TW" altLang="en-US" sz="1200" dirty="0" smtClean="0">
                <a:solidFill>
                  <a:srgbClr val="FFFF00"/>
                </a:solidFill>
              </a:rPr>
              <a:t>地开了口，从你手里接受你兄弟的血，现在你必从这地受咒诅。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2/4/17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2/4/17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F755-269E-9640-AB93-CA3FC6198BDE}" type="datetimeFigureOut">
              <a:rPr lang="en-US" smtClean="0"/>
              <a:t>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288626" y="1630173"/>
            <a:ext cx="66528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latin typeface="黑体"/>
                <a:ea typeface="黑体"/>
                <a:cs typeface="黑体"/>
              </a:rPr>
              <a:t>更</a:t>
            </a:r>
            <a:r>
              <a:rPr lang="zh-TW" altLang="en-US" sz="4000" dirty="0" smtClean="0">
                <a:latin typeface="黑体"/>
                <a:ea typeface="黑体"/>
                <a:cs typeface="黑体"/>
              </a:rPr>
              <a:t>美的</a:t>
            </a:r>
            <a:r>
              <a:rPr lang="zh-CN" altLang="en-US" sz="4000" dirty="0" smtClean="0">
                <a:latin typeface="黑体"/>
                <a:ea typeface="黑体"/>
                <a:cs typeface="黑体"/>
              </a:rPr>
              <a:t>警戒</a:t>
            </a:r>
            <a:endParaRPr lang="en-US" altLang="zh-CHT" sz="4000" dirty="0" smtClean="0">
              <a:latin typeface="黑体"/>
              <a:ea typeface="黑体"/>
              <a:cs typeface="黑体"/>
            </a:endParaRPr>
          </a:p>
          <a:p>
            <a:pPr algn="ctr"/>
            <a:r>
              <a:rPr lang="zh-CHT" altLang="en-US" sz="4000" dirty="0" smtClean="0">
                <a:latin typeface="黑体"/>
                <a:ea typeface="黑体"/>
                <a:cs typeface="黑体"/>
              </a:rPr>
              <a:t>希伯來書 </a:t>
            </a:r>
            <a:r>
              <a:rPr lang="en-US" altLang="zh-CHT" sz="4000" dirty="0" smtClean="0">
                <a:latin typeface="黑体"/>
                <a:ea typeface="黑体"/>
                <a:cs typeface="黑体"/>
              </a:rPr>
              <a:t>1</a:t>
            </a:r>
            <a:r>
              <a:rPr lang="en-US" altLang="zh-CN" sz="4000" dirty="0" smtClean="0">
                <a:latin typeface="黑体"/>
                <a:ea typeface="黑体"/>
                <a:cs typeface="黑体"/>
              </a:rPr>
              <a:t>2</a:t>
            </a:r>
            <a:r>
              <a:rPr lang="en-US" altLang="zh-CHT" sz="4000" dirty="0" smtClean="0">
                <a:latin typeface="黑体"/>
                <a:ea typeface="黑体"/>
                <a:cs typeface="黑体"/>
              </a:rPr>
              <a:t>:</a:t>
            </a:r>
            <a:r>
              <a:rPr lang="zh-CN" altLang="zh-CN" sz="4000" dirty="0" smtClean="0">
                <a:latin typeface="黑体"/>
                <a:ea typeface="黑体"/>
                <a:cs typeface="黑体"/>
              </a:rPr>
              <a:t>18</a:t>
            </a:r>
            <a:r>
              <a:rPr lang="en-US" altLang="zh-CHT" sz="4000" dirty="0" smtClean="0">
                <a:latin typeface="黑体"/>
                <a:ea typeface="黑体"/>
                <a:cs typeface="黑体"/>
              </a:rPr>
              <a:t>-</a:t>
            </a:r>
            <a:r>
              <a:rPr lang="zh-CN" altLang="zh-CN" sz="4000" dirty="0" smtClean="0">
                <a:latin typeface="黑体"/>
                <a:ea typeface="黑体"/>
                <a:cs typeface="黑体"/>
              </a:rPr>
              <a:t>2</a:t>
            </a:r>
            <a:r>
              <a:rPr lang="en-US" altLang="zh-CN" sz="4000" dirty="0" smtClean="0">
                <a:latin typeface="黑体"/>
                <a:ea typeface="黑体"/>
                <a:cs typeface="黑体"/>
              </a:rPr>
              <a:t>9</a:t>
            </a:r>
            <a:endParaRPr lang="zh-CHT" altLang="en-US" sz="40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28273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132" y="0"/>
            <a:ext cx="6992241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TW" altLang="zh-TW" sz="2800" dirty="0" smtClean="0"/>
              <a:t>6</a:t>
            </a:r>
            <a:r>
              <a:rPr lang="en-US" altLang="zh-TW" sz="2800" dirty="0" smtClean="0"/>
              <a:t>:6 </a:t>
            </a:r>
            <a:r>
              <a:rPr lang="zh-TW" altLang="en-US" sz="2800" dirty="0"/>
              <a:t>若是离弃道理，就不能叫他们重新懊悔了</a:t>
            </a:r>
            <a:r>
              <a:rPr lang="zh-TW" altLang="en-US" sz="2800" dirty="0" smtClean="0"/>
              <a:t>。</a:t>
            </a:r>
            <a:r>
              <a:rPr lang="en-US" altLang="zh-TW" sz="2800" dirty="0" smtClean="0"/>
              <a:t>8 </a:t>
            </a:r>
            <a:r>
              <a:rPr lang="zh-TW" altLang="en-US" sz="2800" dirty="0"/>
              <a:t>若长荆棘和蒺藜，必被废弃，近于咒诅，结局就是焚烧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457200" indent="-457200">
              <a:buFont typeface="Arial"/>
              <a:buChar char="•"/>
            </a:pPr>
            <a:r>
              <a:rPr lang="zh-TW" altLang="zh-TW" sz="2800" dirty="0" smtClean="0"/>
              <a:t>8</a:t>
            </a:r>
            <a:r>
              <a:rPr lang="en-US" altLang="zh-TW" sz="2800" dirty="0" smtClean="0"/>
              <a:t>:5</a:t>
            </a:r>
            <a:r>
              <a:rPr lang="zh-TW" altLang="en-US" sz="2800" dirty="0" smtClean="0"/>
              <a:t>蒙</a:t>
            </a:r>
            <a:r>
              <a:rPr lang="zh-TW" altLang="en-US" sz="2800" dirty="0"/>
              <a:t>神警戒他，说：“你要谨慎，做各样的物件都要照着在山上指示你的样式。”</a:t>
            </a:r>
            <a:r>
              <a:rPr lang="en-US" altLang="zh-CN" sz="2800" dirty="0"/>
              <a:t>6</a:t>
            </a:r>
            <a:r>
              <a:rPr lang="zh-TW" altLang="en-US" sz="2800" dirty="0"/>
              <a:t>如今耶稣所得的职任是更美的，正如他做更美之约的中保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457200" indent="-457200">
              <a:buFont typeface="Arial"/>
              <a:buChar char="•"/>
            </a:pPr>
            <a:r>
              <a:rPr lang="en-US" altLang="zh-CN" sz="2800" dirty="0" smtClean="0"/>
              <a:t>1</a:t>
            </a:r>
            <a:r>
              <a:rPr lang="en-US" altLang="zh-TW" sz="2800" dirty="0" smtClean="0"/>
              <a:t>0</a:t>
            </a:r>
            <a:r>
              <a:rPr lang="en-US" altLang="zh-CN" sz="2800" dirty="0" smtClean="0"/>
              <a:t>:</a:t>
            </a:r>
            <a:r>
              <a:rPr lang="en-US" altLang="zh-TW" sz="2800" dirty="0" smtClean="0"/>
              <a:t>26 </a:t>
            </a:r>
            <a:r>
              <a:rPr lang="zh-TW" altLang="en-US" sz="2800" dirty="0"/>
              <a:t>因为我们得知真道以后，若故意犯罪，赎罪的祭就再没有了， </a:t>
            </a:r>
            <a:r>
              <a:rPr lang="en-US" altLang="zh-TW" sz="2800" dirty="0"/>
              <a:t>27 </a:t>
            </a:r>
            <a:r>
              <a:rPr lang="zh-TW" altLang="en-US" sz="2800" dirty="0"/>
              <a:t>唯有战惧等候审判和那烧灭众敌人的烈火。 </a:t>
            </a:r>
            <a:r>
              <a:rPr lang="en-US" altLang="zh-TW" sz="2800" dirty="0"/>
              <a:t>28 </a:t>
            </a:r>
            <a:r>
              <a:rPr lang="zh-TW" altLang="en-US" sz="2800" dirty="0"/>
              <a:t>人干犯摩西的律法，凭两三个见证人，尚且不得怜恤而死； </a:t>
            </a:r>
            <a:r>
              <a:rPr lang="en-US" altLang="zh-TW" sz="2800" dirty="0"/>
              <a:t>29 </a:t>
            </a:r>
            <a:r>
              <a:rPr lang="zh-TW" altLang="en-US" sz="2800" dirty="0"/>
              <a:t>何况人践踏神的儿子，将那使他成圣之约的血当做平常</a:t>
            </a:r>
            <a:r>
              <a:rPr lang="zh-TW" altLang="en-US" sz="2800" dirty="0" smtClean="0"/>
              <a:t>，</a:t>
            </a:r>
            <a:endParaRPr lang="en-US" altLang="zh-CN" sz="2800" dirty="0" smtClean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:p14="http://schemas.microsoft.com/office/powerpoint/2010/main" val="73457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651483"/>
              </p:ext>
            </p:extLst>
          </p:nvPr>
        </p:nvGraphicFramePr>
        <p:xfrm>
          <a:off x="-1" y="-1"/>
          <a:ext cx="9144000" cy="5577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334"/>
                <a:gridCol w="2032000"/>
                <a:gridCol w="2940574"/>
                <a:gridCol w="2732092"/>
              </a:tblGrid>
              <a:tr h="457201">
                <a:tc>
                  <a:txBody>
                    <a:bodyPr/>
                    <a:lstStyle/>
                    <a:p>
                      <a:endParaRPr lang="en-US" sz="2400" dirty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黑体"/>
                          <a:ea typeface="黑体"/>
                          <a:cs typeface="黑体"/>
                        </a:rPr>
                        <a:t>见证人</a:t>
                      </a:r>
                      <a:endParaRPr lang="en-US" sz="2400" dirty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黑体"/>
                          <a:ea typeface="黑体"/>
                          <a:cs typeface="黑体"/>
                        </a:rPr>
                        <a:t>能摸的山（肉体眼睛）</a:t>
                      </a:r>
                      <a:endParaRPr lang="en-US" sz="2400" dirty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>
                          <a:latin typeface="黑体"/>
                          <a:ea typeface="黑体"/>
                          <a:cs typeface="黑体"/>
                        </a:rPr>
                        <a:t>錫安山（信心眼睛）</a:t>
                      </a:r>
                      <a:endParaRPr lang="en-US" sz="2400" dirty="0" smtClean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1878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神的属性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救恩，见证。体恤我们的软弱，他也曾凡事受过试探。成圣之约的血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>
                          <a:latin typeface="黑体"/>
                          <a:ea typeface="黑体"/>
                          <a:cs typeface="黑体"/>
                        </a:rPr>
                        <a:t>火焰、密雲、黑暗、暴風、角聲與說話的聲音。</a:t>
                      </a:r>
                      <a:endParaRPr lang="en-US" altLang="zh-CN" sz="2400" dirty="0" smtClean="0">
                        <a:latin typeface="黑体"/>
                        <a:ea typeface="黑体"/>
                        <a:cs typeface="黑体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latin typeface="黑体"/>
                          <a:ea typeface="黑体"/>
                          <a:cs typeface="黑体"/>
                        </a:rPr>
                        <a:t>(12:29)</a:t>
                      </a:r>
                      <a:r>
                        <a:rPr lang="zh-CN" altLang="en-US" sz="2400" dirty="0" smtClean="0">
                          <a:latin typeface="黑体"/>
                          <a:ea typeface="黑体"/>
                          <a:cs typeface="黑体"/>
                        </a:rPr>
                        <a:t>因為我們的神乃是烈火。</a:t>
                      </a:r>
                      <a:endParaRPr lang="en-US" sz="2400" dirty="0" smtClean="0">
                        <a:solidFill>
                          <a:srgbClr val="FFFF00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>
                          <a:latin typeface="黑体"/>
                          <a:ea typeface="黑体"/>
                          <a:cs typeface="黑体"/>
                        </a:rPr>
                        <a:t>天上的耶路撒冷；有天使，總會，有審判眾人的神和被成全之義人的靈魂，耶穌以及所灑的血。</a:t>
                      </a:r>
                      <a:endParaRPr lang="en-US" sz="2400" dirty="0" smtClean="0">
                        <a:solidFill>
                          <a:srgbClr val="FFFF00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1259237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人的处境</a:t>
                      </a:r>
                      <a:endParaRPr lang="en-US" sz="2400" dirty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存着不信的恶心，把永生神离弃。 心里就刚硬</a:t>
                      </a:r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。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离弃道理。 故意</a:t>
                      </a:r>
                      <a:endParaRPr lang="en-US" sz="2400" dirty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黑体"/>
                          <a:ea typeface="黑体"/>
                          <a:cs typeface="黑体"/>
                        </a:rPr>
                        <a:t>都求不要再向他們說話，因為，，，甚至摩西說：「我甚是恐懼戰兢。」</a:t>
                      </a:r>
                      <a:endParaRPr lang="en-US" sz="2400" dirty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黑体"/>
                          <a:ea typeface="黑体"/>
                          <a:cs typeface="黑体"/>
                        </a:rPr>
                        <a:t>這血所說的比亞伯的血所說的更美。</a:t>
                      </a:r>
                      <a:endParaRPr lang="en-US" sz="2400" dirty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287150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/>
                          <a:ea typeface="黑体"/>
                          <a:cs typeface="黑体"/>
                        </a:rPr>
                        <a:t>人的回应</a:t>
                      </a:r>
                      <a:endParaRPr lang="en-US" altLang="zh-CN" sz="2400" dirty="0" smtClean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黑体"/>
                          <a:ea typeface="黑体"/>
                          <a:cs typeface="黑体"/>
                        </a:rPr>
                        <a:t>地上警戒</a:t>
                      </a:r>
                      <a:endParaRPr lang="en-US" sz="2400" dirty="0">
                        <a:solidFill>
                          <a:schemeClr val="bg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黑体"/>
                          <a:ea typeface="黑体"/>
                          <a:cs typeface="黑体"/>
                        </a:rPr>
                        <a:t>天上警戒：要震動地</a:t>
                      </a:r>
                      <a:endParaRPr lang="en-US" sz="2400" dirty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黑体"/>
                          <a:ea typeface="黑体"/>
                          <a:cs typeface="黑体"/>
                        </a:rPr>
                        <a:t>天上警戒：震動天</a:t>
                      </a:r>
                      <a:endParaRPr lang="en-US" sz="2400" dirty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678051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>
                          <a:latin typeface="黑体"/>
                          <a:ea typeface="黑体"/>
                          <a:cs typeface="黑体"/>
                        </a:rPr>
                        <a:t>總要謹慎－所以，我們既得了</a:t>
                      </a:r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黑体"/>
                          <a:ea typeface="黑体"/>
                          <a:cs typeface="黑体"/>
                        </a:rPr>
                        <a:t>不能震動的國</a:t>
                      </a:r>
                      <a:r>
                        <a:rPr lang="zh-CN" altLang="en-US" sz="2400" dirty="0" smtClean="0">
                          <a:latin typeface="黑体"/>
                          <a:ea typeface="黑体"/>
                          <a:cs typeface="黑体"/>
                        </a:rPr>
                        <a:t>，就當</a:t>
                      </a:r>
                      <a:r>
                        <a:rPr lang="zh-CN" altLang="en-US" sz="2400" u="sng" dirty="0" smtClean="0">
                          <a:latin typeface="黑体"/>
                          <a:ea typeface="黑体"/>
                          <a:cs typeface="黑体"/>
                        </a:rPr>
                        <a:t>感恩，照神所喜悅的，用虔誠、敬畏的心侍奉神</a:t>
                      </a:r>
                      <a:r>
                        <a:rPr lang="en-US" altLang="zh-CN" sz="2400" dirty="0" smtClean="0">
                          <a:latin typeface="黑体"/>
                          <a:ea typeface="黑体"/>
                          <a:cs typeface="黑体"/>
                        </a:rPr>
                        <a:t>(12:29)</a:t>
                      </a:r>
                      <a:r>
                        <a:rPr lang="zh-CN" altLang="en-US" sz="2400" dirty="0" smtClean="0">
                          <a:latin typeface="黑体"/>
                          <a:ea typeface="黑体"/>
                          <a:cs typeface="黑体"/>
                        </a:rPr>
                        <a:t>因為我們的神乃是烈火。</a:t>
                      </a:r>
                      <a:endParaRPr lang="en-US" sz="2400" dirty="0" smtClean="0">
                        <a:solidFill>
                          <a:srgbClr val="FFFF00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2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533" y="-245533"/>
            <a:ext cx="2819400" cy="241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33" y="0"/>
            <a:ext cx="2603564" cy="2167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3064" y="2597151"/>
            <a:ext cx="2652183" cy="2652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811" y="2597151"/>
            <a:ext cx="2652184" cy="265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3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0"/>
            <a:ext cx="4863830" cy="571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635000"/>
            <a:ext cx="889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8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2" y="609599"/>
            <a:ext cx="7086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7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265" y="780388"/>
            <a:ext cx="6804108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CN" altLang="en-US" sz="2800" dirty="0" smtClean="0"/>
              <a:t>地上警戒</a:t>
            </a:r>
            <a:endParaRPr lang="en-US" altLang="zh-CN" sz="2800" dirty="0" smtClean="0"/>
          </a:p>
          <a:p>
            <a:pPr marL="914400" lvl="1" indent="-457200">
              <a:buFont typeface="Wingdings" charset="2"/>
              <a:buChar char="u"/>
            </a:pPr>
            <a:r>
              <a:rPr lang="zh-CN" altLang="en-US" sz="2800" dirty="0" smtClean="0"/>
              <a:t>普遍启示</a:t>
            </a:r>
            <a:endParaRPr lang="en-US" altLang="zh-CN" sz="2800" dirty="0" smtClean="0"/>
          </a:p>
          <a:p>
            <a:pPr marL="914400" lvl="1" indent="-457200">
              <a:buFont typeface="Wingdings" charset="2"/>
              <a:buChar char="u"/>
            </a:pPr>
            <a:r>
              <a:rPr lang="zh-CN" altLang="en-US" sz="2800" dirty="0" smtClean="0"/>
              <a:t>摩西律法</a:t>
            </a:r>
            <a:endParaRPr lang="en-US" altLang="zh-CN" sz="2800" dirty="0" smtClean="0"/>
          </a:p>
          <a:p>
            <a:pPr marL="457200" indent="-457200">
              <a:buFont typeface="Arial"/>
              <a:buChar char="•"/>
            </a:pPr>
            <a:r>
              <a:rPr lang="zh-CN" altLang="en-US" sz="2800" dirty="0" smtClean="0"/>
              <a:t>天上警戒</a:t>
            </a:r>
            <a:endParaRPr lang="en-US" altLang="zh-CN" sz="2800" dirty="0" smtClean="0"/>
          </a:p>
          <a:p>
            <a:pPr marL="914400" lvl="1" indent="-457200">
              <a:buFont typeface="Wingdings" charset="2"/>
              <a:buChar char="u"/>
            </a:pPr>
            <a:r>
              <a:rPr lang="zh-CN" altLang="en-US" sz="2800" dirty="0" smtClean="0"/>
              <a:t>要震動地</a:t>
            </a:r>
            <a:endParaRPr lang="en-US" altLang="zh-CN" sz="2800" dirty="0" smtClean="0"/>
          </a:p>
          <a:p>
            <a:pPr marL="914400" lvl="1" indent="-457200">
              <a:buFont typeface="Wingdings" charset="2"/>
              <a:buChar char="u"/>
            </a:pPr>
            <a:r>
              <a:rPr lang="zh-CN" altLang="en-US" sz="2800" dirty="0" smtClean="0"/>
              <a:t>要震動天</a:t>
            </a:r>
            <a:endParaRPr lang="en-US" altLang="zh-CN" sz="2800" dirty="0" smtClean="0"/>
          </a:p>
          <a:p>
            <a:pPr marL="914400" lvl="1" indent="-457200">
              <a:buFont typeface="Wingdings" charset="2"/>
              <a:buChar char="u"/>
            </a:pPr>
            <a:r>
              <a:rPr lang="zh-CN" altLang="en-US" sz="2800" dirty="0" smtClean="0"/>
              <a:t>就是受造之物都要挪去</a:t>
            </a:r>
            <a:r>
              <a:rPr lang="zh-CN" altLang="en-US" sz="2800" dirty="0"/>
              <a:t>，使那不被</a:t>
            </a:r>
            <a:r>
              <a:rPr lang="zh-CN" altLang="en-US" sz="2800" dirty="0" smtClean="0"/>
              <a:t>震動的常存</a:t>
            </a:r>
            <a:endParaRPr lang="en-US" altLang="zh-CN" sz="2800" dirty="0" smtClean="0"/>
          </a:p>
          <a:p>
            <a:pPr marL="457200" indent="-457200">
              <a:buFont typeface="Arial"/>
              <a:buChar char="•"/>
            </a:pPr>
            <a:r>
              <a:rPr lang="zh-CN" altLang="en-US" sz="2800" dirty="0" smtClean="0"/>
              <a:t>面对警戒的回应－</a:t>
            </a:r>
            <a:r>
              <a:rPr lang="en-US" altLang="zh-CN" sz="2800" dirty="0" smtClean="0"/>
              <a:t>12:28 </a:t>
            </a:r>
            <a:r>
              <a:rPr lang="zh-CN" altLang="en-US" sz="2800" dirty="0"/>
              <a:t>所以，我們既得了</a:t>
            </a:r>
            <a:r>
              <a:rPr lang="zh-CN" altLang="en-US" sz="2800" dirty="0">
                <a:solidFill>
                  <a:srgbClr val="FF0000"/>
                </a:solidFill>
              </a:rPr>
              <a:t>不能震動的國</a:t>
            </a:r>
            <a:r>
              <a:rPr lang="zh-CN" altLang="en-US" sz="2800" dirty="0"/>
              <a:t>，就當</a:t>
            </a:r>
            <a:r>
              <a:rPr lang="zh-CN" altLang="en-US" sz="2800" u="sng" dirty="0"/>
              <a:t>感恩，照神所喜悅的，用虔誠、敬畏的心侍奉</a:t>
            </a:r>
            <a:r>
              <a:rPr lang="zh-CN" altLang="en-US" sz="2800" u="sng" dirty="0" smtClean="0"/>
              <a:t>神</a:t>
            </a:r>
            <a:r>
              <a:rPr lang="zh-CN" altLang="en-US" sz="2800" dirty="0" smtClean="0"/>
              <a:t>。</a:t>
            </a:r>
            <a:endParaRPr lang="en-US" sz="2800" dirty="0">
              <a:solidFill>
                <a:srgbClr val="FFFF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1240" y="134057"/>
            <a:ext cx="4383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多次多方</a:t>
            </a:r>
            <a:r>
              <a:rPr lang="zh-CHT" altLang="en-US" sz="3600" dirty="0" smtClean="0">
                <a:latin typeface="Heiti TC Medium"/>
                <a:ea typeface="Heiti TC Medium"/>
                <a:cs typeface="Heiti TC Medium"/>
              </a:rPr>
              <a:t>的</a:t>
            </a:r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警戒</a:t>
            </a:r>
            <a:endParaRPr lang="en-US" sz="3600" dirty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7184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8" y="778933"/>
            <a:ext cx="69426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CN" altLang="en-US" sz="3200" dirty="0" smtClean="0">
                <a:latin typeface="黑体"/>
                <a:ea typeface="黑体"/>
                <a:cs typeface="黑体"/>
              </a:rPr>
              <a:t>形式：多次多方</a:t>
            </a:r>
            <a:endParaRPr lang="en-US" altLang="zh-CN" sz="3200" dirty="0" smtClean="0">
              <a:latin typeface="黑体"/>
              <a:ea typeface="黑体"/>
              <a:cs typeface="黑体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200" dirty="0" smtClean="0">
                <a:latin typeface="黑体"/>
                <a:ea typeface="黑体"/>
                <a:cs typeface="黑体"/>
              </a:rPr>
              <a:t>内容：</a:t>
            </a:r>
            <a:endParaRPr lang="en-US" altLang="zh-CN" sz="3200" dirty="0" smtClean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Wingdings" charset="2"/>
              <a:buChar char="u"/>
            </a:pPr>
            <a:r>
              <a:rPr lang="zh-CN" altLang="en-US" sz="3200" dirty="0" smtClean="0">
                <a:latin typeface="黑体"/>
                <a:ea typeface="黑体"/>
                <a:cs typeface="黑体"/>
              </a:rPr>
              <a:t>审判的宣告／救赎的呼召</a:t>
            </a:r>
            <a:endParaRPr lang="en-US" altLang="zh-CN" sz="3200" dirty="0" smtClean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Wingdings" charset="2"/>
              <a:buChar char="u"/>
            </a:pPr>
            <a:r>
              <a:rPr lang="zh-CN" altLang="en-US" sz="3200" dirty="0">
                <a:latin typeface="黑体"/>
                <a:ea typeface="黑体"/>
                <a:cs typeface="黑体"/>
              </a:rPr>
              <a:t>施</a:t>
            </a:r>
            <a:r>
              <a:rPr lang="zh-CN" altLang="en-US" sz="3200" dirty="0" smtClean="0">
                <a:latin typeface="黑体"/>
                <a:ea typeface="黑体"/>
                <a:cs typeface="黑体"/>
              </a:rPr>
              <a:t>恩的应许：不能震动的国（创造者固有的，非被造）</a:t>
            </a:r>
            <a:endParaRPr lang="en-US" altLang="zh-CN" sz="3200" dirty="0" smtClean="0">
              <a:latin typeface="黑体"/>
              <a:ea typeface="黑体"/>
              <a:cs typeface="黑体"/>
            </a:endParaRPr>
          </a:p>
          <a:p>
            <a:pPr marL="457200" indent="-457200">
              <a:buFont typeface="Arial"/>
              <a:buChar char="•"/>
            </a:pPr>
            <a:r>
              <a:rPr lang="zh-CN" altLang="en-US" sz="3200" dirty="0">
                <a:latin typeface="黑体"/>
                <a:ea typeface="黑体"/>
                <a:cs typeface="黑体"/>
              </a:rPr>
              <a:t>面对</a:t>
            </a:r>
            <a:r>
              <a:rPr lang="zh-CN" altLang="en-US" sz="3200" dirty="0" smtClean="0">
                <a:latin typeface="黑体"/>
                <a:ea typeface="黑体"/>
                <a:cs typeface="黑体"/>
              </a:rPr>
              <a:t>警戒的回应</a:t>
            </a:r>
            <a:r>
              <a:rPr lang="en-US" altLang="zh-CN" sz="3200" dirty="0" smtClean="0">
                <a:latin typeface="黑体"/>
                <a:ea typeface="黑体"/>
                <a:cs typeface="黑体"/>
              </a:rPr>
              <a:t>12</a:t>
            </a:r>
            <a:r>
              <a:rPr lang="en-US" altLang="zh-CN" sz="3200" dirty="0">
                <a:latin typeface="黑体"/>
                <a:ea typeface="黑体"/>
                <a:cs typeface="黑体"/>
              </a:rPr>
              <a:t>:</a:t>
            </a:r>
            <a:r>
              <a:rPr lang="en-US" altLang="zh-CN" sz="3200" dirty="0" smtClean="0">
                <a:latin typeface="黑体"/>
                <a:ea typeface="黑体"/>
                <a:cs typeface="黑体"/>
              </a:rPr>
              <a:t>28-29</a:t>
            </a:r>
            <a:r>
              <a:rPr lang="zh-CN" altLang="en-US" sz="3200" dirty="0" smtClean="0">
                <a:latin typeface="黑体"/>
                <a:ea typeface="黑体"/>
                <a:cs typeface="黑体"/>
              </a:rPr>
              <a:t>所以</a:t>
            </a:r>
            <a:r>
              <a:rPr lang="zh-CN" altLang="en-US" sz="3200" dirty="0">
                <a:latin typeface="黑体"/>
                <a:ea typeface="黑体"/>
                <a:cs typeface="黑体"/>
              </a:rPr>
              <a:t>，我們既得了</a:t>
            </a:r>
            <a:r>
              <a:rPr lang="zh-CN" altLang="en-US" sz="3200" dirty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不能震動的國</a:t>
            </a:r>
            <a:r>
              <a:rPr lang="zh-CN" altLang="en-US" sz="3200" dirty="0">
                <a:latin typeface="黑体"/>
                <a:ea typeface="黑体"/>
                <a:cs typeface="黑体"/>
              </a:rPr>
              <a:t>，就當</a:t>
            </a:r>
            <a:r>
              <a:rPr lang="zh-CN" altLang="en-US" sz="3200" u="sng" dirty="0">
                <a:latin typeface="黑体"/>
                <a:ea typeface="黑体"/>
                <a:cs typeface="黑体"/>
              </a:rPr>
              <a:t>感恩，照神所喜悅的，用虔誠、敬畏</a:t>
            </a:r>
            <a:r>
              <a:rPr lang="zh-CN" altLang="en-US" sz="3200" u="sng" dirty="0" smtClean="0">
                <a:latin typeface="黑体"/>
                <a:ea typeface="黑体"/>
                <a:cs typeface="黑体"/>
              </a:rPr>
              <a:t>的心侍奉神</a:t>
            </a:r>
            <a:r>
              <a:rPr lang="zh-CN" altLang="en-US" sz="3200" dirty="0">
                <a:latin typeface="黑体"/>
                <a:ea typeface="黑体"/>
                <a:cs typeface="黑体"/>
              </a:rPr>
              <a:t>。</a:t>
            </a:r>
            <a:r>
              <a:rPr lang="zh-CN" altLang="en-US" sz="3200" dirty="0" smtClean="0">
                <a:latin typeface="黑体"/>
                <a:ea typeface="黑体"/>
                <a:cs typeface="黑体"/>
              </a:rPr>
              <a:t>因為我們</a:t>
            </a:r>
            <a:r>
              <a:rPr lang="zh-CN" altLang="en-US" sz="3200" dirty="0">
                <a:latin typeface="黑体"/>
                <a:ea typeface="黑体"/>
                <a:cs typeface="黑体"/>
              </a:rPr>
              <a:t>的神乃是烈火</a:t>
            </a:r>
            <a:r>
              <a:rPr lang="zh-CN" altLang="en-US" sz="3200" dirty="0" smtClean="0">
                <a:latin typeface="黑体"/>
                <a:ea typeface="黑体"/>
                <a:cs typeface="黑体"/>
              </a:rPr>
              <a:t>。</a:t>
            </a:r>
            <a:endParaRPr lang="en-US" altLang="zh-CN" sz="3200" dirty="0" smtClean="0">
              <a:latin typeface="黑体"/>
              <a:ea typeface="黑体"/>
              <a:cs typeface="黑体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8973" y="194157"/>
            <a:ext cx="438332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3200" dirty="0">
                <a:latin typeface="黑体"/>
                <a:ea typeface="黑体"/>
                <a:cs typeface="黑体"/>
              </a:rPr>
              <a:t>更</a:t>
            </a:r>
            <a:r>
              <a:rPr lang="zh-CHT" altLang="en-US" sz="3200" dirty="0" smtClean="0">
                <a:latin typeface="黑体"/>
                <a:ea typeface="黑体"/>
                <a:cs typeface="黑体"/>
              </a:rPr>
              <a:t>美的</a:t>
            </a:r>
            <a:r>
              <a:rPr lang="zh-CN" altLang="en-US" sz="3200" dirty="0" smtClean="0">
                <a:latin typeface="黑体"/>
                <a:ea typeface="黑体"/>
                <a:cs typeface="黑体"/>
              </a:rPr>
              <a:t>警戒</a:t>
            </a:r>
            <a:endParaRPr lang="en-US" sz="32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40748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214" y="14803"/>
            <a:ext cx="52629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/>
              <a:t>没有分别出来为神所用，</a:t>
            </a:r>
            <a:endParaRPr lang="en-US" altLang="zh-CN" sz="3600" dirty="0" smtClean="0"/>
          </a:p>
          <a:p>
            <a:r>
              <a:rPr lang="zh-CN" altLang="en-US" sz="3600" dirty="0" smtClean="0"/>
              <a:t>依然貪戀世俗为自己所用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000430" y="1207301"/>
            <a:ext cx="59134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CN" altLang="en-US" sz="3600" dirty="0"/>
              <a:t>失了神的恩</a:t>
            </a:r>
            <a:endParaRPr lang="en-US" altLang="zh-CN" sz="3600" dirty="0"/>
          </a:p>
          <a:p>
            <a:pPr marL="457200" indent="-457200">
              <a:buFont typeface="Arial"/>
              <a:buChar char="•"/>
            </a:pPr>
            <a:r>
              <a:rPr lang="zh-CN" altLang="en-US" sz="3600" dirty="0"/>
              <a:t>有毒根生出來擾亂你們</a:t>
            </a:r>
            <a:endParaRPr lang="en-US" altLang="zh-CN" sz="3600" dirty="0"/>
          </a:p>
          <a:p>
            <a:pPr marL="457200" indent="-457200">
              <a:buFont typeface="Arial"/>
              <a:buChar char="•"/>
            </a:pPr>
            <a:r>
              <a:rPr lang="zh-CN" altLang="en-US" sz="3600" dirty="0"/>
              <a:t>有淫亂的</a:t>
            </a:r>
            <a:endParaRPr lang="en-US" altLang="zh-CN" sz="3600" dirty="0"/>
          </a:p>
          <a:p>
            <a:pPr marL="457200" indent="-457200">
              <a:buFont typeface="Arial"/>
              <a:buChar char="•"/>
            </a:pPr>
            <a:r>
              <a:rPr lang="zh-CN" altLang="en-US" sz="3600" dirty="0"/>
              <a:t>有貪戀世俗如以掃的</a:t>
            </a:r>
            <a:endParaRPr lang="en-US" altLang="zh-CN" sz="3600" dirty="0"/>
          </a:p>
          <a:p>
            <a:pPr marL="457200" indent="-457200">
              <a:buFont typeface="Arial"/>
              <a:buChar char="•"/>
            </a:pPr>
            <a:r>
              <a:rPr lang="zh-CN" altLang="en-US" sz="3600" dirty="0"/>
              <a:t>有以恶报恶的</a:t>
            </a:r>
            <a:endParaRPr lang="en-US" altLang="zh-CN" sz="3600" dirty="0"/>
          </a:p>
        </p:txBody>
      </p:sp>
      <p:sp>
        <p:nvSpPr>
          <p:cNvPr id="4" name="Rectangle 3"/>
          <p:cNvSpPr/>
          <p:nvPr/>
        </p:nvSpPr>
        <p:spPr>
          <a:xfrm>
            <a:off x="602411" y="3960673"/>
            <a:ext cx="661021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/>
              <a:t>哥林多後書</a:t>
            </a:r>
            <a:r>
              <a:rPr lang="en-US" altLang="zh-CN" sz="3600" dirty="0"/>
              <a:t>5:15 </a:t>
            </a:r>
            <a:r>
              <a:rPr lang="zh-CN" altLang="en-US" sz="3600" dirty="0"/>
              <a:t>並且他替眾人死，是叫那些活著的人不再為自己活，乃為替他們死而復活的主活。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471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50422"/>
            <a:ext cx="6265333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约翰一书</a:t>
            </a:r>
            <a:r>
              <a:rPr lang="en-US" altLang="zh-TW" sz="3600" dirty="0"/>
              <a:t>2:15 </a:t>
            </a:r>
            <a:r>
              <a:rPr lang="zh-TW" altLang="en-US" sz="3600" dirty="0"/>
              <a:t>不要爱世界和世界上的事。人若爱世界，爱父的心就不在他里面了。 </a:t>
            </a:r>
            <a:r>
              <a:rPr lang="en-US" altLang="zh-TW" sz="3600" dirty="0"/>
              <a:t>16 </a:t>
            </a:r>
            <a:r>
              <a:rPr lang="zh-TW" altLang="en-US" sz="3600" dirty="0"/>
              <a:t>因为凡世界上的事，就像肉体的情欲、眼目的情欲并今生的骄傲，</a:t>
            </a:r>
            <a:r>
              <a:rPr lang="zh-TW" altLang="en-US" sz="3600" dirty="0" smtClean="0"/>
              <a:t>都</a:t>
            </a:r>
            <a:r>
              <a:rPr lang="zh-TW" altLang="en-US" sz="3600" dirty="0" smtClean="0"/>
              <a:t>（</a:t>
            </a:r>
            <a:r>
              <a:rPr lang="zh-CN" altLang="en-US" sz="3600" dirty="0" smtClean="0"/>
              <a:t>震动的地，天</a:t>
            </a:r>
            <a:r>
              <a:rPr lang="zh-TW" altLang="en-US" sz="3600" dirty="0" smtClean="0"/>
              <a:t>）</a:t>
            </a:r>
            <a:r>
              <a:rPr lang="zh-TW" altLang="en-US" sz="3600" dirty="0" smtClean="0"/>
              <a:t>不是从</a:t>
            </a:r>
            <a:r>
              <a:rPr lang="zh-TW" altLang="en-US" sz="3600" dirty="0"/>
              <a:t>父来的，乃是从世界来的。 </a:t>
            </a:r>
            <a:r>
              <a:rPr lang="en-US" altLang="zh-TW" sz="3600" dirty="0"/>
              <a:t>17 </a:t>
            </a:r>
            <a:r>
              <a:rPr lang="zh-TW" altLang="en-US" sz="3600" dirty="0"/>
              <a:t>这世界和其上的情欲都要过去，唯独遵行神旨</a:t>
            </a:r>
            <a:r>
              <a:rPr lang="zh-TW" altLang="en-US" sz="3600" dirty="0" smtClean="0"/>
              <a:t>意的</a:t>
            </a:r>
            <a:r>
              <a:rPr lang="zh-TW" altLang="en-US" sz="3600" dirty="0" smtClean="0"/>
              <a:t>（</a:t>
            </a:r>
            <a:r>
              <a:rPr lang="zh-CN" altLang="en-US" sz="3600" dirty="0" smtClean="0"/>
              <a:t>不震动的国</a:t>
            </a:r>
            <a:r>
              <a:rPr lang="zh-TW" altLang="en-US" sz="3600" dirty="0" smtClean="0"/>
              <a:t>）</a:t>
            </a:r>
            <a:r>
              <a:rPr lang="zh-TW" altLang="en-US" sz="3600" dirty="0" smtClean="0"/>
              <a:t>，</a:t>
            </a:r>
            <a:r>
              <a:rPr lang="zh-TW" altLang="en-US" sz="3600" dirty="0"/>
              <a:t>是永远常存。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822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851" y="3937046"/>
            <a:ext cx="6222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你們要追求與眾人和睦，並要追求聖潔，</a:t>
            </a:r>
            <a:r>
              <a:rPr lang="zh-CN" altLang="en-US" sz="3200" dirty="0">
                <a:solidFill>
                  <a:srgbClr val="FFFF00"/>
                </a:solidFill>
              </a:rPr>
              <a:t>非聖潔沒有人能見</a:t>
            </a:r>
            <a:r>
              <a:rPr lang="zh-CN" altLang="en-US" sz="3200" dirty="0" smtClean="0">
                <a:solidFill>
                  <a:srgbClr val="FFFF00"/>
                </a:solidFill>
              </a:rPr>
              <a:t>主。</a:t>
            </a:r>
            <a:r>
              <a:rPr lang="en-US" altLang="zh-CHT" sz="3200" dirty="0" smtClean="0"/>
              <a:t>(</a:t>
            </a:r>
            <a:r>
              <a:rPr lang="zh-CN" altLang="en-US" sz="3200" dirty="0" smtClean="0"/>
              <a:t>来</a:t>
            </a:r>
            <a:r>
              <a:rPr lang="en-US" altLang="zh-CHT" sz="3200" dirty="0" smtClean="0"/>
              <a:t>12:14)</a:t>
            </a:r>
            <a:endParaRPr lang="en-US" altLang="zh-CHT" sz="3200" dirty="0">
              <a:latin typeface="黑体"/>
              <a:ea typeface="黑体"/>
              <a:cs typeface="黑体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32717" y="411137"/>
            <a:ext cx="665574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上次挑战</a:t>
            </a:r>
            <a:endParaRPr lang="en-US" altLang="zh-CN" sz="3600" dirty="0" smtClean="0">
              <a:latin typeface="华文楷体"/>
              <a:ea typeface="华文楷体"/>
              <a:cs typeface="华文楷体"/>
            </a:endParaRPr>
          </a:p>
          <a:p>
            <a:pPr lvl="1" algn="ctr">
              <a:defRPr/>
            </a:pP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既然知道这更美的合一源自</a:t>
            </a:r>
            <a:endParaRPr lang="en-US" altLang="zh-CN" sz="3600" dirty="0" smtClean="0"/>
          </a:p>
          <a:p>
            <a:pPr marL="571500" indent="-571500" algn="ctr">
              <a:buFont typeface="Arial"/>
              <a:buChar char="•"/>
              <a:defRPr/>
            </a:pPr>
            <a:r>
              <a:rPr lang="zh-CN" altLang="en-US" sz="3600" dirty="0" smtClean="0"/>
              <a:t>使用恩赐</a:t>
            </a:r>
            <a:endParaRPr lang="en-US" altLang="zh-CN" sz="3600" dirty="0" smtClean="0"/>
          </a:p>
          <a:p>
            <a:pPr marL="571500" indent="-571500" algn="ctr">
              <a:buFont typeface="Arial"/>
              <a:buChar char="•"/>
              <a:defRPr/>
            </a:pP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追求圣洁</a:t>
            </a:r>
            <a:endParaRPr lang="en-US" altLang="zh-CN" sz="3600" dirty="0" smtClean="0">
              <a:latin typeface="华文楷体"/>
              <a:ea typeface="华文楷体"/>
              <a:cs typeface="华文楷体"/>
            </a:endParaRPr>
          </a:p>
          <a:p>
            <a:pPr algn="ctr">
              <a:defRPr/>
            </a:pP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那么</a:t>
            </a:r>
            <a:r>
              <a:rPr lang="en-US" altLang="zh-CN" sz="3600" dirty="0" smtClean="0">
                <a:latin typeface="华文楷体"/>
                <a:ea typeface="华文楷体"/>
                <a:cs typeface="华文楷体"/>
              </a:rPr>
              <a:t>——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我们的回应？？</a:t>
            </a:r>
            <a:endParaRPr lang="en-US" sz="36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90518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911" y="205800"/>
            <a:ext cx="65427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3200" dirty="0" smtClean="0"/>
              <a:t>希伯來書</a:t>
            </a:r>
            <a:r>
              <a:rPr lang="en-US" altLang="zh-CHT" sz="3200" dirty="0" smtClean="0"/>
              <a:t>1</a:t>
            </a:r>
            <a:r>
              <a:rPr lang="en-US" altLang="zh-CN" sz="3200" dirty="0" smtClean="0"/>
              <a:t>2</a:t>
            </a:r>
            <a:r>
              <a:rPr lang="en-US" altLang="zh-CHT" sz="3200" dirty="0" smtClean="0"/>
              <a:t>:</a:t>
            </a:r>
            <a:r>
              <a:rPr lang="en-US" altLang="zh-CN" sz="3200" dirty="0"/>
              <a:t>18 </a:t>
            </a:r>
            <a:r>
              <a:rPr lang="zh-CN" altLang="en-US" sz="3200" dirty="0"/>
              <a:t>你們原不是來到那能摸的山，此山有火焰、密雲、黑暗、暴風、 </a:t>
            </a:r>
            <a:r>
              <a:rPr lang="en-US" altLang="zh-CN" sz="3200" dirty="0"/>
              <a:t>19 </a:t>
            </a:r>
            <a:r>
              <a:rPr lang="zh-CN" altLang="en-US" sz="3200" dirty="0"/>
              <a:t>角聲與說話的聲音。那些聽見這聲音的，都求不要再向他們說話， </a:t>
            </a:r>
            <a:r>
              <a:rPr lang="en-US" altLang="zh-CN" sz="3200" dirty="0"/>
              <a:t>20 </a:t>
            </a:r>
            <a:r>
              <a:rPr lang="zh-CN" altLang="en-US" sz="3200" dirty="0"/>
              <a:t>因為他們當不起所命他們的話說：「靠近這山的，即便是走獸，也要用石頭打死。」 </a:t>
            </a:r>
            <a:r>
              <a:rPr lang="en-US" altLang="zh-CN" sz="3200" dirty="0"/>
              <a:t>21 </a:t>
            </a:r>
            <a:r>
              <a:rPr lang="zh-CN" altLang="en-US" sz="3200" dirty="0"/>
              <a:t>所見的極其可怕，甚至摩西說：「我甚是恐懼戰兢。</a:t>
            </a:r>
            <a:r>
              <a:rPr lang="zh-CN" altLang="en-US" sz="3200" dirty="0" smtClean="0"/>
              <a:t>」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0"/>
            <a:ext cx="441181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7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37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250" y="2982701"/>
            <a:ext cx="6578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黑体"/>
                <a:ea typeface="黑体"/>
                <a:cs typeface="黑体"/>
              </a:rPr>
              <a:t>（来</a:t>
            </a:r>
            <a:r>
              <a:rPr lang="en-US" altLang="zh-CN" sz="3600" dirty="0" smtClean="0">
                <a:latin typeface="黑体"/>
                <a:ea typeface="黑体"/>
                <a:cs typeface="黑体"/>
              </a:rPr>
              <a:t>12</a:t>
            </a:r>
            <a:r>
              <a:rPr lang="en-US" altLang="zh-CN" sz="3600" dirty="0">
                <a:latin typeface="黑体"/>
                <a:ea typeface="黑体"/>
                <a:cs typeface="黑体"/>
              </a:rPr>
              <a:t>:28-</a:t>
            </a:r>
            <a:r>
              <a:rPr lang="en-US" altLang="zh-CN" sz="3600" dirty="0" smtClean="0">
                <a:latin typeface="黑体"/>
                <a:ea typeface="黑体"/>
                <a:cs typeface="黑体"/>
              </a:rPr>
              <a:t>29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）所以</a:t>
            </a:r>
            <a:r>
              <a:rPr lang="zh-CN" altLang="en-US" sz="3600" dirty="0">
                <a:latin typeface="黑体"/>
                <a:ea typeface="黑体"/>
                <a:cs typeface="黑体"/>
              </a:rPr>
              <a:t>，我們既得了</a:t>
            </a:r>
            <a:r>
              <a:rPr lang="zh-CN" altLang="en-US" sz="3600" dirty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不能震動的國</a:t>
            </a:r>
            <a:r>
              <a:rPr lang="zh-CN" altLang="en-US" sz="3600" dirty="0">
                <a:latin typeface="黑体"/>
                <a:ea typeface="黑体"/>
                <a:cs typeface="黑体"/>
              </a:rPr>
              <a:t>，就當</a:t>
            </a:r>
            <a:r>
              <a:rPr lang="zh-CN" altLang="en-US" sz="3600" u="sng" dirty="0">
                <a:latin typeface="黑体"/>
                <a:ea typeface="黑体"/>
                <a:cs typeface="黑体"/>
              </a:rPr>
              <a:t>感恩，照神所喜悅的，用虔誠、敬畏的心侍奉神</a:t>
            </a:r>
            <a:r>
              <a:rPr lang="zh-CN" altLang="en-US" sz="3600" dirty="0">
                <a:latin typeface="黑体"/>
                <a:ea typeface="黑体"/>
                <a:cs typeface="黑体"/>
              </a:rPr>
              <a:t>。因為我們的神乃是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烈火。</a:t>
            </a:r>
            <a:endParaRPr lang="en-US" sz="3600" dirty="0">
              <a:latin typeface="黑体"/>
              <a:ea typeface="黑体"/>
              <a:cs typeface="黑体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7672" y="275670"/>
            <a:ext cx="665574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本周挑战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lvl="1">
              <a:defRPr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既然知道这</a:t>
            </a:r>
            <a:r>
              <a:rPr lang="zh-CHT" altLang="en-US" sz="3600" dirty="0" smtClean="0">
                <a:latin typeface="黑体"/>
                <a:ea typeface="黑体"/>
                <a:cs typeface="黑体"/>
              </a:rPr>
              <a:t>更美的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警戒有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marL="571500" indent="-571500">
              <a:buFont typeface="Wingdings" charset="2"/>
              <a:buChar char="u"/>
              <a:defRPr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忍耐，智慧</a:t>
            </a:r>
            <a:endParaRPr lang="en-US" altLang="zh-CN" sz="3600" dirty="0" smtClean="0">
              <a:latin typeface="黑体"/>
              <a:ea typeface="黑体"/>
              <a:cs typeface="黑体"/>
            </a:endParaRPr>
          </a:p>
          <a:p>
            <a:pPr marL="571500" indent="-571500">
              <a:buFont typeface="Wingdings" charset="2"/>
              <a:buChar char="u"/>
              <a:defRPr/>
            </a:pPr>
            <a:r>
              <a:rPr lang="zh-CN" altLang="en-US" sz="3600" dirty="0" smtClean="0">
                <a:latin typeface="黑体"/>
                <a:ea typeface="黑体"/>
                <a:cs typeface="黑体"/>
              </a:rPr>
              <a:t>恩典：不能震动</a:t>
            </a:r>
            <a:r>
              <a:rPr lang="zh-CN" altLang="en-US" sz="3600" dirty="0">
                <a:latin typeface="黑体"/>
                <a:ea typeface="黑体"/>
                <a:cs typeface="黑体"/>
              </a:rPr>
              <a:t>的</a:t>
            </a:r>
            <a:r>
              <a:rPr lang="zh-CN" altLang="en-US" sz="3600" dirty="0" smtClean="0">
                <a:latin typeface="黑体"/>
                <a:ea typeface="黑体"/>
                <a:cs typeface="黑体"/>
              </a:rPr>
              <a:t>国</a:t>
            </a:r>
            <a:endParaRPr lang="en-US" altLang="zh-CN" sz="36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60474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9447"/>
            <a:ext cx="6781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/>
            <a:r>
              <a:rPr lang="zh-CN" altLang="en-US" sz="3400" dirty="0">
                <a:solidFill>
                  <a:srgbClr val="FFFFFF"/>
                </a:solidFill>
              </a:rPr>
              <a:t>圣餐</a:t>
            </a:r>
            <a:endParaRPr lang="en-US" altLang="zh-TW" sz="3400" dirty="0">
              <a:solidFill>
                <a:srgbClr val="FFFFFF"/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1437" y="493889"/>
            <a:ext cx="689705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zh-CN" altLang="en-US" sz="3400" u="sng" dirty="0" smtClean="0">
                <a:solidFill>
                  <a:srgbClr val="FFFFFF"/>
                </a:solidFill>
              </a:rPr>
              <a:t>林前</a:t>
            </a:r>
            <a:r>
              <a:rPr lang="en-US" altLang="zh-CN" sz="3400" dirty="0" smtClean="0">
                <a:solidFill>
                  <a:srgbClr val="FFFFFF"/>
                </a:solidFill>
              </a:rPr>
              <a:t>7</a:t>
            </a:r>
            <a:r>
              <a:rPr lang="en-US" altLang="zh-CN" sz="3400" dirty="0">
                <a:solidFill>
                  <a:srgbClr val="FFFFFF"/>
                </a:solidFill>
              </a:rPr>
              <a:t>:23</a:t>
            </a:r>
            <a:r>
              <a:rPr lang="zh-CN" altLang="en-US" sz="3400" dirty="0">
                <a:solidFill>
                  <a:srgbClr val="FFFFFF"/>
                </a:solidFill>
              </a:rPr>
              <a:t>你們是重價買來</a:t>
            </a:r>
            <a:r>
              <a:rPr lang="zh-CN" altLang="en-US" sz="3400" dirty="0" smtClean="0">
                <a:solidFill>
                  <a:srgbClr val="FFFFFF"/>
                </a:solidFill>
              </a:rPr>
              <a:t>的。</a:t>
            </a:r>
            <a:r>
              <a:rPr lang="en-US" altLang="zh-CN" sz="3400" dirty="0" smtClean="0">
                <a:solidFill>
                  <a:srgbClr val="FFFFFF"/>
                </a:solidFill>
              </a:rPr>
              <a:t>11</a:t>
            </a:r>
            <a:r>
              <a:rPr lang="en-US" altLang="zh-CN" sz="3400" dirty="0">
                <a:solidFill>
                  <a:srgbClr val="FFFFFF"/>
                </a:solidFill>
              </a:rPr>
              <a:t>:23 </a:t>
            </a:r>
            <a:r>
              <a:rPr lang="zh-CN" altLang="en-US" sz="3400" dirty="0">
                <a:solidFill>
                  <a:srgbClr val="FFFFFF"/>
                </a:solidFill>
              </a:rPr>
              <a:t>我當日傳給你們的，原是從主領受的，就是主耶穌被賣的那一夜，拿起餅來， </a:t>
            </a:r>
            <a:r>
              <a:rPr lang="en-US" altLang="zh-CN" sz="3400" dirty="0">
                <a:solidFill>
                  <a:srgbClr val="FFFFFF"/>
                </a:solidFill>
              </a:rPr>
              <a:t>24 </a:t>
            </a:r>
            <a:r>
              <a:rPr lang="zh-CN" altLang="en-US" sz="3400" dirty="0">
                <a:solidFill>
                  <a:srgbClr val="FFFFFF"/>
                </a:solidFill>
              </a:rPr>
              <a:t>祝謝了，就掰開，說：「這是我的身體，為你們捨的。你們應當如此行，為的是記念我。</a:t>
            </a:r>
            <a:r>
              <a:rPr lang="zh-CN" altLang="en-US" sz="3400" dirty="0" smtClean="0">
                <a:solidFill>
                  <a:srgbClr val="FFFFFF"/>
                </a:solidFill>
              </a:rPr>
              <a:t>」</a:t>
            </a:r>
            <a:endParaRPr lang="en-US" altLang="zh-CN" sz="3400" dirty="0" smtClean="0">
              <a:solidFill>
                <a:srgbClr val="FFFFFF"/>
              </a:solidFill>
            </a:endParaRPr>
          </a:p>
          <a:p>
            <a:pPr marL="0" lvl="1"/>
            <a:r>
              <a:rPr lang="zh-CN" altLang="en-US" sz="3400" u="sng" dirty="0" smtClean="0">
                <a:solidFill>
                  <a:srgbClr val="FFFFFF"/>
                </a:solidFill>
              </a:rPr>
              <a:t>以</a:t>
            </a:r>
            <a:r>
              <a:rPr lang="zh-CN" altLang="en-US" sz="3400" u="sng" dirty="0">
                <a:solidFill>
                  <a:srgbClr val="FFFFFF"/>
                </a:solidFill>
              </a:rPr>
              <a:t>弗所書</a:t>
            </a:r>
            <a:r>
              <a:rPr lang="en-US" altLang="zh-CN" sz="3400" dirty="0">
                <a:solidFill>
                  <a:srgbClr val="FFFFFF"/>
                </a:solidFill>
              </a:rPr>
              <a:t>4</a:t>
            </a:r>
            <a:r>
              <a:rPr lang="en-US" altLang="zh-CN" sz="3400" dirty="0" smtClean="0">
                <a:solidFill>
                  <a:srgbClr val="FFFFFF"/>
                </a:solidFill>
              </a:rPr>
              <a:t>:5 </a:t>
            </a:r>
            <a:r>
              <a:rPr lang="zh-CN" altLang="en-US" sz="3400" dirty="0">
                <a:solidFill>
                  <a:srgbClr val="FFFFFF"/>
                </a:solidFill>
              </a:rPr>
              <a:t>一主，一信，一洗， </a:t>
            </a:r>
            <a:r>
              <a:rPr lang="en-US" altLang="zh-CN" sz="3400" dirty="0">
                <a:solidFill>
                  <a:srgbClr val="FFFFFF"/>
                </a:solidFill>
              </a:rPr>
              <a:t>6 </a:t>
            </a:r>
            <a:r>
              <a:rPr lang="zh-CN" altLang="en-US" sz="3400" dirty="0">
                <a:solidFill>
                  <a:srgbClr val="FFFFFF"/>
                </a:solidFill>
              </a:rPr>
              <a:t>一神，就是眾</a:t>
            </a:r>
            <a:r>
              <a:rPr lang="zh-CN" altLang="en-US" sz="3400" dirty="0" smtClean="0">
                <a:solidFill>
                  <a:srgbClr val="FFFFFF"/>
                </a:solidFill>
              </a:rPr>
              <a:t>人的父</a:t>
            </a:r>
            <a:r>
              <a:rPr lang="zh-CN" altLang="en-US" sz="3400" dirty="0">
                <a:solidFill>
                  <a:srgbClr val="FFFFFF"/>
                </a:solidFill>
              </a:rPr>
              <a:t>超乎眾人之上，貫乎眾人之中，也</a:t>
            </a:r>
            <a:r>
              <a:rPr lang="zh-CN" altLang="en-US" sz="3400" dirty="0" smtClean="0">
                <a:solidFill>
                  <a:srgbClr val="FFFFFF"/>
                </a:solidFill>
              </a:rPr>
              <a:t>住在眾人之內。</a:t>
            </a:r>
            <a:endParaRPr lang="en-US" altLang="zh-CN" sz="3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3374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911" y="205800"/>
            <a:ext cx="65427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3200" dirty="0" smtClean="0"/>
              <a:t>希伯來書</a:t>
            </a:r>
            <a:r>
              <a:rPr lang="en-US" altLang="zh-CHT" sz="3200" dirty="0" smtClean="0"/>
              <a:t>1</a:t>
            </a:r>
            <a:r>
              <a:rPr lang="en-US" altLang="zh-CN" sz="3200" dirty="0" smtClean="0"/>
              <a:t>2</a:t>
            </a:r>
            <a:r>
              <a:rPr lang="en-US" altLang="zh-CHT" sz="3200" dirty="0" smtClean="0"/>
              <a:t>:</a:t>
            </a:r>
            <a:r>
              <a:rPr lang="en-US" altLang="zh-CN" sz="3200" dirty="0" smtClean="0"/>
              <a:t>22 </a:t>
            </a:r>
            <a:r>
              <a:rPr lang="zh-CN" altLang="en-US" sz="3200" dirty="0"/>
              <a:t>你們乃是來到錫安山，永生神的城邑，就是天上的耶路撒冷；那裡有千萬的天使， </a:t>
            </a:r>
            <a:r>
              <a:rPr lang="en-US" altLang="zh-CN" sz="3200" dirty="0"/>
              <a:t>23 </a:t>
            </a:r>
            <a:r>
              <a:rPr lang="zh-CN" altLang="en-US" sz="3200" dirty="0"/>
              <a:t>有名錄在天上諸長子之會所共聚的總會，有審判眾人的神和被成全之義人的靈魂， </a:t>
            </a:r>
            <a:r>
              <a:rPr lang="en-US" altLang="zh-CN" sz="3200" dirty="0"/>
              <a:t>24 </a:t>
            </a:r>
            <a:r>
              <a:rPr lang="zh-CN" altLang="en-US" sz="3200" dirty="0"/>
              <a:t>並新約的中保耶穌以及所灑的血。這血所說的比亞伯的血所說的更美</a:t>
            </a:r>
            <a:r>
              <a:rPr lang="zh-CN" altLang="en-US" sz="3200" dirty="0" smtClean="0"/>
              <a:t>。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911" y="82689"/>
            <a:ext cx="65427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3000" dirty="0" smtClean="0"/>
              <a:t>希伯來書</a:t>
            </a:r>
            <a:r>
              <a:rPr lang="en-US" altLang="zh-CHT" sz="3000" dirty="0" smtClean="0"/>
              <a:t>1</a:t>
            </a:r>
            <a:r>
              <a:rPr lang="en-US" altLang="zh-CN" sz="3000" dirty="0" smtClean="0"/>
              <a:t>2</a:t>
            </a:r>
            <a:r>
              <a:rPr lang="en-US" altLang="zh-CHT" sz="3000" dirty="0" smtClean="0"/>
              <a:t>:</a:t>
            </a:r>
            <a:r>
              <a:rPr lang="en-US" altLang="zh-CN" sz="3000" dirty="0" smtClean="0"/>
              <a:t>25 </a:t>
            </a:r>
            <a:r>
              <a:rPr lang="zh-CN" altLang="en-US" sz="3000" dirty="0"/>
              <a:t>你們總要謹慎，不可棄絕那向你們說話的。因為那些棄絕在地上警戒他們的，尚且不能逃罪，何況我們違背那從天上警戒我們的呢？ </a:t>
            </a:r>
            <a:r>
              <a:rPr lang="en-US" altLang="zh-CN" sz="3000" dirty="0"/>
              <a:t>26 </a:t>
            </a:r>
            <a:r>
              <a:rPr lang="zh-CN" altLang="en-US" sz="3000" dirty="0"/>
              <a:t>當時他的聲音震動了地，但如今他應許說：「再一次我不單要震動地，還要震動天。」 </a:t>
            </a:r>
            <a:r>
              <a:rPr lang="en-US" altLang="zh-CN" sz="3000" dirty="0"/>
              <a:t>27 </a:t>
            </a:r>
            <a:r>
              <a:rPr lang="zh-CN" altLang="en-US" sz="3000" dirty="0"/>
              <a:t>這再一次的話，是指明被震動的，就是受造之物都要挪去，使那不被震動的常存。 </a:t>
            </a:r>
            <a:r>
              <a:rPr lang="en-US" altLang="zh-CN" sz="3000" dirty="0"/>
              <a:t>28 </a:t>
            </a:r>
            <a:r>
              <a:rPr lang="zh-CN" altLang="en-US" sz="3000" dirty="0"/>
              <a:t>所以，我們既得了不能震動的國，就當感恩，照神所喜悅的，用虔誠、敬畏的心侍奉神， </a:t>
            </a:r>
            <a:r>
              <a:rPr lang="en-US" altLang="zh-CN" sz="3000" dirty="0"/>
              <a:t>29 </a:t>
            </a:r>
            <a:r>
              <a:rPr lang="zh-CN" altLang="en-US" sz="3000" dirty="0"/>
              <a:t>因為我們的神乃是烈火。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429031"/>
              </p:ext>
            </p:extLst>
          </p:nvPr>
        </p:nvGraphicFramePr>
        <p:xfrm>
          <a:off x="298064" y="191417"/>
          <a:ext cx="6660428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589"/>
                <a:gridCol w="3877839"/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更美的启示</a:t>
                      </a:r>
                      <a:endParaRPr lang="en-US" sz="3200" dirty="0">
                        <a:solidFill>
                          <a:schemeClr val="bg1"/>
                        </a:solidFill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更美的祭物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更美的使者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更美的将来</a:t>
                      </a:r>
                      <a:endParaRPr lang="en-US" sz="3200" dirty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更美的救恩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更美的信望爱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更美的管家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更美的家鄉</a:t>
                      </a:r>
                      <a:endParaRPr lang="en-US" sz="3200" dirty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更美的安息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更美的路程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更美的祭司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更美的管教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</a:t>
                      </a:r>
                      <a:r>
                        <a:rPr lang="zh-CN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警戒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更美的合一</a:t>
                      </a:r>
                      <a:r>
                        <a:rPr lang="zh-CN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，</a:t>
                      </a: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圣洁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更美的圣约</a:t>
                      </a:r>
                      <a:endParaRPr lang="en-US" sz="3200" dirty="0" smtClean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更美的应许，祝福</a:t>
                      </a:r>
                      <a:endParaRPr lang="en-US" sz="3200" dirty="0" smtClean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Left Arrow 3"/>
          <p:cNvSpPr/>
          <p:nvPr/>
        </p:nvSpPr>
        <p:spPr>
          <a:xfrm>
            <a:off x="2605949" y="4220787"/>
            <a:ext cx="1743000" cy="6957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8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297" y="1719478"/>
            <a:ext cx="6048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形式：合一不是统一</a:t>
            </a:r>
            <a:endParaRPr lang="en-US" altLang="zh-CN" sz="3600" dirty="0" smtClean="0">
              <a:latin typeface="Heiti TC Medium"/>
              <a:ea typeface="Heiti TC Medium"/>
              <a:cs typeface="Heiti TC Medium"/>
            </a:endParaRPr>
          </a:p>
          <a:p>
            <a:pPr lvl="1"/>
            <a:r>
              <a:rPr lang="en-US" altLang="zh-CN" sz="3600" dirty="0" smtClean="0">
                <a:latin typeface="Heiti TC Medium"/>
                <a:ea typeface="Heiti TC Medium"/>
                <a:cs typeface="Heiti TC Medium"/>
              </a:rPr>
              <a:t>UNITY is not UNIFORM</a:t>
            </a:r>
          </a:p>
          <a:p>
            <a:pPr marL="457200" indent="-457200">
              <a:buFont typeface="Arial"/>
              <a:buChar char="•"/>
            </a:pPr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内容：合一是使用恩赐，追求圣洁的自然结果</a:t>
            </a:r>
            <a:endParaRPr lang="en-US" altLang="zh-CHT" sz="3600" dirty="0">
              <a:latin typeface="Heiti TC Medium"/>
              <a:ea typeface="Heiti TC Medium"/>
              <a:cs typeface="Heiti TC Mediu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1240" y="566976"/>
            <a:ext cx="4383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3600" dirty="0">
                <a:latin typeface="Heiti TC Medium"/>
                <a:ea typeface="Heiti TC Medium"/>
                <a:cs typeface="Heiti TC Medium"/>
              </a:rPr>
              <a:t>更</a:t>
            </a:r>
            <a:r>
              <a:rPr lang="zh-CHT" altLang="en-US" sz="3600" dirty="0" smtClean="0">
                <a:latin typeface="Heiti TC Medium"/>
                <a:ea typeface="Heiti TC Medium"/>
                <a:cs typeface="Heiti TC Medium"/>
              </a:rPr>
              <a:t>美的</a:t>
            </a:r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合一</a:t>
            </a:r>
            <a:endParaRPr lang="en-US" sz="3600" dirty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414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0"/>
            <a:ext cx="762321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8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626621"/>
              </p:ext>
            </p:extLst>
          </p:nvPr>
        </p:nvGraphicFramePr>
        <p:xfrm>
          <a:off x="972015" y="799631"/>
          <a:ext cx="5847770" cy="2859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965"/>
                <a:gridCol w="1865473"/>
                <a:gridCol w="2132332"/>
              </a:tblGrid>
              <a:tr h="968563">
                <a:tc>
                  <a:txBody>
                    <a:bodyPr/>
                    <a:lstStyle/>
                    <a:p>
                      <a:endParaRPr lang="en-US" sz="4000" b="0" i="0" dirty="0">
                        <a:solidFill>
                          <a:schemeClr val="tx1"/>
                        </a:solidFill>
                        <a:latin typeface="华文黑体"/>
                        <a:ea typeface="华文黑体"/>
                        <a:cs typeface="华文黑体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4000" b="0" i="0" dirty="0" smtClean="0">
                          <a:solidFill>
                            <a:schemeClr val="tx1"/>
                          </a:solidFill>
                          <a:latin typeface="华文黑体"/>
                          <a:ea typeface="华文黑体"/>
                          <a:cs typeface="华文黑体"/>
                        </a:rPr>
                        <a:t>方式／恩赐</a:t>
                      </a:r>
                      <a:endParaRPr lang="en-US" altLang="zh-CHT" sz="4000" b="0" i="0" dirty="0" smtClean="0">
                        <a:latin typeface="华文黑体"/>
                        <a:ea typeface="华文黑体"/>
                        <a:cs typeface="华文黑体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zh-CN" altLang="en-US" sz="4000" b="0" i="0" dirty="0" smtClean="0">
                          <a:solidFill>
                            <a:schemeClr val="tx1"/>
                          </a:solidFill>
                          <a:latin typeface="华文黑体"/>
                          <a:ea typeface="华文黑体"/>
                          <a:cs typeface="华文黑体"/>
                        </a:rPr>
                        <a:t>原则／圣洁</a:t>
                      </a:r>
                      <a:endParaRPr lang="en-US" sz="4000" b="0" i="0" dirty="0">
                        <a:solidFill>
                          <a:schemeClr val="tx1"/>
                        </a:solidFill>
                        <a:latin typeface="华文黑体"/>
                        <a:ea typeface="华文黑体"/>
                        <a:cs typeface="华文黑体"/>
                      </a:endParaRPr>
                    </a:p>
                  </a:txBody>
                  <a:tcPr marT="50800" marB="50800"/>
                </a:tc>
              </a:tr>
              <a:tr h="827223">
                <a:tc>
                  <a:txBody>
                    <a:bodyPr/>
                    <a:lstStyle/>
                    <a:p>
                      <a:r>
                        <a:rPr lang="zh-CN" altLang="en-US" sz="4000" b="0" i="0" dirty="0" smtClean="0">
                          <a:solidFill>
                            <a:schemeClr val="bg1"/>
                          </a:solidFill>
                          <a:latin typeface="华文黑体"/>
                          <a:ea typeface="华文黑体"/>
                          <a:cs typeface="华文黑体"/>
                        </a:rPr>
                        <a:t>坚持</a:t>
                      </a:r>
                      <a:endParaRPr lang="en-US" altLang="zh-CHT" sz="4000" b="0" i="0" dirty="0" smtClean="0">
                        <a:solidFill>
                          <a:schemeClr val="bg1"/>
                        </a:solidFill>
                        <a:latin typeface="华文黑体"/>
                        <a:ea typeface="华文黑体"/>
                        <a:cs typeface="华文黑体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zh-CHT" altLang="en-US" sz="4000" b="0" i="0" dirty="0" smtClean="0">
                          <a:solidFill>
                            <a:schemeClr val="bg1"/>
                          </a:solidFill>
                          <a:latin typeface="华文黑体"/>
                          <a:ea typeface="华文黑体"/>
                          <a:cs typeface="华文黑体"/>
                        </a:rPr>
                        <a:t>恩賜</a:t>
                      </a:r>
                      <a:r>
                        <a:rPr lang="zh-CN" altLang="en-US" sz="4000" b="0" i="0" dirty="0" smtClean="0">
                          <a:solidFill>
                            <a:schemeClr val="bg1"/>
                          </a:solidFill>
                          <a:latin typeface="华文黑体"/>
                          <a:ea typeface="华文黑体"/>
                          <a:cs typeface="华文黑体"/>
                        </a:rPr>
                        <a:t>大？</a:t>
                      </a:r>
                      <a:endParaRPr lang="en-US" altLang="zh-CHT" sz="4000" b="0" i="0" dirty="0" smtClean="0">
                        <a:solidFill>
                          <a:schemeClr val="bg1"/>
                        </a:solidFill>
                        <a:latin typeface="华文黑体"/>
                        <a:ea typeface="华文黑体"/>
                        <a:cs typeface="华文黑体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4000" b="0" i="0" dirty="0" smtClean="0">
                          <a:solidFill>
                            <a:srgbClr val="008000"/>
                          </a:solidFill>
                          <a:latin typeface="华文黑体"/>
                          <a:ea typeface="华文黑体"/>
                          <a:cs typeface="华文黑体"/>
                        </a:rPr>
                        <a:t>合一</a:t>
                      </a:r>
                      <a:endParaRPr lang="en-US" sz="4000" b="0" i="0" dirty="0" smtClean="0">
                        <a:solidFill>
                          <a:srgbClr val="008000"/>
                        </a:solidFill>
                        <a:latin typeface="华文黑体"/>
                        <a:ea typeface="华文黑体"/>
                        <a:cs typeface="华文黑体"/>
                      </a:endParaRPr>
                    </a:p>
                  </a:txBody>
                  <a:tcPr marT="50800" marB="50800"/>
                </a:tc>
              </a:tr>
              <a:tr h="689285">
                <a:tc>
                  <a:txBody>
                    <a:bodyPr/>
                    <a:lstStyle/>
                    <a:p>
                      <a:r>
                        <a:rPr lang="zh-CN" altLang="en-US" sz="4000" b="0" i="0" dirty="0" smtClean="0">
                          <a:solidFill>
                            <a:schemeClr val="bg1"/>
                          </a:solidFill>
                          <a:latin typeface="华文黑体"/>
                          <a:ea typeface="华文黑体"/>
                          <a:cs typeface="华文黑体"/>
                        </a:rPr>
                        <a:t>舍弃</a:t>
                      </a:r>
                      <a:endParaRPr lang="en-US" altLang="zh-CHT" sz="4000" b="0" i="0" dirty="0" smtClean="0">
                        <a:solidFill>
                          <a:schemeClr val="bg1"/>
                        </a:solidFill>
                        <a:latin typeface="华文黑体"/>
                        <a:ea typeface="华文黑体"/>
                        <a:cs typeface="华文黑体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zh-CN" altLang="en-US" sz="4000" b="0" i="0" dirty="0" smtClean="0">
                          <a:solidFill>
                            <a:srgbClr val="008000"/>
                          </a:solidFill>
                          <a:latin typeface="华文黑体"/>
                          <a:ea typeface="华文黑体"/>
                          <a:cs typeface="华文黑体"/>
                        </a:rPr>
                        <a:t>合一</a:t>
                      </a:r>
                      <a:endParaRPr lang="en-US" altLang="zh-CHT" sz="4000" b="0" i="0" dirty="0" smtClean="0">
                        <a:solidFill>
                          <a:srgbClr val="008000"/>
                        </a:solidFill>
                        <a:latin typeface="华文黑体"/>
                        <a:ea typeface="华文黑体"/>
                        <a:cs typeface="华文黑体"/>
                      </a:endParaRPr>
                    </a:p>
                  </a:txBody>
                  <a:tcPr marT="50800" marB="50800"/>
                </a:tc>
                <a:tc>
                  <a:txBody>
                    <a:bodyPr/>
                    <a:lstStyle/>
                    <a:p>
                      <a:r>
                        <a:rPr lang="zh-CN" altLang="en-US" sz="4000" b="0" i="0" dirty="0" smtClean="0">
                          <a:solidFill>
                            <a:schemeClr val="bg1"/>
                          </a:solidFill>
                          <a:latin typeface="华文黑体"/>
                          <a:ea typeface="华文黑体"/>
                          <a:cs typeface="华文黑体"/>
                        </a:rPr>
                        <a:t>更怜悯？</a:t>
                      </a:r>
                      <a:endParaRPr lang="en-US" altLang="zh-CHT" sz="4000" b="0" i="0" dirty="0" smtClean="0">
                        <a:solidFill>
                          <a:schemeClr val="bg1"/>
                        </a:solidFill>
                        <a:latin typeface="华文黑体"/>
                        <a:ea typeface="华文黑体"/>
                        <a:cs typeface="华文黑体"/>
                      </a:endParaRPr>
                    </a:p>
                  </a:txBody>
                  <a:tcPr marT="50800" marB="5080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1468" y="4343086"/>
            <a:ext cx="103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18076" y="1850122"/>
            <a:ext cx="909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0624" y="2723757"/>
            <a:ext cx="909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380" y="2796541"/>
            <a:ext cx="3093090" cy="309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1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265" y="780388"/>
            <a:ext cx="68041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altLang="zh-CN" sz="2800" dirty="0"/>
              <a:t>2:</a:t>
            </a:r>
            <a:r>
              <a:rPr lang="en-US" altLang="zh-TW" sz="2800" dirty="0"/>
              <a:t>2 </a:t>
            </a:r>
            <a:r>
              <a:rPr lang="zh-TW" altLang="en-US" sz="2800" dirty="0"/>
              <a:t>那借着天使所传的话既是确定的，凡干犯悖逆的都受了该受的报应， </a:t>
            </a:r>
            <a:r>
              <a:rPr lang="en-US" altLang="zh-TW" sz="2800" dirty="0"/>
              <a:t>3 </a:t>
            </a:r>
            <a:r>
              <a:rPr lang="zh-TW" altLang="en-US" sz="2800" dirty="0"/>
              <a:t>我们若忽略这么大的救恩，怎能逃罪呢</a:t>
            </a:r>
            <a:r>
              <a:rPr lang="zh-TW" altLang="en-US" sz="2800" dirty="0" smtClean="0"/>
              <a:t>？</a:t>
            </a:r>
            <a:endParaRPr lang="en-US" altLang="zh-TW" sz="2800" dirty="0"/>
          </a:p>
          <a:p>
            <a:pPr marL="457200" indent="-457200">
              <a:buFont typeface="Arial"/>
              <a:buChar char="•"/>
            </a:pPr>
            <a:r>
              <a:rPr lang="en-US" altLang="zh-TW" sz="2800" dirty="0" smtClean="0"/>
              <a:t>3</a:t>
            </a:r>
            <a:r>
              <a:rPr lang="en-US" altLang="zh-TW" sz="2800" dirty="0"/>
              <a:t>:</a:t>
            </a:r>
            <a:r>
              <a:rPr lang="en-US" altLang="zh-TW" sz="2800" dirty="0" smtClean="0"/>
              <a:t>12</a:t>
            </a:r>
            <a:r>
              <a:rPr lang="zh-TW" altLang="en-US" sz="2800" dirty="0" smtClean="0"/>
              <a:t>要谨</a:t>
            </a:r>
            <a:r>
              <a:rPr lang="zh-TW" altLang="en-US" sz="2800" dirty="0"/>
              <a:t>慎，免得你们中间或有人存着不信的恶心，把永生神离弃了。 </a:t>
            </a:r>
            <a:endParaRPr lang="en-US" altLang="zh-TW" sz="2800" dirty="0"/>
          </a:p>
          <a:p>
            <a:pPr marL="457200" indent="-457200">
              <a:buFont typeface="Arial"/>
              <a:buChar char="•"/>
            </a:pPr>
            <a:r>
              <a:rPr lang="en-US" altLang="zh-TW" sz="2800" dirty="0" smtClean="0"/>
              <a:t>4</a:t>
            </a:r>
            <a:r>
              <a:rPr lang="en-US" altLang="zh-TW" sz="2800" dirty="0"/>
              <a:t>:15 </a:t>
            </a:r>
            <a:r>
              <a:rPr lang="zh-TW" altLang="en-US" sz="2800" dirty="0"/>
              <a:t>因我们的大祭司并非不能体恤我们的软弱，他也曾凡事受过试探，与我们一样，只是他没有犯罪。 </a:t>
            </a:r>
            <a:r>
              <a:rPr lang="en-US" altLang="zh-TW" sz="2800" dirty="0"/>
              <a:t>16 </a:t>
            </a:r>
            <a:r>
              <a:rPr lang="zh-TW" altLang="en-US" sz="2800" dirty="0"/>
              <a:t>所以我们只管坦然无惧地来到施恩的宝座前，为要得怜恤，蒙恩惠，做随时的帮</a:t>
            </a:r>
            <a:r>
              <a:rPr lang="zh-TW" altLang="en-US" sz="2800" dirty="0" smtClean="0"/>
              <a:t>助</a:t>
            </a:r>
            <a:endParaRPr lang="en-US" altLang="zh-TW" sz="2800" dirty="0"/>
          </a:p>
        </p:txBody>
      </p:sp>
      <p:sp>
        <p:nvSpPr>
          <p:cNvPr id="3" name="Rectangle 2"/>
          <p:cNvSpPr/>
          <p:nvPr/>
        </p:nvSpPr>
        <p:spPr>
          <a:xfrm>
            <a:off x="1071240" y="134057"/>
            <a:ext cx="4383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多次多方</a:t>
            </a:r>
            <a:r>
              <a:rPr lang="zh-CHT" altLang="en-US" sz="3600" dirty="0" smtClean="0">
                <a:latin typeface="Heiti TC Medium"/>
                <a:ea typeface="Heiti TC Medium"/>
                <a:cs typeface="Heiti TC Medium"/>
              </a:rPr>
              <a:t>的</a:t>
            </a:r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警戒</a:t>
            </a:r>
            <a:endParaRPr lang="en-US" sz="3600" dirty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77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17096</TotalTime>
  <Words>4420</Words>
  <Application>Microsoft Macintosh PowerPoint</Application>
  <PresentationFormat>On-screen Show (16:10)</PresentationFormat>
  <Paragraphs>173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Twilight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Jiang</dc:creator>
  <cp:lastModifiedBy>Kunming Su</cp:lastModifiedBy>
  <cp:revision>311</cp:revision>
  <cp:lastPrinted>2017-02-03T20:59:36Z</cp:lastPrinted>
  <dcterms:created xsi:type="dcterms:W3CDTF">2016-04-20T14:44:41Z</dcterms:created>
  <dcterms:modified xsi:type="dcterms:W3CDTF">2017-02-05T15:02:28Z</dcterms:modified>
</cp:coreProperties>
</file>