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53" r:id="rId1"/>
  </p:sldMasterIdLst>
  <p:notesMasterIdLst>
    <p:notesMasterId r:id="rId17"/>
  </p:notesMasterIdLst>
  <p:handoutMasterIdLst>
    <p:handoutMasterId r:id="rId18"/>
  </p:handoutMasterIdLst>
  <p:sldIdLst>
    <p:sldId id="261" r:id="rId2"/>
    <p:sldId id="597" r:id="rId3"/>
    <p:sldId id="598" r:id="rId4"/>
    <p:sldId id="441" r:id="rId5"/>
    <p:sldId id="599" r:id="rId6"/>
    <p:sldId id="600" r:id="rId7"/>
    <p:sldId id="546" r:id="rId8"/>
    <p:sldId id="592" r:id="rId9"/>
    <p:sldId id="602" r:id="rId10"/>
    <p:sldId id="603" r:id="rId11"/>
    <p:sldId id="595" r:id="rId12"/>
    <p:sldId id="596" r:id="rId13"/>
    <p:sldId id="578" r:id="rId14"/>
    <p:sldId id="585" r:id="rId15"/>
    <p:sldId id="601" r:id="rId16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656" y="58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9C4B9C-5933-8849-8BFF-78FD4642F5A3}" type="datetimeFigureOut">
              <a:rPr lang="en-US" smtClean="0"/>
              <a:t>4/2/17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BE138-CBF3-2E42-A94B-E7BE390F3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112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EDFFAE-0E0F-0B49-BDFF-8AF2891848CF}" type="datetimeFigureOut">
              <a:rPr lang="en-US" smtClean="0"/>
              <a:t>4/2/17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B0230F-B426-314B-9108-A0635C10E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250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希伯来书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1:1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神既在古时借着众先知多次多方地晓谕列祖，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就在这末世借着他儿子晓谕我们；又早已立他为承受万有的，也曾借着他创造诸世界。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他是神荣耀所发的光辉，是神本体的真像，常用他权能的命令托住万有。他洗净了人的罪，就坐在高天至大者的右边。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他所承受的名既比天使的名更尊贵，就远超过天使。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所有的天使，神从来对哪一个说“你是我的儿子，我今日生你”？又指着哪一个说“我要做他的父，他要做我的子”？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再者，神使长子到世上来的时候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[a]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，就说：“神的使者都要拜他。”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论到使者，又说：“神以风为使者，以火焰为仆役。”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论到子却说：“神啊，你的宝座是永永远远的，你的国权是正直的。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你喜爱公义，恨恶罪恶，所以神，就是你的神，用喜乐油膏你，胜过膏你的同伴。” 天地都要灭没唯主永远长存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又说：“主啊，你起初立了地的根基，天也是你手所造的。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天地都要灭没，你却要长存；天地都要像衣服渐渐旧了。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你要将天地卷起来，像一件外衣，天地就都改变了；唯有你永不改变，你的年数没有穷尽。”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所有的天使，神从来对哪一个说“你坐在我的右边，等我使你仇敌做你的脚凳”？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天使岂不都是服役的灵，奉差遣为那将要承受救恩的人效力吗？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腓立比书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所以，在基督里若有什么劝勉，爱心有什么安慰，圣灵有什么交通，心中有什么慈悲怜悯，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你们就要意念相同，爱心相同，有一样的心思，有一样的意念，使我的喜乐可以满足。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凡事不可结党，不可贪图虚浮的荣耀，只要存心谦卑，各人看别人比自己强。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各人不要单顾自己的事，也要顾别人的事。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你们当以基督耶稣的心为心。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他本有神的形象，不以自己与神同等为强夺的，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反倒虚己，取了奴仆的形象，成为人的样式；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既有人的样子，就自己卑微，存心顺服以至于死，且死在十字架上。 无不口称耶稣为主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所以神将他升为至高，又赐给他那超乎万名之上的名，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叫一切在天上的、地上的和地底下的，因耶稣的名无不屈膝，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无不口称耶稣基督为主，使荣耀归于父神。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这样看来，我亲爱的弟兄，你们既是常顺服的，不但我在你们那里，就是我如今不在你们那里，更是顺服的，就当恐惧战兢，做成你们得救的工夫。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因为你们立志行事，都是神在你们心里运行，为要成就他的美意。 门徒如明光照耀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凡所行的，都不要发怨言、起争论，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使你们无可指摘，诚实无伪，在这弯曲悖谬的世代做神无瑕疵的儿女。你们显在这世代中，好像明光照耀，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将生命的道表明出来，叫我在基督的日子好夸我没有空跑，也没有徒劳。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17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我以你们的信心为供献的祭物，我若被浇奠在其上，也是喜乐，并且与你们众人一同喜乐。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你们也要照样喜乐，并且与我一同喜乐。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0230F-B426-314B-9108-A0635C10E4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440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Elder leadership of the church is the biblical pattern, and play a prominent role throughout Acts and the epistles. Paul and </a:t>
            </a:r>
            <a:r>
              <a:rPr lang="en-US" altLang="zh-TW" dirty="0" err="1" smtClean="0"/>
              <a:t>Barnabus</a:t>
            </a:r>
            <a:r>
              <a:rPr lang="en-US" altLang="zh-TW" dirty="0" smtClean="0"/>
              <a:t> appointed elders “in each church and, with prayer and fasting, committed them to the Lord (Acts 14:23), and Paul instructed Titus, while in Crete, to “appoint elders in every town as I directed you” (Titus 1:5). Paul called the elders of the church of Ephesus to continue the work that he started by shepherding the flock under their charge (Acts 20:17). Paul also meets with James and the elders of the church when he travels to Jerusalem (Acts 21:18). In addition to these occurrences, Paul mentions the laying on of hands by the elders (1 Timothy 4:14), James instructs members of the church to call for the elders of the church to pray for them when they are sick (James 5:14). Peter gives instruction to elders to “shepherd the flock of God that is among you, exercising oversight” (1 Peter 5:1-5).</a:t>
            </a:r>
          </a:p>
          <a:p>
            <a:r>
              <a:rPr lang="zh-TW" altLang="en-US" dirty="0" smtClean="0"/>
              <a:t>彼得前书</a:t>
            </a:r>
            <a:r>
              <a:rPr lang="en-US" altLang="zh-TW" dirty="0" smtClean="0"/>
              <a:t>5:1</a:t>
            </a:r>
            <a:r>
              <a:rPr lang="zh-TW" altLang="en-US" dirty="0" smtClean="0"/>
              <a:t>我这做长老、做基督受苦的见证、同享后来所要显现之荣耀的，劝你们中间与我同做长老的人： </a:t>
            </a:r>
            <a:r>
              <a:rPr lang="en-US" altLang="zh-TW" dirty="0" smtClean="0"/>
              <a:t>2 </a:t>
            </a:r>
            <a:r>
              <a:rPr lang="zh-TW" altLang="en-US" dirty="0" smtClean="0"/>
              <a:t>务要牧养在你们中间神的群羊，按着神旨意照管他们，不是出于勉强，乃是出于甘心；也不是因为贪财，乃是出于乐意； </a:t>
            </a:r>
            <a:r>
              <a:rPr lang="en-US" altLang="zh-TW" dirty="0" smtClean="0"/>
              <a:t>3 </a:t>
            </a:r>
            <a:r>
              <a:rPr lang="zh-TW" altLang="en-US" dirty="0" smtClean="0"/>
              <a:t>也不是辖制所托付你们的，乃是做群羊的榜样。 </a:t>
            </a:r>
            <a:r>
              <a:rPr lang="en-US" altLang="zh-TW" dirty="0" smtClean="0"/>
              <a:t>4 </a:t>
            </a:r>
            <a:r>
              <a:rPr lang="zh-TW" altLang="en-US" dirty="0" smtClean="0"/>
              <a:t>到了牧长显现的时候，你们必得那永不衰残的荣耀冠冕。雅各书</a:t>
            </a:r>
            <a:r>
              <a:rPr lang="en-US" altLang="zh-TW" dirty="0" smtClean="0"/>
              <a:t>5:14 </a:t>
            </a:r>
            <a:r>
              <a:rPr lang="zh-TW" altLang="en-US" dirty="0" smtClean="0"/>
              <a:t>你们中间有病了的呢，他就该请教会的长老来，他们可以奉主的名用油抹他，为他祷告。 </a:t>
            </a:r>
            <a:r>
              <a:rPr lang="en-US" altLang="zh-TW" dirty="0" smtClean="0"/>
              <a:t>15 </a:t>
            </a:r>
            <a:r>
              <a:rPr lang="zh-TW" altLang="en-US" dirty="0" smtClean="0"/>
              <a:t>出于信心的祈祷要救那病人，主必叫他起来；他若犯了罪，也必蒙赦免。 </a:t>
            </a:r>
            <a:r>
              <a:rPr lang="en-US" altLang="zh-TW" dirty="0" smtClean="0"/>
              <a:t>16 </a:t>
            </a:r>
            <a:r>
              <a:rPr lang="zh-TW" altLang="en-US" dirty="0" smtClean="0"/>
              <a:t>所以你们要彼此认罪，互相代求，使你们可以得医治。义人祈祷所发的力量是大有功效的。</a:t>
            </a:r>
            <a:r>
              <a:rPr lang="en-US" altLang="zh-TW" dirty="0" smtClean="0"/>
              <a:t>21:18 </a:t>
            </a:r>
            <a:r>
              <a:rPr lang="zh-TW" altLang="en-US" dirty="0" smtClean="0"/>
              <a:t>第二天，保罗同我们去见雅各，长老们也都在那里。</a:t>
            </a:r>
            <a:r>
              <a:rPr lang="en-US" altLang="zh-TW" dirty="0" smtClean="0"/>
              <a:t>20:17 </a:t>
            </a:r>
            <a:r>
              <a:rPr lang="zh-TW" altLang="en-US" dirty="0" smtClean="0"/>
              <a:t>保罗从米利都打发人往以弗所去，请教会的长老来。</a:t>
            </a:r>
            <a:r>
              <a:rPr lang="en-US" altLang="zh-TW" dirty="0" smtClean="0"/>
              <a:t>21 </a:t>
            </a:r>
            <a:r>
              <a:rPr lang="zh-TW" altLang="en-US" dirty="0" smtClean="0"/>
              <a:t>对那城里的人传了福音，使好些人做门徒，就回路司得、以哥念、安提阿去， </a:t>
            </a:r>
            <a:r>
              <a:rPr lang="en-US" altLang="zh-TW" dirty="0" smtClean="0"/>
              <a:t>22 </a:t>
            </a:r>
            <a:r>
              <a:rPr lang="zh-TW" altLang="en-US" dirty="0" smtClean="0"/>
              <a:t>坚固门徒的心，劝他们恒守所信的道，又说：“我们进入神的国，必须经历许多艰难。” </a:t>
            </a:r>
            <a:r>
              <a:rPr lang="en-US" altLang="zh-TW" dirty="0" smtClean="0"/>
              <a:t>1</a:t>
            </a:r>
            <a:r>
              <a:rPr lang="en-US" altLang="zh-CN" dirty="0" smtClean="0"/>
              <a:t>4:</a:t>
            </a:r>
            <a:r>
              <a:rPr lang="en-US" altLang="zh-TW" dirty="0" smtClean="0"/>
              <a:t>23 </a:t>
            </a:r>
            <a:r>
              <a:rPr lang="zh-TW" altLang="en-US" dirty="0" smtClean="0"/>
              <a:t>二人在各教会中选立了长老，又禁食祷告，就把他们交托所信的主。提多书</a:t>
            </a:r>
            <a:r>
              <a:rPr lang="en-US" altLang="zh-TW" dirty="0" smtClean="0"/>
              <a:t>1:5 </a:t>
            </a:r>
            <a:r>
              <a:rPr lang="zh-TW" altLang="en-US" dirty="0" smtClean="0"/>
              <a:t>我从前留你在克里特，是要你将那没有办完的事都办整齐了，又照我所吩咐你的，在各城设立长老。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0230F-B426-314B-9108-A0635C10E4A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0036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dirty="0" smtClean="0"/>
              <a:t>长老特征之一：面对冲突，面对异见。承蒙神借着教会众多弟兄姐妹的印证，</a:t>
            </a:r>
            <a:r>
              <a:rPr lang="en-US" altLang="zh-CN" sz="1200" dirty="0" smtClean="0"/>
              <a:t>Tom</a:t>
            </a:r>
            <a:r>
              <a:rPr lang="zh-CN" altLang="en-US" sz="1200" dirty="0" smtClean="0"/>
              <a:t>牧师和我都是教会的长老（昆明传道，昆明长老），彼得自己受到保罗的面质，他说亲爱的保罗弟兄，所写的书信不能强解</a:t>
            </a:r>
            <a:endParaRPr lang="en-US" altLang="zh-CN" sz="1200" dirty="0" smtClean="0"/>
          </a:p>
          <a:p>
            <a:r>
              <a:rPr lang="zh-CN" altLang="en-US" sz="1200" dirty="0" smtClean="0"/>
              <a:t>我受到面质，我错我悔改，我不错我解释，消除误解</a:t>
            </a:r>
            <a:endParaRPr lang="en-US" altLang="zh-TW" sz="1200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彼得前书</a:t>
            </a:r>
            <a:r>
              <a:rPr lang="en-US" altLang="zh-TW" dirty="0" smtClean="0"/>
              <a:t>5:1</a:t>
            </a:r>
            <a:r>
              <a:rPr lang="zh-TW" altLang="en-US" dirty="0" smtClean="0"/>
              <a:t>我这做长老、做基督受苦的见证、同享后来所要显现之荣耀的，劝你们中间与我同做长老的人： </a:t>
            </a:r>
            <a:r>
              <a:rPr lang="en-US" altLang="zh-TW" dirty="0" smtClean="0"/>
              <a:t>2 </a:t>
            </a:r>
            <a:r>
              <a:rPr lang="zh-TW" altLang="en-US" dirty="0" smtClean="0"/>
              <a:t>务要牧养在你们中间神的群羊，按着神旨意照管他们，不是出于勉强，乃是出于甘心；也不是因为贪财，乃是出于乐意； </a:t>
            </a:r>
            <a:r>
              <a:rPr lang="en-US" altLang="zh-TW" dirty="0" smtClean="0"/>
              <a:t>3 </a:t>
            </a:r>
            <a:r>
              <a:rPr lang="zh-TW" altLang="en-US" dirty="0" smtClean="0"/>
              <a:t>也不是辖制所托付你们的，乃是做群羊的榜样。 </a:t>
            </a:r>
            <a:r>
              <a:rPr lang="en-US" altLang="zh-TW" dirty="0" smtClean="0"/>
              <a:t>4 </a:t>
            </a:r>
            <a:r>
              <a:rPr lang="zh-TW" altLang="en-US" dirty="0" smtClean="0"/>
              <a:t>到了牧长显现的时候，你们必得那永不衰残的荣耀冠冕。雅各书</a:t>
            </a:r>
            <a:r>
              <a:rPr lang="en-US" altLang="zh-TW" dirty="0" smtClean="0"/>
              <a:t>5:14 </a:t>
            </a:r>
            <a:r>
              <a:rPr lang="zh-TW" altLang="en-US" dirty="0" smtClean="0"/>
              <a:t>你们中间有病了的呢，他就该请教会的长老来，他们可以奉主的名用油抹他，为他祷告。 </a:t>
            </a:r>
            <a:r>
              <a:rPr lang="en-US" altLang="zh-TW" dirty="0" smtClean="0"/>
              <a:t>15 </a:t>
            </a:r>
            <a:r>
              <a:rPr lang="zh-TW" altLang="en-US" dirty="0" smtClean="0"/>
              <a:t>出于信心的祈祷要救那病人，主必叫他起来；他若犯了罪，也必蒙赦免。 </a:t>
            </a:r>
            <a:r>
              <a:rPr lang="en-US" altLang="zh-TW" dirty="0" smtClean="0"/>
              <a:t>16 </a:t>
            </a:r>
            <a:r>
              <a:rPr lang="zh-TW" altLang="en-US" dirty="0" smtClean="0"/>
              <a:t>所以你们要彼此认罪，互相代求，使你们可以得医治。义人祈祷所发的力量是大有功效的。</a:t>
            </a:r>
            <a:r>
              <a:rPr lang="en-US" altLang="zh-TW" dirty="0" smtClean="0"/>
              <a:t>21:18 </a:t>
            </a:r>
            <a:r>
              <a:rPr lang="zh-TW" altLang="en-US" dirty="0" smtClean="0"/>
              <a:t>第二天，保罗同我们去见雅各，长老们也都在那里。</a:t>
            </a:r>
            <a:r>
              <a:rPr lang="en-US" altLang="zh-TW" dirty="0" smtClean="0"/>
              <a:t>20:17 </a:t>
            </a:r>
            <a:r>
              <a:rPr lang="zh-TW" altLang="en-US" dirty="0" smtClean="0"/>
              <a:t>保罗从米利都打发人往以弗所去，请教会的长老来。</a:t>
            </a:r>
            <a:r>
              <a:rPr lang="en-US" altLang="zh-TW" dirty="0" smtClean="0"/>
              <a:t>21 </a:t>
            </a:r>
            <a:r>
              <a:rPr lang="zh-TW" altLang="en-US" dirty="0" smtClean="0"/>
              <a:t>对那城里的人传了福音，使好些人做门徒，就回路司得、以哥念、安提阿去， </a:t>
            </a:r>
            <a:r>
              <a:rPr lang="en-US" altLang="zh-TW" dirty="0" smtClean="0"/>
              <a:t>22 </a:t>
            </a:r>
            <a:r>
              <a:rPr lang="zh-TW" altLang="en-US" dirty="0" smtClean="0"/>
              <a:t>坚固门徒的心，劝他们恒守所信的道，又说：“我们进入神的国，必须经历许多艰难。” </a:t>
            </a:r>
            <a:r>
              <a:rPr lang="en-US" altLang="zh-TW" dirty="0" smtClean="0"/>
              <a:t>1</a:t>
            </a:r>
            <a:r>
              <a:rPr lang="en-US" altLang="zh-CN" dirty="0" smtClean="0"/>
              <a:t>4:</a:t>
            </a:r>
            <a:r>
              <a:rPr lang="en-US" altLang="zh-TW" dirty="0" smtClean="0"/>
              <a:t>23 </a:t>
            </a:r>
            <a:r>
              <a:rPr lang="zh-TW" altLang="en-US" dirty="0" smtClean="0"/>
              <a:t>二人在各教会中选立了长老，又禁食祷告，就把他们交托所信的主。提多书</a:t>
            </a:r>
            <a:r>
              <a:rPr lang="en-US" altLang="zh-TW" dirty="0" smtClean="0"/>
              <a:t>1:5 </a:t>
            </a:r>
            <a:r>
              <a:rPr lang="zh-TW" altLang="en-US" dirty="0" smtClean="0"/>
              <a:t>我从前留你在克里特，是要你将那没有办完的事都办整齐了，又照我所吩咐你的，在各城设立长老。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0230F-B426-314B-9108-A0635C10E4A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0036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0230F-B426-314B-9108-A0635C10E4A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6285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希伯来书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1:1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神既在古时借着众先知多次多方地晓谕列祖，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就在这末世借着他儿子晓谕我们；又早已立他为承受万有的，也曾借着他创造诸世界。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他是神荣耀所发的光辉，是神本体的真像，常用他权能的命令托住万有。他洗净了人的罪，就坐在高天至大者的右边。 </a:t>
            </a:r>
            <a:endParaRPr lang="en-US" sz="1200" dirty="0">
              <a:solidFill>
                <a:srgbClr val="FFFF00"/>
              </a:solidFill>
              <a:latin typeface="华文黑体"/>
              <a:ea typeface="华文黑体"/>
              <a:cs typeface="华文黑体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0230F-B426-314B-9108-A0635C10E4A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6285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>
              <a:defRPr/>
            </a:pPr>
            <a:r>
              <a:rPr lang="zh-CN" altLang="en-US" sz="3200" dirty="0" smtClean="0">
                <a:solidFill>
                  <a:srgbClr val="FFFFFF"/>
                </a:solidFill>
              </a:rPr>
              <a:t>以弗所書</a:t>
            </a:r>
            <a:r>
              <a:rPr lang="en-US" altLang="zh-CN" sz="3200" dirty="0" smtClean="0">
                <a:solidFill>
                  <a:srgbClr val="FFFFFF"/>
                </a:solidFill>
              </a:rPr>
              <a:t>4:4 </a:t>
            </a:r>
            <a:r>
              <a:rPr lang="zh-CN" altLang="en-US" sz="3200" dirty="0" smtClean="0">
                <a:solidFill>
                  <a:srgbClr val="FFFFFF"/>
                </a:solidFill>
              </a:rPr>
              <a:t>身體只有一個，聖靈只有一個，正如你們蒙召同有一個指望； </a:t>
            </a:r>
            <a:r>
              <a:rPr lang="en-US" altLang="zh-CN" sz="3200" dirty="0" smtClean="0">
                <a:solidFill>
                  <a:srgbClr val="FFFFFF"/>
                </a:solidFill>
              </a:rPr>
              <a:t>5 </a:t>
            </a:r>
            <a:r>
              <a:rPr lang="zh-CN" altLang="en-US" sz="3200" dirty="0" smtClean="0">
                <a:solidFill>
                  <a:srgbClr val="FFFFFF"/>
                </a:solidFill>
              </a:rPr>
              <a:t>一主，一信，一洗， </a:t>
            </a:r>
            <a:r>
              <a:rPr lang="en-US" altLang="zh-CN" sz="3200" dirty="0" smtClean="0">
                <a:solidFill>
                  <a:srgbClr val="FFFFFF"/>
                </a:solidFill>
              </a:rPr>
              <a:t>6 </a:t>
            </a:r>
            <a:r>
              <a:rPr lang="zh-CN" altLang="en-US" sz="3200" dirty="0" smtClean="0">
                <a:solidFill>
                  <a:srgbClr val="FFFFFF"/>
                </a:solidFill>
              </a:rPr>
              <a:t>一神，就是眾人的父，超乎眾人之上，貫乎眾人之中，也住在眾人之內。 </a:t>
            </a:r>
            <a:r>
              <a:rPr lang="en-US" altLang="zh-CN" sz="3200" dirty="0" smtClean="0">
                <a:solidFill>
                  <a:srgbClr val="FFFFFF"/>
                </a:solidFill>
              </a:rPr>
              <a:t>7 </a:t>
            </a:r>
            <a:r>
              <a:rPr lang="zh-CN" altLang="en-US" sz="3200" dirty="0" smtClean="0">
                <a:solidFill>
                  <a:srgbClr val="FFFFFF"/>
                </a:solidFill>
              </a:rPr>
              <a:t>我們各人蒙恩，都是照基督所量給各人的恩賜。</a:t>
            </a:r>
            <a:endParaRPr lang="en-US" altLang="zh-CN" sz="3200" dirty="0" smtClean="0">
              <a:solidFill>
                <a:srgbClr val="FFFFFF"/>
              </a:solidFill>
            </a:endParaRPr>
          </a:p>
          <a:p>
            <a:pPr marL="0" lvl="1">
              <a:defRPr/>
            </a:pPr>
            <a:r>
              <a:rPr lang="zh-CN" altLang="en-US" sz="3200" dirty="0" smtClean="0">
                <a:solidFill>
                  <a:srgbClr val="FFFFFF"/>
                </a:solidFill>
              </a:rPr>
              <a:t>哥林多前書</a:t>
            </a:r>
            <a:r>
              <a:rPr lang="en-US" altLang="zh-CN" sz="3200" dirty="0" smtClean="0">
                <a:solidFill>
                  <a:srgbClr val="FFFFFF"/>
                </a:solidFill>
              </a:rPr>
              <a:t>7:23 </a:t>
            </a:r>
            <a:r>
              <a:rPr lang="zh-CN" altLang="en-US" sz="3200" dirty="0" smtClean="0">
                <a:solidFill>
                  <a:srgbClr val="FFFFFF"/>
                </a:solidFill>
              </a:rPr>
              <a:t>你們是重價買來的，不要做人的奴僕。</a:t>
            </a:r>
            <a:endParaRPr lang="en-US" altLang="zh-CN" sz="3200" dirty="0" smtClean="0">
              <a:solidFill>
                <a:srgbClr val="FFFFFF"/>
              </a:solidFill>
            </a:endParaRPr>
          </a:p>
          <a:p>
            <a:pPr marL="0" lvl="1">
              <a:defRPr/>
            </a:pPr>
            <a:r>
              <a:rPr lang="en-US" altLang="zh-CN" sz="3200" dirty="0" smtClean="0">
                <a:solidFill>
                  <a:srgbClr val="FFFFFF"/>
                </a:solidFill>
              </a:rPr>
              <a:t>11:23 </a:t>
            </a:r>
            <a:r>
              <a:rPr lang="zh-CN" altLang="en-US" sz="3200" dirty="0" smtClean="0">
                <a:solidFill>
                  <a:srgbClr val="FFFFFF"/>
                </a:solidFill>
              </a:rPr>
              <a:t>我當日傳給你們的，原是從主領受的，就是主耶穌被賣的那一夜，拿起餅來， </a:t>
            </a:r>
            <a:r>
              <a:rPr lang="en-US" altLang="zh-CN" sz="3200" dirty="0" smtClean="0">
                <a:solidFill>
                  <a:srgbClr val="FFFFFF"/>
                </a:solidFill>
              </a:rPr>
              <a:t>24 </a:t>
            </a:r>
            <a:r>
              <a:rPr lang="zh-CN" altLang="en-US" sz="3200" dirty="0" smtClean="0">
                <a:solidFill>
                  <a:srgbClr val="FFFFFF"/>
                </a:solidFill>
              </a:rPr>
              <a:t>祝謝了，就掰開，說：「這是我的身體，為你們捨</a:t>
            </a:r>
            <a:r>
              <a:rPr lang="en-US" altLang="zh-CN" sz="3200" dirty="0" smtClean="0">
                <a:solidFill>
                  <a:srgbClr val="FFFFFF"/>
                </a:solidFill>
              </a:rPr>
              <a:t>[b]</a:t>
            </a:r>
            <a:r>
              <a:rPr lang="zh-CN" altLang="en-US" sz="3200" dirty="0" smtClean="0">
                <a:solidFill>
                  <a:srgbClr val="FFFFFF"/>
                </a:solidFill>
              </a:rPr>
              <a:t>的。你們應當如此行，為的是記念我。」 </a:t>
            </a:r>
            <a:r>
              <a:rPr lang="en-US" altLang="zh-CN" sz="3200" dirty="0" smtClean="0">
                <a:solidFill>
                  <a:srgbClr val="FFFFFF"/>
                </a:solidFill>
              </a:rPr>
              <a:t>25 </a:t>
            </a:r>
            <a:r>
              <a:rPr lang="zh-CN" altLang="en-US" sz="3200" dirty="0" smtClean="0">
                <a:solidFill>
                  <a:srgbClr val="FFFFFF"/>
                </a:solidFill>
              </a:rPr>
              <a:t>飯後，也照樣拿起杯來，說：「這杯是用我的血所立的新約。你們每逢喝的時候，要如此行，為的是記念我。」 </a:t>
            </a:r>
            <a:r>
              <a:rPr lang="en-US" altLang="zh-CN" sz="3200" dirty="0" smtClean="0">
                <a:solidFill>
                  <a:srgbClr val="FFFFFF"/>
                </a:solidFill>
              </a:rPr>
              <a:t>26 </a:t>
            </a:r>
            <a:r>
              <a:rPr lang="zh-CN" altLang="en-US" sz="3200" dirty="0" smtClean="0">
                <a:solidFill>
                  <a:srgbClr val="FFFFFF"/>
                </a:solidFill>
              </a:rPr>
              <a:t>你們每逢吃這餅、喝這杯，是表明主的死，直等到他來。 </a:t>
            </a:r>
            <a:r>
              <a:rPr lang="en-US" altLang="zh-CN" sz="3200" dirty="0" smtClean="0">
                <a:solidFill>
                  <a:srgbClr val="FFFFFF"/>
                </a:solidFill>
              </a:rPr>
              <a:t>27 </a:t>
            </a:r>
            <a:r>
              <a:rPr lang="zh-CN" altLang="en-US" sz="3200" dirty="0" smtClean="0">
                <a:solidFill>
                  <a:srgbClr val="FFFFFF"/>
                </a:solidFill>
              </a:rPr>
              <a:t>所以，無論何人，不按理吃主的餅、喝主的杯，就是干犯主的身、主的血了。 </a:t>
            </a:r>
            <a:r>
              <a:rPr lang="en-US" altLang="zh-CN" sz="3200" dirty="0" smtClean="0">
                <a:solidFill>
                  <a:srgbClr val="FFFFFF"/>
                </a:solidFill>
              </a:rPr>
              <a:t>28 </a:t>
            </a:r>
            <a:r>
              <a:rPr lang="zh-CN" altLang="en-US" sz="3200" dirty="0" smtClean="0">
                <a:solidFill>
                  <a:srgbClr val="FFFFFF"/>
                </a:solidFill>
              </a:rPr>
              <a:t>人應當自己省察，然後吃這餅、喝這杯。 </a:t>
            </a:r>
            <a:r>
              <a:rPr lang="en-US" altLang="zh-CN" sz="3200" dirty="0" smtClean="0">
                <a:solidFill>
                  <a:srgbClr val="FFFFFF"/>
                </a:solidFill>
              </a:rPr>
              <a:t>29 </a:t>
            </a:r>
            <a:r>
              <a:rPr lang="zh-CN" altLang="en-US" sz="3200" dirty="0" smtClean="0">
                <a:solidFill>
                  <a:srgbClr val="FFFFFF"/>
                </a:solidFill>
              </a:rPr>
              <a:t>因為人吃喝，若不分辨是主的身體，就是吃喝自己的罪了</a:t>
            </a:r>
            <a:endParaRPr lang="en-US" altLang="zh-CN" sz="3200" dirty="0" smtClean="0">
              <a:solidFill>
                <a:srgbClr val="FFFFFF"/>
              </a:solidFill>
            </a:endParaRPr>
          </a:p>
          <a:p>
            <a:pPr marL="0" lvl="1">
              <a:defRPr/>
            </a:pPr>
            <a:r>
              <a:rPr lang="zh-CN" altLang="en-US" sz="3200" dirty="0" smtClean="0">
                <a:solidFill>
                  <a:srgbClr val="FFFFFF"/>
                </a:solidFill>
              </a:rPr>
              <a:t>（神的供应）</a:t>
            </a:r>
            <a:endParaRPr lang="en-US" altLang="zh-CN" sz="3200" dirty="0" smtClean="0">
              <a:solidFill>
                <a:srgbClr val="FFFFFF"/>
              </a:solidFill>
            </a:endParaRPr>
          </a:p>
          <a:p>
            <a:pPr marL="0" lvl="1">
              <a:defRPr/>
            </a:pPr>
            <a:r>
              <a:rPr lang="zh-CN" altLang="en-US" sz="3200" dirty="0" smtClean="0">
                <a:solidFill>
                  <a:srgbClr val="FFFFFF"/>
                </a:solidFill>
              </a:rPr>
              <a:t>约翰</a:t>
            </a:r>
            <a:r>
              <a:rPr lang="en-US" altLang="zh-CN" sz="3200" dirty="0" smtClean="0">
                <a:solidFill>
                  <a:srgbClr val="FFFFFF"/>
                </a:solidFill>
              </a:rPr>
              <a:t>6:</a:t>
            </a:r>
            <a:r>
              <a:rPr lang="en-US" altLang="zh-TW" sz="3200" dirty="0" smtClean="0">
                <a:solidFill>
                  <a:srgbClr val="FFFFFF"/>
                </a:solidFill>
              </a:rPr>
              <a:t>35 </a:t>
            </a:r>
            <a:r>
              <a:rPr lang="zh-TW" altLang="en-US" sz="3200" dirty="0" smtClean="0">
                <a:solidFill>
                  <a:srgbClr val="FFFFFF"/>
                </a:solidFill>
              </a:rPr>
              <a:t>耶稣说：“我就是生命的粮。到我这里来的，必定不饿；信我的，永远不渴。 </a:t>
            </a:r>
            <a:r>
              <a:rPr lang="en-US" altLang="zh-TW" sz="3200" dirty="0" smtClean="0">
                <a:solidFill>
                  <a:srgbClr val="FFFFFF"/>
                </a:solidFill>
              </a:rPr>
              <a:t>36 </a:t>
            </a:r>
            <a:r>
              <a:rPr lang="zh-TW" altLang="en-US" sz="3200" dirty="0" smtClean="0">
                <a:solidFill>
                  <a:srgbClr val="FFFFFF"/>
                </a:solidFill>
              </a:rPr>
              <a:t>只是我对你们说过，你们已经看见我，还是不信。 </a:t>
            </a:r>
            <a:r>
              <a:rPr lang="en-US" altLang="zh-TW" sz="3200" dirty="0" smtClean="0">
                <a:solidFill>
                  <a:srgbClr val="FFFFFF"/>
                </a:solidFill>
              </a:rPr>
              <a:t>37 </a:t>
            </a:r>
            <a:r>
              <a:rPr lang="zh-TW" altLang="en-US" sz="3200" dirty="0" smtClean="0">
                <a:solidFill>
                  <a:srgbClr val="FFFFFF"/>
                </a:solidFill>
              </a:rPr>
              <a:t>凡父所赐给我的人，必到我这里来；到我这里来的，我总不丢弃他。 </a:t>
            </a:r>
            <a:r>
              <a:rPr lang="en-US" altLang="zh-TW" sz="3200" dirty="0" smtClean="0">
                <a:solidFill>
                  <a:srgbClr val="FFFFFF"/>
                </a:solidFill>
              </a:rPr>
              <a:t>38 </a:t>
            </a:r>
            <a:r>
              <a:rPr lang="zh-TW" altLang="en-US" sz="3200" dirty="0" smtClean="0">
                <a:solidFill>
                  <a:srgbClr val="FFFFFF"/>
                </a:solidFill>
              </a:rPr>
              <a:t>因为我从天上降下来，不是要按自己的意思行，乃是要按那差我来者的意思行。 </a:t>
            </a:r>
            <a:r>
              <a:rPr lang="en-US" altLang="zh-TW" sz="3200" dirty="0" smtClean="0">
                <a:solidFill>
                  <a:srgbClr val="FFFFFF"/>
                </a:solidFill>
              </a:rPr>
              <a:t>39 </a:t>
            </a:r>
            <a:r>
              <a:rPr lang="zh-TW" altLang="en-US" sz="3200" dirty="0" smtClean="0">
                <a:solidFill>
                  <a:srgbClr val="FFFFFF"/>
                </a:solidFill>
              </a:rPr>
              <a:t>差我来者的意思就是：他所赐给我的，叫我一个也不失落，在末日却叫他复活。 </a:t>
            </a:r>
            <a:r>
              <a:rPr lang="en-US" altLang="zh-TW" sz="3200" dirty="0" smtClean="0">
                <a:solidFill>
                  <a:srgbClr val="FFFFFF"/>
                </a:solidFill>
              </a:rPr>
              <a:t>40 </a:t>
            </a:r>
            <a:r>
              <a:rPr lang="zh-TW" altLang="en-US" sz="3200" dirty="0" smtClean="0">
                <a:solidFill>
                  <a:srgbClr val="FFFFFF"/>
                </a:solidFill>
              </a:rPr>
              <a:t>因为我父的意思是叫一切见子而信的人得永生，并且在末日我要叫他复活。” 犹太人议论主 </a:t>
            </a:r>
            <a:r>
              <a:rPr lang="en-US" altLang="zh-TW" sz="3200" dirty="0" smtClean="0">
                <a:solidFill>
                  <a:srgbClr val="FFFFFF"/>
                </a:solidFill>
              </a:rPr>
              <a:t>41 </a:t>
            </a:r>
            <a:r>
              <a:rPr lang="zh-TW" altLang="en-US" sz="3200" dirty="0" smtClean="0">
                <a:solidFill>
                  <a:srgbClr val="FFFFFF"/>
                </a:solidFill>
              </a:rPr>
              <a:t>犹太人因为耶稣说“我是从天上降下来的粮”，就私下议论他， </a:t>
            </a:r>
            <a:r>
              <a:rPr lang="en-US" altLang="zh-TW" sz="3200" dirty="0" smtClean="0">
                <a:solidFill>
                  <a:srgbClr val="FFFFFF"/>
                </a:solidFill>
              </a:rPr>
              <a:t>42 </a:t>
            </a:r>
            <a:r>
              <a:rPr lang="zh-TW" altLang="en-US" sz="3200" dirty="0" smtClean="0">
                <a:solidFill>
                  <a:srgbClr val="FFFFFF"/>
                </a:solidFill>
              </a:rPr>
              <a:t>说：“这不是约瑟的儿子耶稣吗？他的父母我们岂不认得吗？他如今怎么说‘我是从天上降下来的’呢？” </a:t>
            </a:r>
            <a:r>
              <a:rPr lang="en-US" altLang="zh-TW" sz="3200" dirty="0" smtClean="0">
                <a:solidFill>
                  <a:srgbClr val="FFFFFF"/>
                </a:solidFill>
              </a:rPr>
              <a:t>43 </a:t>
            </a:r>
            <a:r>
              <a:rPr lang="zh-TW" altLang="en-US" sz="3200" dirty="0" smtClean="0">
                <a:solidFill>
                  <a:srgbClr val="FFFFFF"/>
                </a:solidFill>
              </a:rPr>
              <a:t>耶稣回答说：“你们不要大家议论。 </a:t>
            </a:r>
            <a:r>
              <a:rPr lang="en-US" altLang="zh-TW" sz="3200" dirty="0" smtClean="0">
                <a:solidFill>
                  <a:srgbClr val="FFFFFF"/>
                </a:solidFill>
              </a:rPr>
              <a:t>44 </a:t>
            </a:r>
            <a:r>
              <a:rPr lang="zh-TW" altLang="en-US" sz="3200" dirty="0" smtClean="0">
                <a:solidFill>
                  <a:srgbClr val="FFFFFF"/>
                </a:solidFill>
              </a:rPr>
              <a:t>若不是差我来的父吸引人，就没有能到我这里来的；到我这里来的，在末日我要叫他复活。 </a:t>
            </a:r>
            <a:r>
              <a:rPr lang="en-US" altLang="zh-TW" sz="3200" dirty="0" smtClean="0">
                <a:solidFill>
                  <a:srgbClr val="FFFFFF"/>
                </a:solidFill>
              </a:rPr>
              <a:t>45 </a:t>
            </a:r>
            <a:r>
              <a:rPr lang="zh-TW" altLang="en-US" sz="3200" dirty="0" smtClean="0">
                <a:solidFill>
                  <a:srgbClr val="FFFFFF"/>
                </a:solidFill>
              </a:rPr>
              <a:t>在先知书上写着说：‘他们都要蒙神的教训。’凡听见父之教训又学习的，就到我这里来。 </a:t>
            </a:r>
            <a:r>
              <a:rPr lang="en-US" altLang="zh-TW" sz="3200" dirty="0" smtClean="0">
                <a:solidFill>
                  <a:srgbClr val="FFFFFF"/>
                </a:solidFill>
              </a:rPr>
              <a:t>46 </a:t>
            </a:r>
            <a:r>
              <a:rPr lang="zh-TW" altLang="en-US" sz="3200" dirty="0" smtClean="0">
                <a:solidFill>
                  <a:srgbClr val="FFFFFF"/>
                </a:solidFill>
              </a:rPr>
              <a:t>这不是说有人看见过父，唯独从神来的，他看见过父。 </a:t>
            </a:r>
            <a:r>
              <a:rPr lang="en-US" altLang="zh-TW" sz="3200" dirty="0" smtClean="0">
                <a:solidFill>
                  <a:srgbClr val="FFFFFF"/>
                </a:solidFill>
              </a:rPr>
              <a:t>47 </a:t>
            </a:r>
            <a:r>
              <a:rPr lang="zh-TW" altLang="en-US" sz="3200" dirty="0" smtClean="0">
                <a:solidFill>
                  <a:srgbClr val="FFFFFF"/>
                </a:solidFill>
              </a:rPr>
              <a:t>我实实在在地告诉你们：信的人有永生。 </a:t>
            </a:r>
            <a:r>
              <a:rPr lang="en-US" altLang="zh-TW" sz="3200" dirty="0" smtClean="0">
                <a:solidFill>
                  <a:srgbClr val="FFFFFF"/>
                </a:solidFill>
              </a:rPr>
              <a:t>48 </a:t>
            </a:r>
            <a:r>
              <a:rPr lang="zh-TW" altLang="en-US" sz="3200" dirty="0" smtClean="0">
                <a:solidFill>
                  <a:srgbClr val="FFFFFF"/>
                </a:solidFill>
              </a:rPr>
              <a:t>我就是生命的粮。 </a:t>
            </a:r>
            <a:r>
              <a:rPr lang="en-US" altLang="zh-TW" sz="3200" dirty="0" smtClean="0">
                <a:solidFill>
                  <a:srgbClr val="FFFFFF"/>
                </a:solidFill>
              </a:rPr>
              <a:t>49 </a:t>
            </a:r>
            <a:r>
              <a:rPr lang="zh-TW" altLang="en-US" sz="3200" dirty="0" smtClean="0">
                <a:solidFill>
                  <a:srgbClr val="FFFFFF"/>
                </a:solidFill>
              </a:rPr>
              <a:t>你们的祖宗在旷野吃过吗哪，还是死了； </a:t>
            </a:r>
            <a:r>
              <a:rPr lang="en-US" altLang="zh-TW" sz="3200" dirty="0" smtClean="0">
                <a:solidFill>
                  <a:srgbClr val="FFFFFF"/>
                </a:solidFill>
              </a:rPr>
              <a:t>50 </a:t>
            </a:r>
            <a:r>
              <a:rPr lang="zh-TW" altLang="en-US" sz="3200" dirty="0" smtClean="0">
                <a:solidFill>
                  <a:srgbClr val="FFFFFF"/>
                </a:solidFill>
              </a:rPr>
              <a:t>这是从天上降下来的粮，叫人吃了就不死。 </a:t>
            </a:r>
            <a:r>
              <a:rPr lang="en-US" altLang="zh-TW" sz="3200" dirty="0" smtClean="0">
                <a:solidFill>
                  <a:srgbClr val="FFFFFF"/>
                </a:solidFill>
              </a:rPr>
              <a:t>51 </a:t>
            </a:r>
            <a:r>
              <a:rPr lang="zh-TW" altLang="en-US" sz="3200" dirty="0" smtClean="0">
                <a:solidFill>
                  <a:srgbClr val="FFFFFF"/>
                </a:solidFill>
              </a:rPr>
              <a:t>我是从天上降下来生命的粮，人若吃这粮，就必永远活着。我所要赐的粮就是我的肉，为世人之生命所赐的。” </a:t>
            </a:r>
            <a:r>
              <a:rPr lang="en-US" altLang="zh-TW" sz="3200" dirty="0" smtClean="0">
                <a:solidFill>
                  <a:srgbClr val="FFFFFF"/>
                </a:solidFill>
              </a:rPr>
              <a:t>52 </a:t>
            </a:r>
            <a:r>
              <a:rPr lang="zh-TW" altLang="en-US" sz="3200" dirty="0" smtClean="0">
                <a:solidFill>
                  <a:srgbClr val="FFFFFF"/>
                </a:solidFill>
              </a:rPr>
              <a:t>因此，犹太人彼此争论说：“这个人怎能把他的肉给我们吃呢？” </a:t>
            </a:r>
            <a:r>
              <a:rPr lang="en-US" altLang="zh-TW" sz="3200" dirty="0" smtClean="0">
                <a:solidFill>
                  <a:srgbClr val="FFFFFF"/>
                </a:solidFill>
              </a:rPr>
              <a:t>53 </a:t>
            </a:r>
            <a:r>
              <a:rPr lang="zh-TW" altLang="en-US" sz="3200" dirty="0" smtClean="0">
                <a:solidFill>
                  <a:srgbClr val="FFFFFF"/>
                </a:solidFill>
              </a:rPr>
              <a:t>耶稣说：“我实实在在地告诉你们：你们若不吃人子的肉，不喝人子的血，就没有生命在你们里面。 </a:t>
            </a:r>
            <a:r>
              <a:rPr lang="en-US" altLang="zh-TW" sz="3200" dirty="0" smtClean="0">
                <a:solidFill>
                  <a:srgbClr val="FFFFFF"/>
                </a:solidFill>
              </a:rPr>
              <a:t>54 </a:t>
            </a:r>
            <a:r>
              <a:rPr lang="zh-TW" altLang="en-US" sz="3200" dirty="0" smtClean="0">
                <a:solidFill>
                  <a:srgbClr val="FFFFFF"/>
                </a:solidFill>
              </a:rPr>
              <a:t>吃我肉、喝我血的人就有永生，在末日我要叫他复活。 </a:t>
            </a:r>
            <a:r>
              <a:rPr lang="en-US" altLang="zh-TW" sz="3200" dirty="0" smtClean="0">
                <a:solidFill>
                  <a:srgbClr val="FFFFFF"/>
                </a:solidFill>
              </a:rPr>
              <a:t>55 </a:t>
            </a:r>
            <a:r>
              <a:rPr lang="zh-TW" altLang="en-US" sz="3200" dirty="0" smtClean="0">
                <a:solidFill>
                  <a:srgbClr val="FFFFFF"/>
                </a:solidFill>
              </a:rPr>
              <a:t>我的肉真是可吃的，我的血真是可喝的。 </a:t>
            </a:r>
            <a:r>
              <a:rPr lang="en-US" altLang="zh-TW" sz="3200" dirty="0" smtClean="0">
                <a:solidFill>
                  <a:srgbClr val="FFFFFF"/>
                </a:solidFill>
              </a:rPr>
              <a:t>56 </a:t>
            </a:r>
            <a:r>
              <a:rPr lang="zh-TW" altLang="en-US" sz="3200" dirty="0" smtClean="0">
                <a:solidFill>
                  <a:srgbClr val="FFFFFF"/>
                </a:solidFill>
              </a:rPr>
              <a:t>吃我肉、喝我血的人常在我里面，我也常在他里面。 </a:t>
            </a:r>
            <a:r>
              <a:rPr lang="en-US" altLang="zh-TW" sz="3200" dirty="0" smtClean="0">
                <a:solidFill>
                  <a:srgbClr val="FFFFFF"/>
                </a:solidFill>
              </a:rPr>
              <a:t>57 </a:t>
            </a:r>
            <a:r>
              <a:rPr lang="zh-TW" altLang="en-US" sz="3200" dirty="0" smtClean="0">
                <a:solidFill>
                  <a:srgbClr val="FFFFFF"/>
                </a:solidFill>
              </a:rPr>
              <a:t>永活的父怎样差我来，我又因父活着，照样，吃我肉的人也要因我活着。 </a:t>
            </a:r>
            <a:r>
              <a:rPr lang="en-US" altLang="zh-TW" sz="3200" dirty="0" smtClean="0">
                <a:solidFill>
                  <a:srgbClr val="FFFFFF"/>
                </a:solidFill>
              </a:rPr>
              <a:t>58 </a:t>
            </a:r>
            <a:r>
              <a:rPr lang="zh-TW" altLang="en-US" sz="3200" dirty="0" smtClean="0">
                <a:solidFill>
                  <a:srgbClr val="FFFFFF"/>
                </a:solidFill>
              </a:rPr>
              <a:t>这就是从天上降下来的粮。吃这粮的人就永远活着，不像你们的祖宗吃过吗哪还是死了。” </a:t>
            </a:r>
            <a:r>
              <a:rPr lang="en-US" altLang="zh-TW" sz="3200" dirty="0" smtClean="0">
                <a:solidFill>
                  <a:srgbClr val="FFFFFF"/>
                </a:solidFill>
              </a:rPr>
              <a:t>59 </a:t>
            </a:r>
            <a:r>
              <a:rPr lang="zh-TW" altLang="en-US" sz="3200" dirty="0" smtClean="0">
                <a:solidFill>
                  <a:srgbClr val="FFFFFF"/>
                </a:solidFill>
              </a:rPr>
              <a:t>这些话是耶稣在迦百农会堂里教训人说的。 主的话是灵是生命 </a:t>
            </a:r>
            <a:r>
              <a:rPr lang="en-US" altLang="zh-TW" sz="3200" dirty="0" smtClean="0">
                <a:solidFill>
                  <a:srgbClr val="FFFFFF"/>
                </a:solidFill>
              </a:rPr>
              <a:t>60 </a:t>
            </a:r>
            <a:r>
              <a:rPr lang="zh-TW" altLang="en-US" sz="3200" dirty="0" smtClean="0">
                <a:solidFill>
                  <a:srgbClr val="FFFFFF"/>
                </a:solidFill>
              </a:rPr>
              <a:t>他的门徒中有好些人听见了，就说：“这话甚难，谁能听呢？” </a:t>
            </a:r>
            <a:r>
              <a:rPr lang="en-US" altLang="zh-TW" sz="3200" dirty="0" smtClean="0">
                <a:solidFill>
                  <a:srgbClr val="FFFFFF"/>
                </a:solidFill>
              </a:rPr>
              <a:t>61 </a:t>
            </a:r>
            <a:r>
              <a:rPr lang="zh-TW" altLang="en-US" sz="3200" dirty="0" smtClean="0">
                <a:solidFill>
                  <a:srgbClr val="FFFFFF"/>
                </a:solidFill>
              </a:rPr>
              <a:t>耶稣心里知道门徒为这话议论，就对他们说：“这话是叫你们厌弃</a:t>
            </a:r>
            <a:r>
              <a:rPr lang="en-US" altLang="zh-TW" sz="3200" dirty="0" smtClean="0">
                <a:solidFill>
                  <a:srgbClr val="FFFFFF"/>
                </a:solidFill>
              </a:rPr>
              <a:t>[a]</a:t>
            </a:r>
            <a:r>
              <a:rPr lang="zh-TW" altLang="en-US" sz="3200" dirty="0" smtClean="0">
                <a:solidFill>
                  <a:srgbClr val="FFFFFF"/>
                </a:solidFill>
              </a:rPr>
              <a:t>吗？ </a:t>
            </a:r>
            <a:r>
              <a:rPr lang="en-US" altLang="zh-TW" sz="3200" dirty="0" smtClean="0">
                <a:solidFill>
                  <a:srgbClr val="FFFFFF"/>
                </a:solidFill>
              </a:rPr>
              <a:t>62 </a:t>
            </a:r>
            <a:r>
              <a:rPr lang="zh-TW" altLang="en-US" sz="3200" dirty="0" smtClean="0">
                <a:solidFill>
                  <a:srgbClr val="FFFFFF"/>
                </a:solidFill>
              </a:rPr>
              <a:t>倘或你们看见人子升到他原来所在之处，怎么样呢？ </a:t>
            </a:r>
            <a:r>
              <a:rPr lang="en-US" altLang="zh-TW" sz="3200" dirty="0" smtClean="0">
                <a:solidFill>
                  <a:srgbClr val="FFFFFF"/>
                </a:solidFill>
              </a:rPr>
              <a:t>63 </a:t>
            </a:r>
            <a:r>
              <a:rPr lang="zh-TW" altLang="en-US" sz="3200" dirty="0" smtClean="0">
                <a:solidFill>
                  <a:srgbClr val="FFFFFF"/>
                </a:solidFill>
              </a:rPr>
              <a:t>叫人活着的乃是灵，肉体是无益的。我对你们所说的话就是灵，就是生命。</a:t>
            </a:r>
            <a:endParaRPr lang="en-US" altLang="zh-TW" sz="3200" dirty="0" smtClean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E9F6E7-42DA-844C-99F8-F49BA590D8C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大智若愚，大巧若拙，大勇若怯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0230F-B426-314B-9108-A0635C10E4A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56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大智若愚，大巧若</a:t>
            </a:r>
            <a:r>
              <a:rPr lang="zh-CN" altLang="en-US" smtClean="0"/>
              <a:t>拙，大勇若怯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0230F-B426-314B-9108-A0635C10E4A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5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前言：新闻发言人。叫人吃饭。仆人去，姐姐去叫，哥哥再去（叫客人或者）。几个方法：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预先知道几点钟吃饭，就来了（神的启示，原则，普遍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&amp;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特殊）；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叫人（个案，回应）；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肚子饿了（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CS Lewis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说苦难是神的扩音器）；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一直参与（智慧人的回应选择）</a:t>
            </a:r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过渡：</a:t>
            </a:r>
            <a:r>
              <a:rPr lang="zh-CN" alt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晓谕／启示／</a:t>
            </a:r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TW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0230F-B426-314B-9108-A0635C10E4A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628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哥林多前书 </a:t>
            </a:r>
            <a:r>
              <a:rPr lang="en-US" altLang="zh-TW" dirty="0" smtClean="0"/>
              <a:t>1</a:t>
            </a:r>
            <a:r>
              <a:rPr lang="zh-CN" altLang="en-US" dirty="0" smtClean="0"/>
              <a:t>：</a:t>
            </a:r>
            <a:r>
              <a:rPr lang="en-US" altLang="zh-TW" dirty="0" smtClean="0"/>
              <a:t>25 </a:t>
            </a:r>
            <a:r>
              <a:rPr lang="zh-TW" altLang="en-US" dirty="0" smtClean="0"/>
              <a:t>因神的愚拙总比人智慧，神的软弱总比人强壮。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0230F-B426-314B-9108-A0635C10E4A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8342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0230F-B426-314B-9108-A0635C10E4A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628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箴言 </a:t>
            </a:r>
            <a:r>
              <a:rPr lang="en-US" altLang="zh-TW" dirty="0" smtClean="0"/>
              <a:t>9:8-9 </a:t>
            </a:r>
            <a:r>
              <a:rPr lang="zh-TW" altLang="en-US" dirty="0" smtClean="0"/>
              <a:t>要責備智慧人，他必愛你。教導智慧人，他就越發有智慧。</a:t>
            </a:r>
            <a:r>
              <a:rPr lang="en-US" altLang="zh-TW" dirty="0" smtClean="0"/>
              <a:t>Pro. 9:8-9 rebuke the wise and they will love you. Instruct the wise and they will be wiser still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0230F-B426-314B-9108-A0635C10E4A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6285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箴言 </a:t>
            </a:r>
            <a:r>
              <a:rPr lang="en-US" altLang="zh-TW" dirty="0" smtClean="0"/>
              <a:t>9:8-9 </a:t>
            </a:r>
            <a:r>
              <a:rPr lang="zh-TW" altLang="en-US" dirty="0" smtClean="0"/>
              <a:t>要責備智慧人，他必愛你。教導智慧人，他就越發有智慧。</a:t>
            </a:r>
            <a:r>
              <a:rPr lang="en-US" altLang="zh-TW" dirty="0" smtClean="0"/>
              <a:t>Pro. 9:8-9 rebuke the wise and they will love you. Instruct the wise and they will be wiser still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0230F-B426-314B-9108-A0635C10E4A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6285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希伯来书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1:1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神既在古时借着众先知多次多方地晓谕列祖，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就在这末世借着他儿子晓谕我们；又早已立他为承受万有的，也曾借着他创造诸世界。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他是神荣耀所发的光辉，是神本体的真像，常用他权能的命令托住万有。他洗净了人的罪，就坐在高天至大者的右边。 </a:t>
            </a:r>
            <a:endParaRPr lang="en-US" sz="1200" dirty="0">
              <a:solidFill>
                <a:srgbClr val="FFFF00"/>
              </a:solidFill>
              <a:latin typeface="华文黑体"/>
              <a:ea typeface="华文黑体"/>
              <a:cs typeface="华文黑体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0230F-B426-314B-9108-A0635C10E4A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628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6"/>
            <a:ext cx="7772400" cy="1225021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F755-269E-9640-AB93-CA3FC6198BDE}" type="datetimeFigureOut">
              <a:rPr lang="en-US" smtClean="0"/>
              <a:t>4/2/17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F755-269E-9640-AB93-CA3FC6198BDE}" type="datetimeFigureOut">
              <a:rPr lang="en-US" smtClean="0"/>
              <a:t>4/2/17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AE35-A575-E54D-9CE0-6B99088D6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F755-269E-9640-AB93-CA3FC6198BDE}" type="datetimeFigureOut">
              <a:rPr lang="en-US" smtClean="0"/>
              <a:t>4/2/17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AE35-A575-E54D-9CE0-6B99088D6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F755-269E-9640-AB93-CA3FC6198BDE}" type="datetimeFigureOut">
              <a:rPr lang="en-US" smtClean="0"/>
              <a:t>4/2/17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AE35-A575-E54D-9CE0-6B99088D6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F755-269E-9640-AB93-CA3FC6198BDE}" type="datetimeFigureOut">
              <a:rPr lang="en-US" smtClean="0"/>
              <a:t>4/2/17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AE35-A575-E54D-9CE0-6B99088D6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F755-269E-9640-AB93-CA3FC6198BDE}" type="datetimeFigureOut">
              <a:rPr lang="en-US" smtClean="0"/>
              <a:t>4/2/17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AE35-A575-E54D-9CE0-6B99088D6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F755-269E-9640-AB93-CA3FC6198BDE}" type="datetimeFigureOut">
              <a:rPr lang="en-US" smtClean="0"/>
              <a:t>4/2/17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AE35-A575-E54D-9CE0-6B99088D6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F755-269E-9640-AB93-CA3FC6198BDE}" type="datetimeFigureOut">
              <a:rPr lang="en-US" smtClean="0"/>
              <a:t>4/2/17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AE35-A575-E54D-9CE0-6B99088D6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F755-269E-9640-AB93-CA3FC6198BDE}" type="datetimeFigureOut">
              <a:rPr lang="en-US" smtClean="0"/>
              <a:t>4/2/17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AE35-A575-E54D-9CE0-6B99088D6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27542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195918"/>
            <a:ext cx="3008313" cy="390921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F755-269E-9640-AB93-CA3FC6198BDE}" type="datetimeFigureOut">
              <a:rPr lang="en-US" smtClean="0"/>
              <a:t>4/2/17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AE35-A575-E54D-9CE0-6B99088D6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F755-269E-9640-AB93-CA3FC6198BDE}" type="datetimeFigureOut">
              <a:rPr lang="en-US" smtClean="0"/>
              <a:t>4/2/17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AE35-A575-E54D-9CE0-6B99088D6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DF755-269E-9640-AB93-CA3FC6198BDE}" type="datetimeFigureOut">
              <a:rPr lang="en-US" smtClean="0"/>
              <a:t>4/2/17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0AE35-A575-E54D-9CE0-6B99088D606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ChangeArrowheads="1"/>
          </p:cNvSpPr>
          <p:nvPr/>
        </p:nvSpPr>
        <p:spPr bwMode="auto">
          <a:xfrm>
            <a:off x="288625" y="1630173"/>
            <a:ext cx="699270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4000" dirty="0" smtClean="0">
                <a:latin typeface="黑体"/>
                <a:ea typeface="黑体"/>
                <a:cs typeface="黑体"/>
              </a:rPr>
              <a:t>似非而是：有一位神</a:t>
            </a:r>
            <a:endParaRPr lang="en-US" altLang="zh-CHT" sz="4000" dirty="0" smtClean="0">
              <a:latin typeface="黑体"/>
              <a:ea typeface="黑体"/>
              <a:cs typeface="黑体"/>
            </a:endParaRPr>
          </a:p>
          <a:p>
            <a:pPr algn="ctr"/>
            <a:r>
              <a:rPr lang="zh-CHT" altLang="en-US" sz="4000" dirty="0" smtClean="0">
                <a:latin typeface="黑体"/>
                <a:ea typeface="黑体"/>
                <a:cs typeface="黑体"/>
              </a:rPr>
              <a:t>希伯來書 </a:t>
            </a:r>
            <a:r>
              <a:rPr lang="en-US" altLang="zh-CHT" sz="4000" dirty="0" smtClean="0">
                <a:latin typeface="黑体"/>
                <a:ea typeface="黑体"/>
                <a:cs typeface="黑体"/>
              </a:rPr>
              <a:t>1:</a:t>
            </a:r>
            <a:r>
              <a:rPr lang="zh-CN" altLang="zh-CN" sz="4000" dirty="0" smtClean="0">
                <a:latin typeface="黑体"/>
                <a:ea typeface="黑体"/>
                <a:cs typeface="黑体"/>
              </a:rPr>
              <a:t>1</a:t>
            </a:r>
            <a:r>
              <a:rPr lang="en-US" altLang="zh-CHT" sz="4000" dirty="0" smtClean="0">
                <a:latin typeface="黑体"/>
                <a:ea typeface="黑体"/>
                <a:cs typeface="黑体"/>
              </a:rPr>
              <a:t>-3</a:t>
            </a:r>
            <a:r>
              <a:rPr lang="zh-CN" altLang="en-US" sz="4000" dirty="0" smtClean="0">
                <a:latin typeface="黑体"/>
                <a:ea typeface="黑体"/>
                <a:cs typeface="黑体"/>
              </a:rPr>
              <a:t>（二）</a:t>
            </a:r>
            <a:endParaRPr lang="zh-CHT" altLang="en-US" sz="4000" dirty="0">
              <a:latin typeface="黑体"/>
              <a:ea typeface="黑体"/>
              <a:cs typeface="黑体"/>
            </a:endParaRPr>
          </a:p>
        </p:txBody>
      </p:sp>
    </p:spTree>
    <p:extLst>
      <p:ext uri="{BB962C8B-B14F-4D97-AF65-F5344CB8AC3E}">
        <p14:creationId xmlns:p14="http://schemas.microsoft.com/office/powerpoint/2010/main" val="3282738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4000" y="3704267"/>
            <a:ext cx="78232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zh-CN" altLang="en-US" sz="3200" dirty="0" smtClean="0">
                <a:solidFill>
                  <a:srgbClr val="FFFFFF"/>
                </a:solidFill>
                <a:latin typeface="华文黑体"/>
                <a:ea typeface="华文黑体"/>
                <a:cs typeface="华文黑体"/>
              </a:rPr>
              <a:t>从</a:t>
            </a:r>
            <a:r>
              <a:rPr lang="zh-TW" altLang="en-US" sz="3200" dirty="0" smtClean="0">
                <a:solidFill>
                  <a:srgbClr val="FFFFFF"/>
                </a:solidFill>
                <a:latin typeface="华文黑体"/>
                <a:ea typeface="华文黑体"/>
                <a:cs typeface="华文黑体"/>
              </a:rPr>
              <a:t>基本</a:t>
            </a:r>
            <a:r>
              <a:rPr lang="zh-CN" altLang="en-US" sz="3200" dirty="0" smtClean="0">
                <a:solidFill>
                  <a:srgbClr val="FFFFFF"/>
                </a:solidFill>
                <a:latin typeface="华文黑体"/>
                <a:ea typeface="华文黑体"/>
                <a:cs typeface="华文黑体"/>
              </a:rPr>
              <a:t>起步</a:t>
            </a:r>
            <a:r>
              <a:rPr lang="zh-CN" altLang="en-US" sz="3200" dirty="0">
                <a:solidFill>
                  <a:srgbClr val="FFFFFF"/>
                </a:solidFill>
                <a:latin typeface="华文黑体"/>
                <a:ea typeface="华文黑体"/>
                <a:cs typeface="华文黑体"/>
              </a:rPr>
              <a:t>，</a:t>
            </a:r>
            <a:r>
              <a:rPr lang="zh-TW" altLang="en-US" sz="3200" dirty="0" smtClean="0">
                <a:solidFill>
                  <a:srgbClr val="FFFFFF"/>
                </a:solidFill>
                <a:latin typeface="华文黑体"/>
                <a:ea typeface="华文黑体"/>
                <a:cs typeface="华文黑体"/>
              </a:rPr>
              <a:t>向前迈进</a:t>
            </a:r>
            <a:endParaRPr lang="en-US" altLang="zh-TW" sz="3200" dirty="0" smtClean="0">
              <a:solidFill>
                <a:srgbClr val="FFFFFF"/>
              </a:solidFill>
              <a:latin typeface="华文黑体"/>
              <a:ea typeface="华文黑体"/>
              <a:cs typeface="华文黑体"/>
            </a:endParaRPr>
          </a:p>
          <a:p>
            <a:pPr marL="0" lvl="1"/>
            <a:r>
              <a:rPr lang="en-US" altLang="zh-CN" sz="2800" dirty="0" smtClean="0">
                <a:latin typeface="华文黑体"/>
                <a:ea typeface="华文黑体"/>
                <a:cs typeface="华文黑体"/>
              </a:rPr>
              <a:t>1</a:t>
            </a:r>
            <a:r>
              <a:rPr lang="zh-TW" altLang="en-US" sz="2800" dirty="0" smtClean="0">
                <a:latin typeface="华文黑体"/>
                <a:ea typeface="华文黑体"/>
                <a:cs typeface="华文黑体"/>
              </a:rPr>
              <a:t>神</a:t>
            </a:r>
            <a:r>
              <a:rPr lang="zh-TW" altLang="en-US" sz="2800" dirty="0">
                <a:latin typeface="华文黑体"/>
                <a:ea typeface="华文黑体"/>
                <a:cs typeface="华文黑体"/>
              </a:rPr>
              <a:t>既在古时借着众先知多次多方地晓谕列祖， </a:t>
            </a:r>
            <a:r>
              <a:rPr lang="en-US" altLang="zh-TW" sz="2800" dirty="0">
                <a:latin typeface="华文黑体"/>
                <a:ea typeface="华文黑体"/>
                <a:cs typeface="华文黑体"/>
              </a:rPr>
              <a:t>2 </a:t>
            </a:r>
            <a:r>
              <a:rPr lang="zh-TW" altLang="en-US" sz="2800" dirty="0">
                <a:latin typeface="华文黑体"/>
                <a:ea typeface="华文黑体"/>
                <a:cs typeface="华文黑体"/>
              </a:rPr>
              <a:t>就在这末世借着他儿子晓谕我们；又早已立他为承受万有的，也曾借着他创造诸世界。 </a:t>
            </a:r>
            <a:r>
              <a:rPr lang="zh-CN" altLang="en-US" sz="2800" u="sng" dirty="0">
                <a:latin typeface="华文黑体"/>
                <a:ea typeface="华文黑体"/>
                <a:cs typeface="华文黑体"/>
              </a:rPr>
              <a:t>（来</a:t>
            </a:r>
            <a:r>
              <a:rPr lang="en-US" altLang="zh-CN" sz="2800" u="sng" dirty="0" smtClean="0">
                <a:latin typeface="华文黑体"/>
                <a:ea typeface="华文黑体"/>
                <a:cs typeface="华文黑体"/>
              </a:rPr>
              <a:t>1</a:t>
            </a:r>
            <a:r>
              <a:rPr lang="zh-CN" altLang="en-US" sz="2800" u="sng" dirty="0" smtClean="0">
                <a:latin typeface="华文黑体"/>
                <a:ea typeface="华文黑体"/>
                <a:cs typeface="华文黑体"/>
              </a:rPr>
              <a:t>）</a:t>
            </a:r>
            <a:endParaRPr lang="en-US" altLang="zh-CN" sz="2800" dirty="0">
              <a:latin typeface="华文黑体"/>
              <a:ea typeface="华文黑体"/>
              <a:cs typeface="华文黑体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6265" y="780388"/>
            <a:ext cx="7074402" cy="2923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zh-CN" altLang="en-US" sz="3600" dirty="0" smtClean="0">
                <a:latin typeface="华文黑体"/>
                <a:ea typeface="华文黑体"/>
                <a:cs typeface="华文黑体"/>
              </a:rPr>
              <a:t>方式：多次多方</a:t>
            </a:r>
            <a:endParaRPr lang="en-US" altLang="zh-CN" sz="3600" dirty="0" smtClean="0">
              <a:latin typeface="华文黑体"/>
              <a:ea typeface="华文黑体"/>
              <a:cs typeface="华文黑体"/>
            </a:endParaRPr>
          </a:p>
          <a:p>
            <a:pPr marL="914400" lvl="1" indent="-457200">
              <a:buFont typeface="Wingdings" charset="2"/>
              <a:buChar char="ü"/>
            </a:pPr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人皆有之</a:t>
            </a:r>
            <a:r>
              <a:rPr lang="zh-CN" altLang="zh-CN" sz="2800" dirty="0">
                <a:latin typeface="华文黑体"/>
                <a:ea typeface="华文黑体"/>
                <a:cs typeface="华文黑体"/>
              </a:rPr>
              <a:t>；</a:t>
            </a:r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诸天穹苍</a:t>
            </a:r>
            <a:endParaRPr lang="en-US" altLang="zh-CN" sz="2800" dirty="0" smtClean="0">
              <a:latin typeface="华文黑体"/>
              <a:ea typeface="华文黑体"/>
              <a:cs typeface="华文黑体"/>
            </a:endParaRPr>
          </a:p>
          <a:p>
            <a:pPr marL="914400" lvl="1" indent="-457200">
              <a:buFont typeface="Wingdings" charset="2"/>
              <a:buChar char="ü"/>
            </a:pPr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先知代言</a:t>
            </a:r>
            <a:r>
              <a:rPr lang="zh-CN" altLang="zh-CN" sz="2800" dirty="0">
                <a:latin typeface="华文黑体"/>
                <a:ea typeface="华文黑体"/>
                <a:cs typeface="华文黑体"/>
              </a:rPr>
              <a:t>；</a:t>
            </a:r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道成肉身</a:t>
            </a:r>
            <a:endParaRPr lang="en-US" altLang="zh-CN" sz="2800" dirty="0" smtClean="0">
              <a:latin typeface="华文黑体"/>
              <a:ea typeface="华文黑体"/>
              <a:cs typeface="华文黑体"/>
            </a:endParaRPr>
          </a:p>
          <a:p>
            <a:pPr marL="457200" indent="-457200">
              <a:buFont typeface="Arial"/>
              <a:buChar char="•"/>
            </a:pPr>
            <a:r>
              <a:rPr lang="zh-CN" altLang="en-US" sz="3600" dirty="0" smtClean="0">
                <a:latin typeface="华文黑体"/>
                <a:ea typeface="华文黑体"/>
                <a:cs typeface="华文黑体"/>
              </a:rPr>
              <a:t>目的：爱神爱人</a:t>
            </a:r>
            <a:endParaRPr lang="en-US" altLang="zh-CN" sz="3600" dirty="0" smtClean="0">
              <a:latin typeface="华文黑体"/>
              <a:ea typeface="华文黑体"/>
              <a:cs typeface="华文黑体"/>
            </a:endParaRPr>
          </a:p>
          <a:p>
            <a:pPr marL="914400" lvl="1" indent="-457200">
              <a:buFont typeface="Wingdings" charset="2"/>
              <a:buChar char="ü"/>
            </a:pPr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爱神－信，望</a:t>
            </a:r>
            <a:endParaRPr lang="en-US" altLang="zh-CN" sz="2800" dirty="0" smtClean="0">
              <a:latin typeface="华文黑体"/>
              <a:ea typeface="华文黑体"/>
              <a:cs typeface="华文黑体"/>
            </a:endParaRPr>
          </a:p>
          <a:p>
            <a:pPr marL="914400" lvl="1" indent="-457200">
              <a:buFont typeface="Wingdings" charset="2"/>
              <a:buChar char="ü"/>
            </a:pPr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爱人－摆脱罪恶，彼此相顾</a:t>
            </a:r>
            <a:endParaRPr lang="en-US" altLang="zh-CN" sz="2800" dirty="0" smtClean="0">
              <a:latin typeface="华文黑体"/>
              <a:ea typeface="华文黑体"/>
              <a:cs typeface="华文黑体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6265" y="134057"/>
            <a:ext cx="77009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600" dirty="0" smtClean="0">
                <a:latin typeface="华文黑体"/>
                <a:ea typeface="华文黑体"/>
                <a:cs typeface="华文黑体"/>
              </a:rPr>
              <a:t>回顾</a:t>
            </a:r>
            <a:endParaRPr lang="en-US" sz="3600" dirty="0">
              <a:latin typeface="华文黑体"/>
              <a:ea typeface="华文黑体"/>
              <a:cs typeface="华文黑体"/>
            </a:endParaRPr>
          </a:p>
        </p:txBody>
      </p:sp>
    </p:spTree>
    <p:extLst>
      <p:ext uri="{BB962C8B-B14F-4D97-AF65-F5344CB8AC3E}">
        <p14:creationId xmlns:p14="http://schemas.microsoft.com/office/powerpoint/2010/main" val="2399338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3200" y="0"/>
            <a:ext cx="712893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/>
              <a:t>很快设立</a:t>
            </a:r>
            <a:endParaRPr lang="en-US" altLang="zh-CN" sz="2400" dirty="0" smtClean="0"/>
          </a:p>
          <a:p>
            <a:r>
              <a:rPr lang="zh-TW" altLang="en-US" sz="2400" dirty="0" smtClean="0"/>
              <a:t>徒</a:t>
            </a:r>
            <a:r>
              <a:rPr lang="en-US" altLang="zh-TW" sz="2400" dirty="0"/>
              <a:t>1</a:t>
            </a:r>
            <a:r>
              <a:rPr lang="en-US" altLang="zh-CN" sz="2400" dirty="0"/>
              <a:t>4:</a:t>
            </a:r>
            <a:r>
              <a:rPr lang="en-US" altLang="zh-TW" sz="2400" dirty="0"/>
              <a:t>21 </a:t>
            </a:r>
            <a:r>
              <a:rPr lang="zh-TW" altLang="en-US" sz="2400" dirty="0"/>
              <a:t>对那城里的人传了福音，使好些人做门徒，就回路司得、以哥念、安提阿去， </a:t>
            </a:r>
            <a:r>
              <a:rPr lang="en-US" altLang="zh-TW" sz="2400" dirty="0"/>
              <a:t>22 </a:t>
            </a:r>
            <a:r>
              <a:rPr lang="zh-TW" altLang="en-US" sz="2400" dirty="0"/>
              <a:t>坚固门徒的心，劝他们恒守所信的道，又说：“我们进入神的国，必须经历许多艰难。”</a:t>
            </a:r>
            <a:r>
              <a:rPr lang="en-US" altLang="zh-TW" sz="2400" dirty="0"/>
              <a:t>23 </a:t>
            </a:r>
            <a:r>
              <a:rPr lang="zh-TW" altLang="en-US" sz="2400" dirty="0"/>
              <a:t>二人在各教会中选立了长老，又禁食祷告，就把他们交托所信的主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endParaRPr lang="en-US" altLang="zh-TW" sz="2400" dirty="0" smtClean="0"/>
          </a:p>
          <a:p>
            <a:r>
              <a:rPr lang="zh-CN" altLang="en-US" sz="2400" dirty="0" smtClean="0"/>
              <a:t>让他们牧养，祈祷，教导</a:t>
            </a:r>
            <a:endParaRPr lang="en-US" altLang="zh-CN" sz="2400" dirty="0" smtClean="0"/>
          </a:p>
          <a:p>
            <a:r>
              <a:rPr lang="zh-TW" altLang="en-US" sz="2400" dirty="0"/>
              <a:t>徒</a:t>
            </a:r>
            <a:r>
              <a:rPr lang="en-US" altLang="zh-TW" sz="2400" dirty="0" smtClean="0"/>
              <a:t>20</a:t>
            </a:r>
            <a:r>
              <a:rPr lang="en-US" altLang="zh-TW" sz="2400" dirty="0"/>
              <a:t>:17 </a:t>
            </a:r>
            <a:r>
              <a:rPr lang="zh-TW" altLang="en-US" sz="2400" dirty="0" smtClean="0"/>
              <a:t>保罗</a:t>
            </a:r>
            <a:r>
              <a:rPr lang="zh-CN" altLang="en-US" sz="2400" dirty="0" smtClean="0"/>
              <a:t>，，</a:t>
            </a:r>
            <a:r>
              <a:rPr lang="zh-TW" altLang="en-US" sz="2400" dirty="0" smtClean="0"/>
              <a:t>请</a:t>
            </a:r>
            <a:r>
              <a:rPr lang="zh-TW" altLang="en-US" sz="2400" dirty="0"/>
              <a:t>教会的长老来</a:t>
            </a:r>
            <a:r>
              <a:rPr lang="zh-TW" altLang="en-US" sz="2400" dirty="0" smtClean="0"/>
              <a:t>。</a:t>
            </a:r>
            <a:r>
              <a:rPr lang="en-US" altLang="zh-TW" sz="2400" dirty="0" smtClean="0"/>
              <a:t>21</a:t>
            </a:r>
            <a:r>
              <a:rPr lang="en-US" altLang="zh-TW" sz="2400" dirty="0"/>
              <a:t>:18 </a:t>
            </a:r>
            <a:r>
              <a:rPr lang="zh-CN" altLang="en-US" sz="2400" dirty="0" smtClean="0"/>
              <a:t>，，</a:t>
            </a:r>
            <a:r>
              <a:rPr lang="zh-TW" altLang="en-US" sz="2400" dirty="0" smtClean="0"/>
              <a:t>长老们也都在那里</a:t>
            </a:r>
            <a:r>
              <a:rPr lang="zh-CN" altLang="en-US" sz="2400" dirty="0" smtClean="0"/>
              <a:t>；</a:t>
            </a:r>
            <a:r>
              <a:rPr lang="zh-TW" altLang="en-US" sz="2400" dirty="0" smtClean="0"/>
              <a:t>提多</a:t>
            </a:r>
            <a:r>
              <a:rPr lang="en-US" altLang="zh-TW" sz="2400" dirty="0" smtClean="0"/>
              <a:t>1</a:t>
            </a:r>
            <a:r>
              <a:rPr lang="en-US" altLang="zh-TW" sz="2400" dirty="0"/>
              <a:t>:5 </a:t>
            </a:r>
            <a:r>
              <a:rPr lang="zh-CN" altLang="en-US" sz="2400" dirty="0" smtClean="0"/>
              <a:t>，，</a:t>
            </a:r>
            <a:r>
              <a:rPr lang="zh-TW" altLang="en-US" sz="2400" dirty="0" smtClean="0"/>
              <a:t>，</a:t>
            </a:r>
            <a:r>
              <a:rPr lang="zh-TW" altLang="en-US" sz="2400" dirty="0"/>
              <a:t>在各城设立长老</a:t>
            </a:r>
            <a:r>
              <a:rPr lang="zh-TW" altLang="en-US" sz="2400" dirty="0" smtClean="0"/>
              <a:t>。雅各书</a:t>
            </a:r>
            <a:r>
              <a:rPr lang="en-US" altLang="zh-TW" sz="2400" dirty="0"/>
              <a:t>5:</a:t>
            </a:r>
            <a:r>
              <a:rPr lang="en-US" altLang="zh-TW" sz="2400" dirty="0" smtClean="0"/>
              <a:t>1</a:t>
            </a:r>
            <a:r>
              <a:rPr lang="en-US" altLang="zh-CN" sz="2400" dirty="0" smtClean="0"/>
              <a:t>4-16</a:t>
            </a:r>
            <a:r>
              <a:rPr lang="zh-CN" altLang="en-US" sz="2400" dirty="0" smtClean="0"/>
              <a:t>，，</a:t>
            </a:r>
            <a:r>
              <a:rPr lang="zh-TW" altLang="en-US" sz="2400" dirty="0" smtClean="0"/>
              <a:t>请</a:t>
            </a:r>
            <a:r>
              <a:rPr lang="zh-TW" altLang="en-US" sz="2400" dirty="0"/>
              <a:t>教会的长老来</a:t>
            </a:r>
            <a:r>
              <a:rPr lang="zh-TW" altLang="en-US" sz="2400" dirty="0" smtClean="0"/>
              <a:t>，，为他祷告</a:t>
            </a:r>
            <a:r>
              <a:rPr lang="zh-CN" altLang="en-US" sz="2400" dirty="0" smtClean="0"/>
              <a:t>。</a:t>
            </a:r>
            <a:r>
              <a:rPr lang="zh-TW" altLang="en-US" sz="2400" dirty="0" smtClean="0"/>
              <a:t>彼</a:t>
            </a:r>
            <a:r>
              <a:rPr lang="zh-TW" altLang="en-US" sz="2400" dirty="0"/>
              <a:t>得前书</a:t>
            </a:r>
            <a:r>
              <a:rPr lang="en-US" altLang="zh-TW" sz="2400" dirty="0"/>
              <a:t>5:1</a:t>
            </a:r>
            <a:r>
              <a:rPr lang="zh-TW" altLang="en-US" sz="2400" dirty="0"/>
              <a:t>我这做长老、做基督受苦的见证、同享后来所要显现之荣耀的，劝你们中间与我同做长老的人</a:t>
            </a:r>
            <a:r>
              <a:rPr lang="zh-TW" altLang="en-US" sz="2400" dirty="0" smtClean="0"/>
              <a:t>：</a:t>
            </a: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1503148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3200" y="21133"/>
            <a:ext cx="7907867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zh-CN" altLang="en-US" sz="2800" dirty="0"/>
              <a:t>何时何地：</a:t>
            </a:r>
            <a:r>
              <a:rPr lang="zh-CN" altLang="en-US" sz="2800" dirty="0" smtClean="0"/>
              <a:t>很快设立；何地：各城</a:t>
            </a:r>
            <a:endParaRPr lang="en-US" altLang="zh-CN" sz="2800" dirty="0"/>
          </a:p>
          <a:p>
            <a:pPr marL="457200" indent="-457200">
              <a:buFont typeface="Arial"/>
              <a:buChar char="•"/>
            </a:pPr>
            <a:r>
              <a:rPr lang="zh-CN" altLang="en-US" sz="2800" dirty="0"/>
              <a:t>何事何人：</a:t>
            </a:r>
            <a:r>
              <a:rPr lang="zh-CN" altLang="en-US" sz="2800" dirty="0" smtClean="0"/>
              <a:t>让他们牧养</a:t>
            </a:r>
            <a:r>
              <a:rPr lang="zh-CN" altLang="en-US" sz="2800" dirty="0"/>
              <a:t>，祈祷，</a:t>
            </a:r>
            <a:r>
              <a:rPr lang="zh-CN" altLang="en-US" sz="2800" dirty="0"/>
              <a:t>教导；何人</a:t>
            </a:r>
            <a:r>
              <a:rPr lang="zh-CN" altLang="en-US" sz="2800" dirty="0" smtClean="0"/>
              <a:t>？</a:t>
            </a:r>
            <a:endParaRPr lang="en-US" altLang="zh-CN" sz="2800" dirty="0" smtClean="0"/>
          </a:p>
          <a:p>
            <a:r>
              <a:rPr lang="zh-TW" altLang="en-US" sz="2800" dirty="0" smtClean="0">
                <a:solidFill>
                  <a:srgbClr val="FFFFFF"/>
                </a:solidFill>
              </a:rPr>
              <a:t>提摩</a:t>
            </a:r>
            <a:r>
              <a:rPr lang="zh-TW" altLang="en-US" sz="2800" dirty="0">
                <a:solidFill>
                  <a:srgbClr val="FFFFFF"/>
                </a:solidFill>
              </a:rPr>
              <a:t>太前书</a:t>
            </a:r>
            <a:r>
              <a:rPr lang="en-US" altLang="zh-TW" sz="2800" dirty="0">
                <a:solidFill>
                  <a:srgbClr val="FFFFFF"/>
                </a:solidFill>
              </a:rPr>
              <a:t>3:1“</a:t>
            </a:r>
            <a:r>
              <a:rPr lang="zh-TW" altLang="en-US" sz="2800" dirty="0">
                <a:solidFill>
                  <a:srgbClr val="FFFFFF"/>
                </a:solidFill>
              </a:rPr>
              <a:t>人若想要得监督的职分，就是羡慕善工。”这话是可信的。 </a:t>
            </a:r>
            <a:r>
              <a:rPr lang="en-US" altLang="zh-TW" sz="2800" dirty="0">
                <a:solidFill>
                  <a:srgbClr val="FFFFFF"/>
                </a:solidFill>
              </a:rPr>
              <a:t>2 </a:t>
            </a:r>
            <a:r>
              <a:rPr lang="zh-TW" altLang="en-US" sz="2800" dirty="0">
                <a:solidFill>
                  <a:srgbClr val="FFFFFF"/>
                </a:solidFill>
              </a:rPr>
              <a:t>做监督的，必须无可指责，只做一个妇人的丈夫，有节制，自守，端正，乐意接待远人，善于教导； </a:t>
            </a:r>
            <a:r>
              <a:rPr lang="en-US" altLang="zh-TW" sz="2800" dirty="0">
                <a:solidFill>
                  <a:srgbClr val="FFFFFF"/>
                </a:solidFill>
              </a:rPr>
              <a:t>3 </a:t>
            </a:r>
            <a:r>
              <a:rPr lang="zh-TW" altLang="en-US" sz="2800" dirty="0">
                <a:solidFill>
                  <a:srgbClr val="FFFFFF"/>
                </a:solidFill>
              </a:rPr>
              <a:t>不因酒滋事，不打人，只要温和，不争竞，不贪财； </a:t>
            </a:r>
            <a:r>
              <a:rPr lang="en-US" altLang="zh-TW" sz="2800" dirty="0">
                <a:solidFill>
                  <a:srgbClr val="FFFFFF"/>
                </a:solidFill>
              </a:rPr>
              <a:t>4 </a:t>
            </a:r>
            <a:r>
              <a:rPr lang="zh-TW" altLang="en-US" sz="2800" dirty="0">
                <a:solidFill>
                  <a:srgbClr val="FFFFFF"/>
                </a:solidFill>
              </a:rPr>
              <a:t>好好管理自己的家，使儿女凡事端庄、</a:t>
            </a:r>
            <a:r>
              <a:rPr lang="zh-TW" altLang="en-US" sz="2800" dirty="0" smtClean="0">
                <a:solidFill>
                  <a:srgbClr val="FFFFFF"/>
                </a:solidFill>
              </a:rPr>
              <a:t>顺服。 </a:t>
            </a:r>
            <a:r>
              <a:rPr lang="en-US" altLang="zh-TW" sz="2800" dirty="0">
                <a:solidFill>
                  <a:srgbClr val="FFFFFF"/>
                </a:solidFill>
              </a:rPr>
              <a:t>5 </a:t>
            </a:r>
            <a:r>
              <a:rPr lang="zh-TW" altLang="en-US" sz="2800" dirty="0">
                <a:solidFill>
                  <a:srgbClr val="FFFFFF"/>
                </a:solidFill>
              </a:rPr>
              <a:t>人若不知道管理自己的家，焉能照管神的教会呢？ </a:t>
            </a:r>
            <a:r>
              <a:rPr lang="en-US" altLang="zh-TW" sz="2800" dirty="0">
                <a:solidFill>
                  <a:srgbClr val="FFFFFF"/>
                </a:solidFill>
              </a:rPr>
              <a:t>6 </a:t>
            </a:r>
            <a:r>
              <a:rPr lang="zh-TW" altLang="en-US" sz="2800" dirty="0">
                <a:solidFill>
                  <a:srgbClr val="FFFFFF"/>
                </a:solidFill>
              </a:rPr>
              <a:t>初入教的不可做监督，恐怕他自高自大，就落在魔鬼所受的刑罚里。 </a:t>
            </a:r>
            <a:r>
              <a:rPr lang="en-US" altLang="zh-TW" sz="2800" dirty="0">
                <a:solidFill>
                  <a:srgbClr val="FFFFFF"/>
                </a:solidFill>
              </a:rPr>
              <a:t>7 </a:t>
            </a:r>
            <a:r>
              <a:rPr lang="zh-TW" altLang="en-US" sz="2800" dirty="0">
                <a:solidFill>
                  <a:srgbClr val="FFFFFF"/>
                </a:solidFill>
              </a:rPr>
              <a:t>监督也必须在教外有好名声，恐怕被人毁谤，落在魔鬼的网罗里</a:t>
            </a:r>
            <a:r>
              <a:rPr lang="zh-TW" altLang="en-US" sz="2800" dirty="0" smtClean="0">
                <a:solidFill>
                  <a:srgbClr val="FFFFFF"/>
                </a:solidFill>
              </a:rPr>
              <a:t>。</a:t>
            </a:r>
            <a:endParaRPr lang="en-US" altLang="zh-TW" sz="2800" dirty="0" smtClean="0">
              <a:solidFill>
                <a:srgbClr val="FFFFFF"/>
              </a:solidFill>
            </a:endParaRPr>
          </a:p>
          <a:p>
            <a:r>
              <a:rPr lang="zh-TW" altLang="en-US" sz="2800" dirty="0"/>
              <a:t>箴言 </a:t>
            </a:r>
            <a:r>
              <a:rPr lang="en-US" altLang="zh-TW" sz="2800" dirty="0"/>
              <a:t>9:8-9 </a:t>
            </a:r>
            <a:r>
              <a:rPr lang="zh-TW" altLang="en-US" sz="2800" dirty="0"/>
              <a:t>要責備智慧人，他必愛你。教導智慧人，他就越發有智慧。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680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1067" y="626533"/>
            <a:ext cx="677333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>
              <a:buFont typeface="Arial"/>
              <a:buChar char="•"/>
              <a:defRPr/>
            </a:pPr>
            <a:r>
              <a:rPr lang="zh-CHT" altLang="en-US" sz="3200" dirty="0" smtClean="0">
                <a:solidFill>
                  <a:srgbClr val="FFFFFF"/>
                </a:solidFill>
                <a:latin typeface="华文黑体"/>
                <a:ea typeface="华文黑体"/>
                <a:cs typeface="华文黑体"/>
              </a:rPr>
              <a:t>马可</a:t>
            </a:r>
            <a:r>
              <a:rPr lang="zh-CHT" altLang="en-US" sz="3200" dirty="0">
                <a:solidFill>
                  <a:srgbClr val="FFFFFF"/>
                </a:solidFill>
                <a:latin typeface="华文黑体"/>
                <a:ea typeface="华文黑体"/>
                <a:cs typeface="华文黑体"/>
              </a:rPr>
              <a:t>福音</a:t>
            </a:r>
            <a:r>
              <a:rPr lang="en-US" altLang="zh-CHT" sz="3200" dirty="0">
                <a:solidFill>
                  <a:srgbClr val="FFFFFF"/>
                </a:solidFill>
                <a:latin typeface="华文黑体"/>
                <a:ea typeface="华文黑体"/>
                <a:cs typeface="华文黑体"/>
              </a:rPr>
              <a:t>1:15 </a:t>
            </a:r>
            <a:r>
              <a:rPr lang="zh-CHT" altLang="en-US" sz="3200" dirty="0">
                <a:solidFill>
                  <a:srgbClr val="FFFFFF"/>
                </a:solidFill>
                <a:latin typeface="华文黑体"/>
                <a:ea typeface="华文黑体"/>
                <a:cs typeface="华文黑体"/>
              </a:rPr>
              <a:t>说：“日期满了，神的国近了！你们当悔改，信福音！</a:t>
            </a:r>
            <a:r>
              <a:rPr lang="zh-CHT" altLang="en-US" sz="3200" dirty="0" smtClean="0">
                <a:solidFill>
                  <a:srgbClr val="FFFFFF"/>
                </a:solidFill>
                <a:latin typeface="华文黑体"/>
                <a:ea typeface="华文黑体"/>
                <a:cs typeface="华文黑体"/>
              </a:rPr>
              <a:t>”</a:t>
            </a:r>
            <a:endParaRPr lang="en-US" altLang="zh-CHT" sz="3200" dirty="0" smtClean="0">
              <a:solidFill>
                <a:srgbClr val="FFFFFF"/>
              </a:solidFill>
              <a:latin typeface="华文黑体"/>
              <a:ea typeface="华文黑体"/>
              <a:cs typeface="华文黑体"/>
            </a:endParaRPr>
          </a:p>
          <a:p>
            <a:pPr lvl="1" indent="-457200">
              <a:buFont typeface="Arial"/>
              <a:buChar char="•"/>
              <a:defRPr/>
            </a:pPr>
            <a:r>
              <a:rPr lang="zh-CHT" altLang="en-US" sz="3200" dirty="0" smtClean="0">
                <a:solidFill>
                  <a:srgbClr val="FFFFFF"/>
                </a:solidFill>
                <a:latin typeface="华文黑体"/>
                <a:ea typeface="华文黑体"/>
                <a:cs typeface="华文黑体"/>
              </a:rPr>
              <a:t>哥</a:t>
            </a:r>
            <a:r>
              <a:rPr lang="zh-CHT" altLang="en-US" sz="3200" dirty="0">
                <a:solidFill>
                  <a:srgbClr val="FFFFFF"/>
                </a:solidFill>
                <a:latin typeface="华文黑体"/>
                <a:ea typeface="华文黑体"/>
                <a:cs typeface="华文黑体"/>
              </a:rPr>
              <a:t>林多前书</a:t>
            </a:r>
            <a:r>
              <a:rPr lang="en-US" altLang="zh-CHT" sz="3200" dirty="0">
                <a:solidFill>
                  <a:srgbClr val="FFFFFF"/>
                </a:solidFill>
                <a:latin typeface="华文黑体"/>
                <a:ea typeface="华文黑体"/>
                <a:cs typeface="华文黑体"/>
              </a:rPr>
              <a:t>16:12 </a:t>
            </a:r>
            <a:r>
              <a:rPr lang="zh-CHT" altLang="en-US" sz="3200" dirty="0">
                <a:solidFill>
                  <a:srgbClr val="FFFFFF"/>
                </a:solidFill>
                <a:latin typeface="华文黑体"/>
                <a:ea typeface="华文黑体"/>
                <a:cs typeface="华文黑体"/>
              </a:rPr>
              <a:t>至于兄弟亚波罗，我再三地劝他同弟兄们到你们那里去，但这时他决不愿意去，几时有了机会他必去</a:t>
            </a:r>
            <a:r>
              <a:rPr lang="zh-CHT" altLang="en-US" sz="3200" dirty="0" smtClean="0">
                <a:solidFill>
                  <a:srgbClr val="FFFFFF"/>
                </a:solidFill>
                <a:latin typeface="华文黑体"/>
                <a:ea typeface="华文黑体"/>
                <a:cs typeface="华文黑体"/>
              </a:rPr>
              <a:t>。</a:t>
            </a:r>
            <a:endParaRPr lang="en-US" altLang="zh-TW" sz="3200" dirty="0">
              <a:solidFill>
                <a:srgbClr val="FFFF00"/>
              </a:solidFill>
              <a:latin typeface="华文黑体"/>
              <a:ea typeface="华文黑体"/>
              <a:cs typeface="华文黑体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1067" y="3673521"/>
            <a:ext cx="780626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>
              <a:buFont typeface="Arial"/>
              <a:buChar char="•"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华文黑体"/>
                <a:ea typeface="华文黑体"/>
                <a:cs typeface="华文黑体"/>
              </a:rPr>
              <a:t>软弱－</a:t>
            </a:r>
            <a:r>
              <a:rPr lang="zh-CHT" altLang="en-US" sz="3200" dirty="0" smtClean="0">
                <a:solidFill>
                  <a:srgbClr val="FFFFFF"/>
                </a:solidFill>
                <a:latin typeface="华文黑体"/>
                <a:ea typeface="华文黑体"/>
                <a:cs typeface="华文黑体"/>
              </a:rPr>
              <a:t>当悔改</a:t>
            </a:r>
            <a:r>
              <a:rPr lang="zh-CHT" altLang="en-US" sz="3200" dirty="0">
                <a:solidFill>
                  <a:srgbClr val="FFFFFF"/>
                </a:solidFill>
                <a:latin typeface="华文黑体"/>
                <a:ea typeface="华文黑体"/>
                <a:cs typeface="华文黑体"/>
              </a:rPr>
              <a:t>，信福音</a:t>
            </a:r>
            <a:r>
              <a:rPr lang="zh-CHT" altLang="en-US" sz="3200" dirty="0" smtClean="0">
                <a:solidFill>
                  <a:srgbClr val="FFFFFF"/>
                </a:solidFill>
                <a:latin typeface="华文黑体"/>
                <a:ea typeface="华文黑体"/>
                <a:cs typeface="华文黑体"/>
              </a:rPr>
              <a:t>！</a:t>
            </a:r>
            <a:r>
              <a:rPr lang="zh-CN" altLang="en-US" sz="3200" dirty="0" smtClean="0">
                <a:solidFill>
                  <a:srgbClr val="FFFFFF"/>
                </a:solidFill>
                <a:latin typeface="华文黑体"/>
                <a:ea typeface="华文黑体"/>
                <a:cs typeface="华文黑体"/>
              </a:rPr>
              <a:t>被原谅</a:t>
            </a:r>
            <a:endParaRPr lang="en-US" altLang="zh-CHT" sz="3200" dirty="0" smtClean="0">
              <a:solidFill>
                <a:srgbClr val="FFFFFF"/>
              </a:solidFill>
              <a:latin typeface="华文黑体"/>
              <a:ea typeface="华文黑体"/>
              <a:cs typeface="华文黑体"/>
            </a:endParaRPr>
          </a:p>
          <a:p>
            <a:pPr lvl="1" indent="-457200">
              <a:buFont typeface="Arial"/>
              <a:buChar char="•"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华文黑体"/>
                <a:ea typeface="华文黑体"/>
                <a:cs typeface="华文黑体"/>
              </a:rPr>
              <a:t>愚拙－去原谅，去和好，去施恩，去爱</a:t>
            </a:r>
            <a:endParaRPr lang="en-US" altLang="zh-TW" sz="3200" dirty="0">
              <a:solidFill>
                <a:srgbClr val="FFFF00"/>
              </a:solidFill>
              <a:latin typeface="华文黑体"/>
              <a:ea typeface="华文黑体"/>
              <a:cs typeface="华文黑体"/>
            </a:endParaRPr>
          </a:p>
        </p:txBody>
      </p:sp>
    </p:spTree>
    <p:extLst>
      <p:ext uri="{BB962C8B-B14F-4D97-AF65-F5344CB8AC3E}">
        <p14:creationId xmlns:p14="http://schemas.microsoft.com/office/powerpoint/2010/main" val="2189496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2265" y="2300850"/>
            <a:ext cx="78232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zh-CN" altLang="en-US" sz="3200" dirty="0">
                <a:latin typeface="华文黑体"/>
                <a:ea typeface="华文黑体"/>
                <a:cs typeface="华文黑体"/>
              </a:rPr>
              <a:t>有一位</a:t>
            </a:r>
            <a:r>
              <a:rPr lang="zh-CN" altLang="en-US" sz="3200" dirty="0" smtClean="0">
                <a:latin typeface="华文黑体"/>
                <a:ea typeface="华文黑体"/>
                <a:cs typeface="华文黑体"/>
              </a:rPr>
              <a:t>神</a:t>
            </a:r>
            <a:endParaRPr lang="en-US" altLang="zh-CN" sz="3200" dirty="0" smtClean="0">
              <a:latin typeface="华文黑体"/>
              <a:ea typeface="华文黑体"/>
              <a:cs typeface="华文黑体"/>
            </a:endParaRPr>
          </a:p>
          <a:p>
            <a:pPr marL="0" lvl="1" algn="ctr"/>
            <a:r>
              <a:rPr lang="en-US" altLang="zh-CN" sz="2800" dirty="0" smtClean="0">
                <a:latin typeface="华文黑体"/>
                <a:ea typeface="华文黑体"/>
                <a:cs typeface="华文黑体"/>
              </a:rPr>
              <a:t>1</a:t>
            </a:r>
            <a:r>
              <a:rPr lang="zh-TW" altLang="en-US" sz="2800" dirty="0" smtClean="0">
                <a:latin typeface="华文黑体"/>
                <a:ea typeface="华文黑体"/>
                <a:cs typeface="华文黑体"/>
              </a:rPr>
              <a:t>神</a:t>
            </a:r>
            <a:r>
              <a:rPr lang="zh-TW" altLang="en-US" sz="2800" dirty="0">
                <a:latin typeface="华文黑体"/>
                <a:ea typeface="华文黑体"/>
                <a:cs typeface="华文黑体"/>
              </a:rPr>
              <a:t>既在古时借着众先知多次多方地晓谕列祖， </a:t>
            </a:r>
            <a:r>
              <a:rPr lang="en-US" altLang="zh-TW" sz="2800" dirty="0">
                <a:latin typeface="华文黑体"/>
                <a:ea typeface="华文黑体"/>
                <a:cs typeface="华文黑体"/>
              </a:rPr>
              <a:t>2 </a:t>
            </a:r>
            <a:r>
              <a:rPr lang="zh-TW" altLang="en-US" sz="2800" dirty="0">
                <a:latin typeface="华文黑体"/>
                <a:ea typeface="华文黑体"/>
                <a:cs typeface="华文黑体"/>
              </a:rPr>
              <a:t>就在这末世借着他儿子晓谕我们；又早已立他为承受万有的，也曾借着他创造诸世界。 </a:t>
            </a:r>
            <a:r>
              <a:rPr lang="zh-CN" altLang="en-US" sz="2800" u="sng" dirty="0">
                <a:latin typeface="华文黑体"/>
                <a:ea typeface="华文黑体"/>
                <a:cs typeface="华文黑体"/>
              </a:rPr>
              <a:t>（来</a:t>
            </a:r>
            <a:r>
              <a:rPr lang="en-US" altLang="zh-CN" sz="2800" u="sng" dirty="0" smtClean="0">
                <a:latin typeface="华文黑体"/>
                <a:ea typeface="华文黑体"/>
                <a:cs typeface="华文黑体"/>
              </a:rPr>
              <a:t>1</a:t>
            </a:r>
            <a:r>
              <a:rPr lang="zh-CN" altLang="en-US" sz="2800" u="sng" dirty="0" smtClean="0">
                <a:latin typeface="华文黑体"/>
                <a:ea typeface="华文黑体"/>
                <a:cs typeface="华文黑体"/>
              </a:rPr>
              <a:t>）</a:t>
            </a:r>
            <a:endParaRPr lang="en-US" altLang="zh-CN" sz="2800" dirty="0">
              <a:latin typeface="华文黑体"/>
              <a:ea typeface="华文黑体"/>
              <a:cs typeface="华文黑体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80388"/>
            <a:ext cx="745066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Wingdings" charset="2"/>
              <a:buChar char="ü"/>
            </a:pPr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有一位神：大智若愚大巧若拙大勇若怯</a:t>
            </a:r>
            <a:endParaRPr lang="en-US" altLang="zh-CN" sz="2800" dirty="0">
              <a:latin typeface="华文黑体"/>
              <a:ea typeface="华文黑体"/>
              <a:cs typeface="华文黑体"/>
            </a:endParaRPr>
          </a:p>
          <a:p>
            <a:pPr marL="914400" lvl="1" indent="-457200">
              <a:buFont typeface="Wingdings" charset="2"/>
              <a:buChar char="ü"/>
            </a:pPr>
            <a:r>
              <a:rPr lang="zh-CN" altLang="en-US" sz="2800" dirty="0" smtClean="0">
                <a:latin typeface="华文黑体"/>
                <a:ea typeface="华文黑体"/>
                <a:cs typeface="华文黑体"/>
              </a:rPr>
              <a:t>有一新我：不怕暴露自己愚拙，软弱；谦卑面对</a:t>
            </a:r>
            <a:r>
              <a:rPr lang="zh-TW" altLang="en-US" sz="2800" dirty="0" smtClean="0">
                <a:latin typeface="华文黑体"/>
                <a:ea typeface="华文黑体"/>
                <a:cs typeface="华文黑体"/>
              </a:rPr>
              <a:t>責備</a:t>
            </a:r>
            <a:endParaRPr lang="en-US" altLang="zh-CN" sz="2800" dirty="0" smtClean="0">
              <a:latin typeface="华文黑体"/>
              <a:ea typeface="华文黑体"/>
              <a:cs typeface="华文黑体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6265" y="134057"/>
            <a:ext cx="77009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600" dirty="0" smtClean="0">
                <a:latin typeface="华文黑体"/>
                <a:ea typeface="华文黑体"/>
                <a:cs typeface="华文黑体"/>
              </a:rPr>
              <a:t>本周挑战</a:t>
            </a:r>
            <a:endParaRPr lang="en-US" sz="3600" dirty="0">
              <a:latin typeface="华文黑体"/>
              <a:ea typeface="华文黑体"/>
              <a:cs typeface="华文黑体"/>
            </a:endParaRPr>
          </a:p>
        </p:txBody>
      </p:sp>
    </p:spTree>
    <p:extLst>
      <p:ext uri="{BB962C8B-B14F-4D97-AF65-F5344CB8AC3E}">
        <p14:creationId xmlns:p14="http://schemas.microsoft.com/office/powerpoint/2010/main" val="588418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9447"/>
            <a:ext cx="67818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1" algn="ctr"/>
            <a:r>
              <a:rPr lang="zh-CN" altLang="en-US" sz="3400" dirty="0">
                <a:solidFill>
                  <a:srgbClr val="FFFFFF"/>
                </a:solidFill>
              </a:rPr>
              <a:t>圣餐</a:t>
            </a:r>
            <a:endParaRPr lang="en-US" altLang="zh-TW" sz="3400" dirty="0">
              <a:solidFill>
                <a:srgbClr val="FFFFFF"/>
              </a:solidFill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25437" y="759470"/>
            <a:ext cx="6897055" cy="5016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lvl="1"/>
            <a:r>
              <a:rPr lang="zh-CN" altLang="en-US" sz="3200" u="sng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林前</a:t>
            </a:r>
            <a:r>
              <a:rPr lang="en-US" altLang="zh-CN" sz="32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7</a:t>
            </a:r>
            <a:r>
              <a:rPr lang="en-US" altLang="zh-CN" sz="3200" dirty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:23</a:t>
            </a:r>
            <a:r>
              <a:rPr lang="zh-CN" altLang="en-US" sz="3200" dirty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你們是重價買來</a:t>
            </a:r>
            <a:r>
              <a:rPr lang="zh-CN" altLang="en-US" sz="32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的。</a:t>
            </a:r>
            <a:r>
              <a:rPr lang="en-US" altLang="zh-CN" sz="32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11</a:t>
            </a:r>
            <a:r>
              <a:rPr lang="en-US" altLang="zh-CN" sz="3200" dirty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:23 </a:t>
            </a:r>
            <a:r>
              <a:rPr lang="zh-CN" altLang="en-US" sz="32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，</a:t>
            </a:r>
            <a:r>
              <a:rPr lang="zh-CN" altLang="en-US" sz="3200" dirty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拿起餅來， </a:t>
            </a:r>
            <a:r>
              <a:rPr lang="en-US" altLang="zh-CN" sz="3200" dirty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24 </a:t>
            </a:r>
            <a:r>
              <a:rPr lang="zh-CN" altLang="en-US" sz="3200" dirty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祝謝了，就掰開，說：「這是我的身體，為你們捨的。你們應當如此行，為的是記念我。</a:t>
            </a:r>
            <a:r>
              <a:rPr lang="zh-CN" altLang="en-US" sz="32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」</a:t>
            </a:r>
            <a:endParaRPr lang="en-US" altLang="zh-CN" sz="3200" dirty="0" smtClean="0">
              <a:solidFill>
                <a:srgbClr val="FFFFFF"/>
              </a:solidFill>
              <a:latin typeface="宋体"/>
              <a:ea typeface="宋体"/>
              <a:cs typeface="宋体"/>
            </a:endParaRPr>
          </a:p>
          <a:p>
            <a:pPr marL="0" lvl="1"/>
            <a:endParaRPr lang="en-US" altLang="zh-CN" sz="3200" dirty="0" smtClean="0">
              <a:solidFill>
                <a:srgbClr val="FFFFFF"/>
              </a:solidFill>
              <a:latin typeface="宋体"/>
              <a:ea typeface="宋体"/>
              <a:cs typeface="宋体"/>
            </a:endParaRPr>
          </a:p>
          <a:p>
            <a:pPr marL="0" lvl="1"/>
            <a:r>
              <a:rPr lang="zh-CN" altLang="en-US" sz="3200" u="sng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以</a:t>
            </a:r>
            <a:r>
              <a:rPr lang="zh-CN" altLang="en-US" sz="3200" u="sng" dirty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弗所書</a:t>
            </a:r>
            <a:r>
              <a:rPr lang="en-US" altLang="zh-CN" sz="3200" dirty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4</a:t>
            </a:r>
            <a:r>
              <a:rPr lang="en-US" altLang="zh-CN" sz="32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:</a:t>
            </a:r>
            <a:r>
              <a:rPr lang="en-US" altLang="zh-CN" sz="3200" dirty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4 </a:t>
            </a:r>
            <a:r>
              <a:rPr lang="zh-CN" altLang="en-US" sz="3200" dirty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身體只有一個，聖靈只有一個，正如你們蒙召同有一個指望；</a:t>
            </a:r>
            <a:r>
              <a:rPr lang="en-US" altLang="zh-CN" sz="32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5 </a:t>
            </a:r>
            <a:r>
              <a:rPr lang="zh-CN" altLang="en-US" sz="3200" dirty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一主，一信，一洗， </a:t>
            </a:r>
            <a:r>
              <a:rPr lang="en-US" altLang="zh-CN" sz="3200" dirty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6 </a:t>
            </a:r>
            <a:r>
              <a:rPr lang="zh-CN" altLang="en-US" sz="3200" dirty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一神，就是眾</a:t>
            </a:r>
            <a:r>
              <a:rPr lang="zh-CN" altLang="en-US" sz="32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人的父</a:t>
            </a:r>
            <a:r>
              <a:rPr lang="zh-CN" altLang="en-US" sz="3200" dirty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超乎眾人之上，貫乎眾人之中，也</a:t>
            </a:r>
            <a:r>
              <a:rPr lang="zh-CN" altLang="en-US" sz="32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住在眾人之內。</a:t>
            </a:r>
            <a:endParaRPr lang="en-US" altLang="zh-CN" sz="3200" dirty="0">
              <a:solidFill>
                <a:srgbClr val="FFFFFF"/>
              </a:solidFill>
              <a:latin typeface="宋体"/>
              <a:ea typeface="宋体"/>
              <a:cs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175906146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什么节日？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065" y="1333500"/>
            <a:ext cx="5507567" cy="4005503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692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1083733"/>
            <a:ext cx="6976533" cy="423333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zh-TW" altLang="en-US" dirty="0"/>
              <a:t>腓立比书 </a:t>
            </a:r>
            <a:r>
              <a:rPr lang="en-US" altLang="zh-TW" dirty="0" smtClean="0"/>
              <a:t>2</a:t>
            </a:r>
            <a:r>
              <a:rPr lang="zh-CN" altLang="en-US" dirty="0" smtClean="0"/>
              <a:t>：</a:t>
            </a:r>
            <a:r>
              <a:rPr lang="en-US" altLang="zh-TW" dirty="0" smtClean="0"/>
              <a:t>6 </a:t>
            </a:r>
            <a:r>
              <a:rPr lang="zh-TW" altLang="en-US" dirty="0">
                <a:solidFill>
                  <a:srgbClr val="FFFF00"/>
                </a:solidFill>
              </a:rPr>
              <a:t>他本有神的形象，不以自己与神同等为强夺的</a:t>
            </a:r>
            <a:r>
              <a:rPr lang="zh-TW" altLang="en-US" dirty="0"/>
              <a:t>， </a:t>
            </a:r>
            <a:r>
              <a:rPr lang="en-US" altLang="zh-TW" dirty="0"/>
              <a:t>7 </a:t>
            </a:r>
            <a:r>
              <a:rPr lang="zh-TW" altLang="en-US" dirty="0">
                <a:solidFill>
                  <a:srgbClr val="FF0000"/>
                </a:solidFill>
              </a:rPr>
              <a:t>反倒虚己，取了奴仆的形象，成为人的样式； </a:t>
            </a:r>
            <a:r>
              <a:rPr lang="en-US" altLang="zh-TW" dirty="0">
                <a:solidFill>
                  <a:srgbClr val="FF0000"/>
                </a:solidFill>
              </a:rPr>
              <a:t>8 </a:t>
            </a:r>
            <a:r>
              <a:rPr lang="zh-TW" altLang="en-US" dirty="0">
                <a:solidFill>
                  <a:srgbClr val="FF0000"/>
                </a:solidFill>
              </a:rPr>
              <a:t>既有人的样子，就自己卑微，存心顺服以至于死，且死在十字架上</a:t>
            </a:r>
            <a:r>
              <a:rPr lang="zh-TW" altLang="en-US" dirty="0" smtClean="0"/>
              <a:t>。</a:t>
            </a:r>
            <a:r>
              <a:rPr lang="en-US" altLang="zh-TW" dirty="0" smtClean="0"/>
              <a:t>9</a:t>
            </a:r>
            <a:r>
              <a:rPr lang="zh-TW" altLang="en-US" dirty="0" smtClean="0">
                <a:solidFill>
                  <a:srgbClr val="FFFF00"/>
                </a:solidFill>
              </a:rPr>
              <a:t>所以</a:t>
            </a:r>
            <a:r>
              <a:rPr lang="zh-TW" altLang="en-US" dirty="0">
                <a:solidFill>
                  <a:srgbClr val="FFFF00"/>
                </a:solidFill>
              </a:rPr>
              <a:t>神将他升为至高，又赐给他那超乎万名之上的名， </a:t>
            </a:r>
            <a:r>
              <a:rPr lang="en-US" altLang="zh-TW" dirty="0">
                <a:solidFill>
                  <a:srgbClr val="FFFF00"/>
                </a:solidFill>
              </a:rPr>
              <a:t>10 </a:t>
            </a:r>
            <a:r>
              <a:rPr lang="zh-TW" altLang="en-US" dirty="0">
                <a:solidFill>
                  <a:srgbClr val="FFFF00"/>
                </a:solidFill>
              </a:rPr>
              <a:t>叫一切在天上的、地上的和地底下的，因耶稣的名无不屈膝， </a:t>
            </a:r>
            <a:r>
              <a:rPr lang="en-US" altLang="zh-TW" dirty="0">
                <a:solidFill>
                  <a:srgbClr val="FFFF00"/>
                </a:solidFill>
              </a:rPr>
              <a:t>11 </a:t>
            </a:r>
            <a:r>
              <a:rPr lang="zh-TW" altLang="en-US" dirty="0">
                <a:solidFill>
                  <a:srgbClr val="FFFF00"/>
                </a:solidFill>
              </a:rPr>
              <a:t>无不口称耶稣基督为主，使荣耀归于父神</a:t>
            </a:r>
            <a:r>
              <a:rPr lang="zh-TW" altLang="en-US" dirty="0"/>
              <a:t>。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89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911" y="745067"/>
            <a:ext cx="66371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dirty="0" smtClean="0"/>
              <a:t>希伯来书</a:t>
            </a:r>
            <a:r>
              <a:rPr lang="en-US" altLang="zh-TW" sz="3200" dirty="0"/>
              <a:t>1:1 </a:t>
            </a:r>
            <a:r>
              <a:rPr lang="zh-TW" altLang="en-US" sz="3200" dirty="0"/>
              <a:t>神既在古时借着众先知多次多方地晓谕列祖， </a:t>
            </a:r>
            <a:endParaRPr lang="en-US" altLang="zh-TW" sz="3200" dirty="0" smtClean="0"/>
          </a:p>
          <a:p>
            <a:r>
              <a:rPr lang="en-US" altLang="zh-TW" sz="3200" dirty="0" smtClean="0"/>
              <a:t>2 </a:t>
            </a:r>
            <a:r>
              <a:rPr lang="zh-TW" altLang="en-US" sz="3200" dirty="0"/>
              <a:t>就在这末世借着他儿子晓谕我们；</a:t>
            </a:r>
            <a:r>
              <a:rPr lang="zh-TW" altLang="en-US" sz="3200" dirty="0">
                <a:solidFill>
                  <a:srgbClr val="FFFF00"/>
                </a:solidFill>
              </a:rPr>
              <a:t>又早已立他为承受万有的，也曾借着他创造诸世界。 </a:t>
            </a:r>
            <a:endParaRPr lang="en-US" altLang="zh-TW" sz="3200" dirty="0" smtClean="0">
              <a:solidFill>
                <a:srgbClr val="FFFF00"/>
              </a:solidFill>
            </a:endParaRPr>
          </a:p>
          <a:p>
            <a:r>
              <a:rPr lang="en-US" altLang="zh-TW" sz="3200" dirty="0" smtClean="0">
                <a:solidFill>
                  <a:srgbClr val="FFFF00"/>
                </a:solidFill>
              </a:rPr>
              <a:t>3 </a:t>
            </a:r>
            <a:r>
              <a:rPr lang="zh-TW" altLang="en-US" sz="3200" dirty="0">
                <a:solidFill>
                  <a:srgbClr val="FFFF00"/>
                </a:solidFill>
              </a:rPr>
              <a:t>他是神荣耀所发的光辉，是神本体的真像，常用他权能的命令托住万有</a:t>
            </a:r>
            <a:r>
              <a:rPr lang="zh-TW" altLang="en-US" sz="3200" dirty="0"/>
              <a:t>。</a:t>
            </a:r>
            <a:r>
              <a:rPr lang="zh-TW" altLang="en-US" sz="3200" dirty="0">
                <a:solidFill>
                  <a:srgbClr val="FF0000"/>
                </a:solidFill>
              </a:rPr>
              <a:t>他洗净了人的罪，</a:t>
            </a:r>
            <a:r>
              <a:rPr lang="zh-TW" altLang="en-US" sz="3200" dirty="0">
                <a:solidFill>
                  <a:srgbClr val="FFFF00"/>
                </a:solidFill>
              </a:rPr>
              <a:t>就坐在高天至大者的右边</a:t>
            </a:r>
            <a:r>
              <a:rPr lang="zh-TW" altLang="en-US" sz="3200" dirty="0"/>
              <a:t>。 </a:t>
            </a:r>
            <a:endParaRPr lang="en-US" sz="2900" dirty="0">
              <a:solidFill>
                <a:srgbClr val="FFFF00"/>
              </a:solidFill>
              <a:latin typeface="华文黑体"/>
              <a:ea typeface="华文黑体"/>
              <a:cs typeface="华文黑体"/>
            </a:endParaRPr>
          </a:p>
        </p:txBody>
      </p:sp>
    </p:spTree>
    <p:extLst>
      <p:ext uri="{BB962C8B-B14F-4D97-AF65-F5344CB8AC3E}">
        <p14:creationId xmlns:p14="http://schemas.microsoft.com/office/powerpoint/2010/main" val="4238705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Line 2"/>
          <p:cNvSpPr>
            <a:spLocks noChangeShapeType="1"/>
          </p:cNvSpPr>
          <p:nvPr/>
        </p:nvSpPr>
        <p:spPr bwMode="auto">
          <a:xfrm>
            <a:off x="533400" y="4889500"/>
            <a:ext cx="8229600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342019" name="Line 3"/>
          <p:cNvSpPr>
            <a:spLocks noChangeShapeType="1"/>
          </p:cNvSpPr>
          <p:nvPr/>
        </p:nvSpPr>
        <p:spPr bwMode="auto">
          <a:xfrm flipV="1">
            <a:off x="533400" y="4699000"/>
            <a:ext cx="0" cy="1905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342020" name="Line 4"/>
          <p:cNvSpPr>
            <a:spLocks noChangeShapeType="1"/>
          </p:cNvSpPr>
          <p:nvPr/>
        </p:nvSpPr>
        <p:spPr bwMode="auto">
          <a:xfrm flipV="1">
            <a:off x="8763000" y="4699000"/>
            <a:ext cx="0" cy="1905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342021" name="Line 5"/>
          <p:cNvSpPr>
            <a:spLocks noChangeShapeType="1"/>
          </p:cNvSpPr>
          <p:nvPr/>
        </p:nvSpPr>
        <p:spPr bwMode="auto">
          <a:xfrm flipV="1">
            <a:off x="4724400" y="4699000"/>
            <a:ext cx="0" cy="1905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342022" name="Line 6"/>
          <p:cNvSpPr>
            <a:spLocks noChangeShapeType="1"/>
          </p:cNvSpPr>
          <p:nvPr/>
        </p:nvSpPr>
        <p:spPr bwMode="auto">
          <a:xfrm flipH="1" flipV="1">
            <a:off x="1600200" y="4699000"/>
            <a:ext cx="0" cy="1905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342023" name="Line 7"/>
          <p:cNvSpPr>
            <a:spLocks noChangeShapeType="1"/>
          </p:cNvSpPr>
          <p:nvPr/>
        </p:nvSpPr>
        <p:spPr bwMode="auto">
          <a:xfrm flipV="1">
            <a:off x="2667000" y="4699000"/>
            <a:ext cx="0" cy="1905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342024" name="Line 8"/>
          <p:cNvSpPr>
            <a:spLocks noChangeShapeType="1"/>
          </p:cNvSpPr>
          <p:nvPr/>
        </p:nvSpPr>
        <p:spPr bwMode="auto">
          <a:xfrm flipV="1">
            <a:off x="3733800" y="4699000"/>
            <a:ext cx="0" cy="1905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342025" name="Line 9"/>
          <p:cNvSpPr>
            <a:spLocks noChangeShapeType="1"/>
          </p:cNvSpPr>
          <p:nvPr/>
        </p:nvSpPr>
        <p:spPr bwMode="auto">
          <a:xfrm flipV="1">
            <a:off x="5791200" y="4699000"/>
            <a:ext cx="0" cy="1905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342026" name="Line 10"/>
          <p:cNvSpPr>
            <a:spLocks noChangeShapeType="1"/>
          </p:cNvSpPr>
          <p:nvPr/>
        </p:nvSpPr>
        <p:spPr bwMode="auto">
          <a:xfrm flipV="1">
            <a:off x="6781800" y="4699000"/>
            <a:ext cx="0" cy="1905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342027" name="Line 11"/>
          <p:cNvSpPr>
            <a:spLocks noChangeShapeType="1"/>
          </p:cNvSpPr>
          <p:nvPr/>
        </p:nvSpPr>
        <p:spPr bwMode="auto">
          <a:xfrm flipV="1">
            <a:off x="7772400" y="4699000"/>
            <a:ext cx="0" cy="1905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342028" name="Text Box 12"/>
          <p:cNvSpPr txBox="1">
            <a:spLocks noChangeArrowheads="1"/>
          </p:cNvSpPr>
          <p:nvPr/>
        </p:nvSpPr>
        <p:spPr bwMode="auto">
          <a:xfrm>
            <a:off x="533400" y="4889500"/>
            <a:ext cx="82105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/>
              <a:t>Sunday</a:t>
            </a:r>
          </a:p>
        </p:txBody>
      </p:sp>
      <p:sp>
        <p:nvSpPr>
          <p:cNvPr id="342029" name="Text Box 13"/>
          <p:cNvSpPr txBox="1">
            <a:spLocks noChangeArrowheads="1"/>
          </p:cNvSpPr>
          <p:nvPr/>
        </p:nvSpPr>
        <p:spPr bwMode="auto">
          <a:xfrm>
            <a:off x="1639888" y="4889500"/>
            <a:ext cx="87966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/>
              <a:t>Monday</a:t>
            </a:r>
          </a:p>
        </p:txBody>
      </p:sp>
      <p:sp>
        <p:nvSpPr>
          <p:cNvPr id="342030" name="Text Box 14"/>
          <p:cNvSpPr txBox="1">
            <a:spLocks noChangeArrowheads="1"/>
          </p:cNvSpPr>
          <p:nvPr/>
        </p:nvSpPr>
        <p:spPr bwMode="auto">
          <a:xfrm>
            <a:off x="2667001" y="4889500"/>
            <a:ext cx="88557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/>
              <a:t>Tuesday</a:t>
            </a:r>
          </a:p>
        </p:txBody>
      </p:sp>
      <p:sp>
        <p:nvSpPr>
          <p:cNvPr id="342031" name="Text Box 15"/>
          <p:cNvSpPr txBox="1">
            <a:spLocks noChangeArrowheads="1"/>
          </p:cNvSpPr>
          <p:nvPr/>
        </p:nvSpPr>
        <p:spPr bwMode="auto">
          <a:xfrm>
            <a:off x="3581401" y="4889500"/>
            <a:ext cx="117211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/>
              <a:t>Wednesday</a:t>
            </a:r>
          </a:p>
        </p:txBody>
      </p:sp>
      <p:sp>
        <p:nvSpPr>
          <p:cNvPr id="342032" name="Text Box 16"/>
          <p:cNvSpPr txBox="1">
            <a:spLocks noChangeArrowheads="1"/>
          </p:cNvSpPr>
          <p:nvPr/>
        </p:nvSpPr>
        <p:spPr bwMode="auto">
          <a:xfrm>
            <a:off x="4724400" y="4889500"/>
            <a:ext cx="100149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/>
              <a:t> Thursday</a:t>
            </a:r>
          </a:p>
        </p:txBody>
      </p:sp>
      <p:sp>
        <p:nvSpPr>
          <p:cNvPr id="342033" name="Text Box 17"/>
          <p:cNvSpPr txBox="1">
            <a:spLocks noChangeArrowheads="1"/>
          </p:cNvSpPr>
          <p:nvPr/>
        </p:nvSpPr>
        <p:spPr bwMode="auto">
          <a:xfrm>
            <a:off x="5911851" y="4889500"/>
            <a:ext cx="71325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/>
              <a:t>Friday</a:t>
            </a:r>
          </a:p>
        </p:txBody>
      </p:sp>
      <p:sp>
        <p:nvSpPr>
          <p:cNvPr id="342034" name="Text Box 18"/>
          <p:cNvSpPr txBox="1">
            <a:spLocks noChangeArrowheads="1"/>
          </p:cNvSpPr>
          <p:nvPr/>
        </p:nvSpPr>
        <p:spPr bwMode="auto">
          <a:xfrm>
            <a:off x="6719888" y="4889500"/>
            <a:ext cx="95330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/>
              <a:t>Saturday</a:t>
            </a:r>
          </a:p>
        </p:txBody>
      </p:sp>
      <p:sp>
        <p:nvSpPr>
          <p:cNvPr id="342035" name="Text Box 19"/>
          <p:cNvSpPr txBox="1">
            <a:spLocks noChangeArrowheads="1"/>
          </p:cNvSpPr>
          <p:nvPr/>
        </p:nvSpPr>
        <p:spPr bwMode="auto">
          <a:xfrm>
            <a:off x="7832725" y="4876271"/>
            <a:ext cx="82105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/>
              <a:t>Sunday</a:t>
            </a:r>
          </a:p>
        </p:txBody>
      </p:sp>
      <p:sp>
        <p:nvSpPr>
          <p:cNvPr id="342036" name="Text Box 20"/>
          <p:cNvSpPr txBox="1">
            <a:spLocks noChangeArrowheads="1"/>
          </p:cNvSpPr>
          <p:nvPr/>
        </p:nvSpPr>
        <p:spPr bwMode="auto">
          <a:xfrm>
            <a:off x="533401" y="4572000"/>
            <a:ext cx="45517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/>
              <a:t>am</a:t>
            </a:r>
          </a:p>
        </p:txBody>
      </p:sp>
      <p:sp>
        <p:nvSpPr>
          <p:cNvPr id="342037" name="Text Box 21"/>
          <p:cNvSpPr txBox="1">
            <a:spLocks noChangeArrowheads="1"/>
          </p:cNvSpPr>
          <p:nvPr/>
        </p:nvSpPr>
        <p:spPr bwMode="auto">
          <a:xfrm>
            <a:off x="1130301" y="4572000"/>
            <a:ext cx="46358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/>
              <a:t>pm </a:t>
            </a:r>
          </a:p>
        </p:txBody>
      </p:sp>
      <p:sp>
        <p:nvSpPr>
          <p:cNvPr id="342038" name="Rectangle 22"/>
          <p:cNvSpPr>
            <a:spLocks noChangeArrowheads="1"/>
          </p:cNvSpPr>
          <p:nvPr/>
        </p:nvSpPr>
        <p:spPr bwMode="auto">
          <a:xfrm>
            <a:off x="1600201" y="4572000"/>
            <a:ext cx="45517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/>
              <a:t>am</a:t>
            </a:r>
          </a:p>
        </p:txBody>
      </p:sp>
      <p:sp>
        <p:nvSpPr>
          <p:cNvPr id="342039" name="Rectangle 23"/>
          <p:cNvSpPr>
            <a:spLocks noChangeArrowheads="1"/>
          </p:cNvSpPr>
          <p:nvPr/>
        </p:nvSpPr>
        <p:spPr bwMode="auto">
          <a:xfrm>
            <a:off x="2667001" y="4572000"/>
            <a:ext cx="45517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/>
              <a:t>am</a:t>
            </a:r>
          </a:p>
        </p:txBody>
      </p:sp>
      <p:sp>
        <p:nvSpPr>
          <p:cNvPr id="342040" name="Rectangle 24"/>
          <p:cNvSpPr>
            <a:spLocks noChangeArrowheads="1"/>
          </p:cNvSpPr>
          <p:nvPr/>
        </p:nvSpPr>
        <p:spPr bwMode="auto">
          <a:xfrm>
            <a:off x="3733801" y="4572000"/>
            <a:ext cx="45517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/>
              <a:t>am</a:t>
            </a:r>
          </a:p>
        </p:txBody>
      </p:sp>
      <p:sp>
        <p:nvSpPr>
          <p:cNvPr id="342041" name="Rectangle 25"/>
          <p:cNvSpPr>
            <a:spLocks noChangeArrowheads="1"/>
          </p:cNvSpPr>
          <p:nvPr/>
        </p:nvSpPr>
        <p:spPr bwMode="auto">
          <a:xfrm>
            <a:off x="4724401" y="4572000"/>
            <a:ext cx="45517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/>
              <a:t>am</a:t>
            </a:r>
          </a:p>
        </p:txBody>
      </p:sp>
      <p:sp>
        <p:nvSpPr>
          <p:cNvPr id="342042" name="Rectangle 26"/>
          <p:cNvSpPr>
            <a:spLocks noChangeArrowheads="1"/>
          </p:cNvSpPr>
          <p:nvPr/>
        </p:nvSpPr>
        <p:spPr bwMode="auto">
          <a:xfrm>
            <a:off x="5791201" y="4572000"/>
            <a:ext cx="45517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/>
              <a:t>am</a:t>
            </a:r>
          </a:p>
        </p:txBody>
      </p:sp>
      <p:sp>
        <p:nvSpPr>
          <p:cNvPr id="342043" name="Rectangle 27"/>
          <p:cNvSpPr>
            <a:spLocks noChangeArrowheads="1"/>
          </p:cNvSpPr>
          <p:nvPr/>
        </p:nvSpPr>
        <p:spPr bwMode="auto">
          <a:xfrm>
            <a:off x="6781801" y="4572000"/>
            <a:ext cx="45517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/>
              <a:t>am</a:t>
            </a:r>
          </a:p>
        </p:txBody>
      </p:sp>
      <p:sp>
        <p:nvSpPr>
          <p:cNvPr id="342044" name="Rectangle 28"/>
          <p:cNvSpPr>
            <a:spLocks noChangeArrowheads="1"/>
          </p:cNvSpPr>
          <p:nvPr/>
        </p:nvSpPr>
        <p:spPr bwMode="auto">
          <a:xfrm>
            <a:off x="7772401" y="4572000"/>
            <a:ext cx="45517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/>
              <a:t>am</a:t>
            </a:r>
          </a:p>
        </p:txBody>
      </p:sp>
      <p:sp>
        <p:nvSpPr>
          <p:cNvPr id="342045" name="Rectangle 29"/>
          <p:cNvSpPr>
            <a:spLocks noChangeArrowheads="1"/>
          </p:cNvSpPr>
          <p:nvPr/>
        </p:nvSpPr>
        <p:spPr bwMode="auto">
          <a:xfrm>
            <a:off x="2178051" y="4572000"/>
            <a:ext cx="46358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/>
              <a:t>pm</a:t>
            </a:r>
          </a:p>
        </p:txBody>
      </p:sp>
      <p:sp>
        <p:nvSpPr>
          <p:cNvPr id="342046" name="Rectangle 30"/>
          <p:cNvSpPr>
            <a:spLocks noChangeArrowheads="1"/>
          </p:cNvSpPr>
          <p:nvPr/>
        </p:nvSpPr>
        <p:spPr bwMode="auto">
          <a:xfrm>
            <a:off x="3244851" y="4572000"/>
            <a:ext cx="46358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/>
              <a:t>pm</a:t>
            </a:r>
          </a:p>
        </p:txBody>
      </p:sp>
      <p:sp>
        <p:nvSpPr>
          <p:cNvPr id="342047" name="Rectangle 31"/>
          <p:cNvSpPr>
            <a:spLocks noChangeArrowheads="1"/>
          </p:cNvSpPr>
          <p:nvPr/>
        </p:nvSpPr>
        <p:spPr bwMode="auto">
          <a:xfrm>
            <a:off x="4235451" y="4572000"/>
            <a:ext cx="46358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/>
              <a:t>pm</a:t>
            </a:r>
          </a:p>
        </p:txBody>
      </p:sp>
      <p:sp>
        <p:nvSpPr>
          <p:cNvPr id="342048" name="Rectangle 32"/>
          <p:cNvSpPr>
            <a:spLocks noChangeArrowheads="1"/>
          </p:cNvSpPr>
          <p:nvPr/>
        </p:nvSpPr>
        <p:spPr bwMode="auto">
          <a:xfrm>
            <a:off x="5302251" y="4572000"/>
            <a:ext cx="46358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/>
              <a:t>pm</a:t>
            </a:r>
          </a:p>
        </p:txBody>
      </p:sp>
      <p:sp>
        <p:nvSpPr>
          <p:cNvPr id="342049" name="Rectangle 33"/>
          <p:cNvSpPr>
            <a:spLocks noChangeArrowheads="1"/>
          </p:cNvSpPr>
          <p:nvPr/>
        </p:nvSpPr>
        <p:spPr bwMode="auto">
          <a:xfrm>
            <a:off x="6292851" y="4572000"/>
            <a:ext cx="46358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/>
              <a:t>pm</a:t>
            </a:r>
          </a:p>
        </p:txBody>
      </p:sp>
      <p:sp>
        <p:nvSpPr>
          <p:cNvPr id="342050" name="Rectangle 34"/>
          <p:cNvSpPr>
            <a:spLocks noChangeArrowheads="1"/>
          </p:cNvSpPr>
          <p:nvPr/>
        </p:nvSpPr>
        <p:spPr bwMode="auto">
          <a:xfrm>
            <a:off x="7283451" y="4572000"/>
            <a:ext cx="46358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/>
              <a:t>pm</a:t>
            </a:r>
          </a:p>
        </p:txBody>
      </p:sp>
      <p:sp>
        <p:nvSpPr>
          <p:cNvPr id="342051" name="Rectangle 35"/>
          <p:cNvSpPr>
            <a:spLocks noChangeArrowheads="1"/>
          </p:cNvSpPr>
          <p:nvPr/>
        </p:nvSpPr>
        <p:spPr bwMode="auto">
          <a:xfrm>
            <a:off x="8305801" y="4572000"/>
            <a:ext cx="46358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/>
              <a:t>pm</a:t>
            </a:r>
          </a:p>
        </p:txBody>
      </p:sp>
      <p:sp>
        <p:nvSpPr>
          <p:cNvPr id="342052" name="Text Box 36"/>
          <p:cNvSpPr txBox="1">
            <a:spLocks noChangeArrowheads="1"/>
          </p:cNvSpPr>
          <p:nvPr/>
        </p:nvSpPr>
        <p:spPr bwMode="auto">
          <a:xfrm>
            <a:off x="295275" y="1719792"/>
            <a:ext cx="1210588" cy="40011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zh-CN" altLang="en-US" sz="2000" dirty="0" smtClean="0"/>
              <a:t>荣耀进城</a:t>
            </a:r>
            <a:endParaRPr lang="en-US" sz="2000" dirty="0"/>
          </a:p>
        </p:txBody>
      </p:sp>
      <p:sp>
        <p:nvSpPr>
          <p:cNvPr id="342053" name="Line 37"/>
          <p:cNvSpPr>
            <a:spLocks noChangeShapeType="1"/>
          </p:cNvSpPr>
          <p:nvPr/>
        </p:nvSpPr>
        <p:spPr bwMode="auto">
          <a:xfrm>
            <a:off x="838200" y="2159000"/>
            <a:ext cx="0" cy="24130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342054" name="Text Box 38"/>
          <p:cNvSpPr txBox="1">
            <a:spLocks noChangeArrowheads="1"/>
          </p:cNvSpPr>
          <p:nvPr/>
        </p:nvSpPr>
        <p:spPr bwMode="auto">
          <a:xfrm>
            <a:off x="942975" y="3053292"/>
            <a:ext cx="1210588" cy="40011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zh-CN" altLang="en-US" sz="2000" dirty="0" smtClean="0"/>
              <a:t>回伯大尼</a:t>
            </a:r>
            <a:endParaRPr lang="en-US" sz="2000" dirty="0"/>
          </a:p>
        </p:txBody>
      </p:sp>
      <p:sp>
        <p:nvSpPr>
          <p:cNvPr id="342055" name="Text Box 39"/>
          <p:cNvSpPr txBox="1">
            <a:spLocks noChangeArrowheads="1"/>
          </p:cNvSpPr>
          <p:nvPr/>
        </p:nvSpPr>
        <p:spPr bwMode="auto">
          <a:xfrm>
            <a:off x="1505864" y="1377486"/>
            <a:ext cx="1313536" cy="1323439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000" dirty="0" smtClean="0"/>
              <a:t>洁净圣殿</a:t>
            </a:r>
            <a:r>
              <a:rPr lang="en-US" sz="2000" dirty="0" smtClean="0"/>
              <a:t> </a:t>
            </a:r>
          </a:p>
          <a:p>
            <a:pPr>
              <a:defRPr/>
            </a:pPr>
            <a:endParaRPr lang="en-US" sz="2000" dirty="0"/>
          </a:p>
          <a:p>
            <a:pPr eaLnBrk="1" hangingPunct="1">
              <a:defRPr/>
            </a:pPr>
            <a:r>
              <a:rPr lang="zh-CN" altLang="en-US" sz="2000" dirty="0" smtClean="0"/>
              <a:t>希腊人见耶稣</a:t>
            </a:r>
            <a:endParaRPr lang="en-US" sz="2000" dirty="0"/>
          </a:p>
        </p:txBody>
      </p:sp>
      <p:sp>
        <p:nvSpPr>
          <p:cNvPr id="342056" name="Line 40"/>
          <p:cNvSpPr>
            <a:spLocks noChangeShapeType="1"/>
          </p:cNvSpPr>
          <p:nvPr/>
        </p:nvSpPr>
        <p:spPr bwMode="auto">
          <a:xfrm>
            <a:off x="1295400" y="3492500"/>
            <a:ext cx="0" cy="10795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342057" name="Line 41"/>
          <p:cNvSpPr>
            <a:spLocks noChangeShapeType="1"/>
          </p:cNvSpPr>
          <p:nvPr/>
        </p:nvSpPr>
        <p:spPr bwMode="auto">
          <a:xfrm>
            <a:off x="2362200" y="2857500"/>
            <a:ext cx="0" cy="17145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342058" name="Text Box 42"/>
          <p:cNvSpPr txBox="1">
            <a:spLocks noChangeArrowheads="1"/>
          </p:cNvSpPr>
          <p:nvPr/>
        </p:nvSpPr>
        <p:spPr bwMode="auto">
          <a:xfrm>
            <a:off x="2698170" y="2014869"/>
            <a:ext cx="1210588" cy="1015663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zh-CN" altLang="en-US" sz="2000" dirty="0" smtClean="0"/>
              <a:t>果树枯萎</a:t>
            </a:r>
            <a:endParaRPr lang="en-US" sz="2000" dirty="0"/>
          </a:p>
          <a:p>
            <a:pPr eaLnBrk="1" hangingPunct="1">
              <a:defRPr/>
            </a:pPr>
            <a:endParaRPr lang="en-US" altLang="zh-CN" sz="2000" dirty="0" smtClean="0"/>
          </a:p>
          <a:p>
            <a:pPr eaLnBrk="1" hangingPunct="1">
              <a:defRPr/>
            </a:pPr>
            <a:r>
              <a:rPr lang="zh-CN" altLang="en-US" sz="2000" dirty="0" smtClean="0"/>
              <a:t>领袖质问</a:t>
            </a:r>
            <a:endParaRPr lang="en-US" sz="2000" dirty="0"/>
          </a:p>
        </p:txBody>
      </p:sp>
      <p:sp>
        <p:nvSpPr>
          <p:cNvPr id="342059" name="Line 43"/>
          <p:cNvSpPr>
            <a:spLocks noChangeShapeType="1"/>
          </p:cNvSpPr>
          <p:nvPr/>
        </p:nvSpPr>
        <p:spPr bwMode="auto">
          <a:xfrm flipH="1">
            <a:off x="2819400" y="2857500"/>
            <a:ext cx="0" cy="17145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342060" name="Text Box 44"/>
          <p:cNvSpPr txBox="1">
            <a:spLocks noChangeArrowheads="1"/>
          </p:cNvSpPr>
          <p:nvPr/>
        </p:nvSpPr>
        <p:spPr bwMode="auto">
          <a:xfrm>
            <a:off x="2981325" y="3053292"/>
            <a:ext cx="1467068" cy="40011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zh-CN" altLang="en-US" sz="2000" dirty="0" smtClean="0"/>
              <a:t>橄榄山讲论</a:t>
            </a:r>
            <a:endParaRPr lang="en-US" sz="2000" dirty="0"/>
          </a:p>
        </p:txBody>
      </p:sp>
      <p:sp>
        <p:nvSpPr>
          <p:cNvPr id="342061" name="Line 45"/>
          <p:cNvSpPr>
            <a:spLocks noChangeShapeType="1"/>
          </p:cNvSpPr>
          <p:nvPr/>
        </p:nvSpPr>
        <p:spPr bwMode="auto">
          <a:xfrm>
            <a:off x="3429000" y="3492500"/>
            <a:ext cx="0" cy="10795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342062" name="Text Box 46"/>
          <p:cNvSpPr txBox="1">
            <a:spLocks noChangeArrowheads="1"/>
          </p:cNvSpPr>
          <p:nvPr/>
        </p:nvSpPr>
        <p:spPr bwMode="auto">
          <a:xfrm>
            <a:off x="3582989" y="3751792"/>
            <a:ext cx="1223412" cy="40011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zh-CN" altLang="en-US" sz="2000" dirty="0" smtClean="0"/>
              <a:t>犹大密谋</a:t>
            </a:r>
            <a:endParaRPr lang="en-US" sz="2000" dirty="0"/>
          </a:p>
        </p:txBody>
      </p:sp>
      <p:sp>
        <p:nvSpPr>
          <p:cNvPr id="342063" name="Line 47"/>
          <p:cNvSpPr>
            <a:spLocks noChangeShapeType="1"/>
          </p:cNvSpPr>
          <p:nvPr/>
        </p:nvSpPr>
        <p:spPr bwMode="auto">
          <a:xfrm>
            <a:off x="4191000" y="4191000"/>
            <a:ext cx="0" cy="3810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342064" name="Text Box 48"/>
          <p:cNvSpPr txBox="1">
            <a:spLocks noChangeArrowheads="1"/>
          </p:cNvSpPr>
          <p:nvPr/>
        </p:nvSpPr>
        <p:spPr bwMode="auto">
          <a:xfrm>
            <a:off x="4235451" y="1591733"/>
            <a:ext cx="1352549" cy="707886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zh-CN" altLang="en-US" sz="2000" dirty="0" smtClean="0"/>
              <a:t>彼得约翰预备晚餐</a:t>
            </a:r>
            <a:endParaRPr lang="en-US" sz="2000" dirty="0"/>
          </a:p>
        </p:txBody>
      </p:sp>
      <p:sp>
        <p:nvSpPr>
          <p:cNvPr id="342065" name="Line 49"/>
          <p:cNvSpPr>
            <a:spLocks noChangeShapeType="1"/>
          </p:cNvSpPr>
          <p:nvPr/>
        </p:nvSpPr>
        <p:spPr bwMode="auto">
          <a:xfrm>
            <a:off x="4953000" y="2349500"/>
            <a:ext cx="0" cy="22225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342066" name="Text Box 50"/>
          <p:cNvSpPr txBox="1">
            <a:spLocks noChangeArrowheads="1"/>
          </p:cNvSpPr>
          <p:nvPr/>
        </p:nvSpPr>
        <p:spPr bwMode="auto">
          <a:xfrm>
            <a:off x="5048250" y="2476500"/>
            <a:ext cx="1210588" cy="1015663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zh-CN" altLang="en-US" sz="2000" dirty="0" smtClean="0"/>
              <a:t>最后晚餐</a:t>
            </a:r>
            <a:endParaRPr lang="en-US" altLang="zh-CN" sz="2000" dirty="0" smtClean="0"/>
          </a:p>
          <a:p>
            <a:pPr eaLnBrk="1" hangingPunct="1">
              <a:defRPr/>
            </a:pPr>
            <a:endParaRPr lang="en-US" sz="2000" dirty="0"/>
          </a:p>
          <a:p>
            <a:pPr eaLnBrk="1" hangingPunct="1">
              <a:defRPr/>
            </a:pPr>
            <a:r>
              <a:rPr lang="zh-CN" altLang="en-US" sz="2000" dirty="0" smtClean="0"/>
              <a:t>临别赠言</a:t>
            </a:r>
            <a:endParaRPr lang="en-US" sz="2000" dirty="0"/>
          </a:p>
        </p:txBody>
      </p:sp>
      <p:sp>
        <p:nvSpPr>
          <p:cNvPr id="342067" name="Line 51"/>
          <p:cNvSpPr>
            <a:spLocks noChangeShapeType="1"/>
          </p:cNvSpPr>
          <p:nvPr/>
        </p:nvSpPr>
        <p:spPr bwMode="auto">
          <a:xfrm>
            <a:off x="5486400" y="3452813"/>
            <a:ext cx="0" cy="11430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342068" name="Text Box 52"/>
          <p:cNvSpPr txBox="1">
            <a:spLocks noChangeArrowheads="1"/>
          </p:cNvSpPr>
          <p:nvPr/>
        </p:nvSpPr>
        <p:spPr bwMode="auto">
          <a:xfrm>
            <a:off x="5588000" y="3561292"/>
            <a:ext cx="697627" cy="707886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zh-CN" altLang="en-US" sz="2000" dirty="0" smtClean="0"/>
              <a:t>被捕</a:t>
            </a:r>
            <a:endParaRPr lang="en-US" altLang="zh-CN" sz="2000" dirty="0" smtClean="0"/>
          </a:p>
          <a:p>
            <a:pPr eaLnBrk="1" hangingPunct="1">
              <a:defRPr/>
            </a:pPr>
            <a:r>
              <a:rPr lang="zh-CN" altLang="en-US" sz="2000" dirty="0" smtClean="0"/>
              <a:t>被审</a:t>
            </a:r>
            <a:endParaRPr lang="en-US" sz="2000" dirty="0"/>
          </a:p>
        </p:txBody>
      </p:sp>
      <p:sp>
        <p:nvSpPr>
          <p:cNvPr id="342069" name="Line 53"/>
          <p:cNvSpPr>
            <a:spLocks noChangeShapeType="1"/>
          </p:cNvSpPr>
          <p:nvPr/>
        </p:nvSpPr>
        <p:spPr bwMode="auto">
          <a:xfrm>
            <a:off x="5867400" y="4000500"/>
            <a:ext cx="0" cy="5715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342070" name="Text Box 54"/>
          <p:cNvSpPr txBox="1">
            <a:spLocks noChangeArrowheads="1"/>
          </p:cNvSpPr>
          <p:nvPr/>
        </p:nvSpPr>
        <p:spPr bwMode="auto">
          <a:xfrm>
            <a:off x="5943600" y="4115594"/>
            <a:ext cx="954107" cy="40011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zh-CN" altLang="en-US" sz="2000" dirty="0" smtClean="0"/>
              <a:t>十字架</a:t>
            </a:r>
            <a:endParaRPr lang="en-US" sz="2000" dirty="0"/>
          </a:p>
        </p:txBody>
      </p:sp>
      <p:sp>
        <p:nvSpPr>
          <p:cNvPr id="342071" name="Line 55"/>
          <p:cNvSpPr>
            <a:spLocks noChangeShapeType="1"/>
          </p:cNvSpPr>
          <p:nvPr/>
        </p:nvSpPr>
        <p:spPr bwMode="auto">
          <a:xfrm flipH="1">
            <a:off x="6248400" y="4381500"/>
            <a:ext cx="0" cy="1905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342072" name="Text Box 56"/>
          <p:cNvSpPr txBox="1">
            <a:spLocks noChangeArrowheads="1"/>
          </p:cNvSpPr>
          <p:nvPr/>
        </p:nvSpPr>
        <p:spPr bwMode="auto">
          <a:xfrm>
            <a:off x="6629401" y="3544094"/>
            <a:ext cx="954107" cy="40011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zh-CN" altLang="en-US" sz="2000" dirty="0" smtClean="0"/>
              <a:t>安息日</a:t>
            </a:r>
            <a:endParaRPr lang="en-US" sz="2000" dirty="0"/>
          </a:p>
        </p:txBody>
      </p:sp>
      <p:sp>
        <p:nvSpPr>
          <p:cNvPr id="342073" name="Line 57"/>
          <p:cNvSpPr>
            <a:spLocks noChangeShapeType="1"/>
          </p:cNvSpPr>
          <p:nvPr/>
        </p:nvSpPr>
        <p:spPr bwMode="auto">
          <a:xfrm>
            <a:off x="7239000" y="3746500"/>
            <a:ext cx="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sz="2000"/>
          </a:p>
        </p:txBody>
      </p:sp>
      <p:sp>
        <p:nvSpPr>
          <p:cNvPr id="342074" name="Line 58"/>
          <p:cNvSpPr>
            <a:spLocks noChangeShapeType="1"/>
          </p:cNvSpPr>
          <p:nvPr/>
        </p:nvSpPr>
        <p:spPr bwMode="auto">
          <a:xfrm>
            <a:off x="7162800" y="3810000"/>
            <a:ext cx="0" cy="7620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342075" name="Text Box 59"/>
          <p:cNvSpPr txBox="1">
            <a:spLocks noChangeArrowheads="1"/>
          </p:cNvSpPr>
          <p:nvPr/>
        </p:nvSpPr>
        <p:spPr bwMode="auto">
          <a:xfrm>
            <a:off x="7500531" y="2724870"/>
            <a:ext cx="697627" cy="40011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zh-CN" altLang="en-US" sz="2000" dirty="0" smtClean="0"/>
              <a:t>复活</a:t>
            </a:r>
            <a:endParaRPr lang="en-US" sz="2000" dirty="0"/>
          </a:p>
        </p:txBody>
      </p:sp>
      <p:sp>
        <p:nvSpPr>
          <p:cNvPr id="342076" name="Line 60"/>
          <p:cNvSpPr>
            <a:spLocks noChangeShapeType="1"/>
          </p:cNvSpPr>
          <p:nvPr/>
        </p:nvSpPr>
        <p:spPr bwMode="auto">
          <a:xfrm>
            <a:off x="7848600" y="2857500"/>
            <a:ext cx="0" cy="17145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342077" name="Text Box 61"/>
          <p:cNvSpPr txBox="1">
            <a:spLocks noChangeArrowheads="1"/>
          </p:cNvSpPr>
          <p:nvPr/>
        </p:nvSpPr>
        <p:spPr bwMode="auto">
          <a:xfrm>
            <a:off x="8110044" y="3619500"/>
            <a:ext cx="697627" cy="40011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zh-CN" altLang="en-US" sz="2000" dirty="0" smtClean="0"/>
              <a:t>显现</a:t>
            </a:r>
            <a:endParaRPr lang="en-US" sz="2000" dirty="0"/>
          </a:p>
        </p:txBody>
      </p:sp>
      <p:sp>
        <p:nvSpPr>
          <p:cNvPr id="342078" name="Line 62"/>
          <p:cNvSpPr>
            <a:spLocks noChangeShapeType="1"/>
          </p:cNvSpPr>
          <p:nvPr/>
        </p:nvSpPr>
        <p:spPr bwMode="auto">
          <a:xfrm>
            <a:off x="8382000" y="4000500"/>
            <a:ext cx="0" cy="5715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342079" name="Text Box 63"/>
          <p:cNvSpPr txBox="1">
            <a:spLocks noChangeArrowheads="1"/>
          </p:cNvSpPr>
          <p:nvPr/>
        </p:nvSpPr>
        <p:spPr bwMode="auto">
          <a:xfrm>
            <a:off x="2140973" y="426507"/>
            <a:ext cx="423254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ja-JP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“</a:t>
            </a:r>
            <a:r>
              <a:rPr lang="zh-CN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改变全世界的八天</a:t>
            </a:r>
            <a:r>
              <a:rPr lang="ja-JP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”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42080" name="Line 64"/>
          <p:cNvSpPr>
            <a:spLocks noChangeShapeType="1"/>
          </p:cNvSpPr>
          <p:nvPr/>
        </p:nvSpPr>
        <p:spPr bwMode="auto">
          <a:xfrm>
            <a:off x="1828800" y="4064000"/>
            <a:ext cx="0" cy="5080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2081" name="Rectangle 65"/>
          <p:cNvSpPr>
            <a:spLocks noChangeArrowheads="1"/>
          </p:cNvSpPr>
          <p:nvPr/>
        </p:nvSpPr>
        <p:spPr bwMode="auto">
          <a:xfrm>
            <a:off x="1366254" y="3483114"/>
            <a:ext cx="844550" cy="707886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000" dirty="0" smtClean="0"/>
              <a:t>无花果树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6729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4933" y="865973"/>
            <a:ext cx="6807200" cy="4832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/>
              <a:t>路加福音 </a:t>
            </a:r>
            <a:r>
              <a:rPr lang="en-US" altLang="zh-TW" sz="2800" dirty="0"/>
              <a:t>22</a:t>
            </a:r>
            <a:r>
              <a:rPr lang="zh-TW" altLang="en-US" sz="2800" dirty="0"/>
              <a:t>：</a:t>
            </a:r>
            <a:r>
              <a:rPr lang="en-US" altLang="zh-TW" sz="2800" dirty="0"/>
              <a:t>63 </a:t>
            </a:r>
            <a:r>
              <a:rPr lang="zh-TW" altLang="en-US" sz="2800" dirty="0"/>
              <a:t>看守耶稣的人戏弄他，打他， </a:t>
            </a:r>
            <a:r>
              <a:rPr lang="en-US" altLang="zh-TW" sz="2800" dirty="0"/>
              <a:t>64 </a:t>
            </a:r>
            <a:r>
              <a:rPr lang="zh-TW" altLang="en-US" sz="2800" dirty="0"/>
              <a:t>又蒙着他的眼，问他说：“你是先知，告诉我们打你的是谁？” </a:t>
            </a:r>
            <a:r>
              <a:rPr lang="en-US" altLang="zh-TW" sz="2800" dirty="0"/>
              <a:t>65 </a:t>
            </a:r>
            <a:r>
              <a:rPr lang="zh-TW" altLang="en-US" sz="2800" dirty="0"/>
              <a:t>他们还用许多别的话辱骂他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r>
              <a:rPr lang="en-US" altLang="zh-CN" sz="2800" dirty="0" smtClean="0"/>
              <a:t>23:</a:t>
            </a:r>
            <a:r>
              <a:rPr lang="en-US" altLang="zh-TW" sz="2800" dirty="0" smtClean="0"/>
              <a:t>35 </a:t>
            </a:r>
            <a:r>
              <a:rPr lang="zh-TW" altLang="en-US" sz="2800" dirty="0"/>
              <a:t>百姓站在那里观看。官府也嗤笑他，说：“他救了别人，他若是基督，神所拣选的，可以救自己吧！” </a:t>
            </a:r>
            <a:r>
              <a:rPr lang="en-US" altLang="zh-TW" sz="2800" dirty="0"/>
              <a:t>36 </a:t>
            </a:r>
            <a:r>
              <a:rPr lang="zh-TW" altLang="en-US" sz="2800" dirty="0"/>
              <a:t>兵丁也戏弄他，上前拿醋送给他喝， </a:t>
            </a:r>
            <a:r>
              <a:rPr lang="en-US" altLang="zh-TW" sz="2800" dirty="0"/>
              <a:t>37 </a:t>
            </a:r>
            <a:r>
              <a:rPr lang="zh-TW" altLang="en-US" sz="2800" dirty="0"/>
              <a:t>说：“你若是犹太人的王，可以救自己吧！</a:t>
            </a:r>
            <a:r>
              <a:rPr lang="zh-TW" altLang="en-US" sz="2800" dirty="0" smtClean="0"/>
              <a:t>”</a:t>
            </a:r>
            <a:r>
              <a:rPr lang="zh-CN" altLang="en-US" sz="2800" dirty="0" smtClean="0"/>
              <a:t>，，，</a:t>
            </a:r>
            <a:r>
              <a:rPr lang="en-US" altLang="zh-TW" sz="2800" dirty="0" smtClean="0"/>
              <a:t>39 </a:t>
            </a:r>
            <a:r>
              <a:rPr lang="zh-TW" altLang="en-US" sz="2800" dirty="0"/>
              <a:t>那同钉的两个犯人，有一个讥诮他说：“你不是基督吗？可以救自己和我们吧！”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931334" y="220133"/>
            <a:ext cx="589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因神的愚拙总比人智慧，神的软弱总比人强</a:t>
            </a:r>
            <a:r>
              <a:rPr lang="zh-TW" altLang="en-US" dirty="0" smtClean="0"/>
              <a:t>壮</a:t>
            </a:r>
            <a:r>
              <a:rPr lang="zh-CN" altLang="en-US" dirty="0" smtClean="0"/>
              <a:t>（林前</a:t>
            </a:r>
            <a:r>
              <a:rPr lang="en-US" altLang="zh-CN" dirty="0" smtClean="0"/>
              <a:t>1:25</a:t>
            </a:r>
            <a:r>
              <a:rPr lang="zh-CN" altLang="en-US" dirty="0" smtClean="0"/>
              <a:t>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616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6265" y="780388"/>
            <a:ext cx="7074402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zh-CN" altLang="en-US" sz="3600" dirty="0" smtClean="0">
                <a:solidFill>
                  <a:srgbClr val="FFFFFF"/>
                </a:solidFill>
              </a:rPr>
              <a:t>方式：多次多方</a:t>
            </a:r>
            <a:endParaRPr lang="en-US" altLang="zh-CN" sz="3600" dirty="0" smtClean="0">
              <a:solidFill>
                <a:srgbClr val="FFFFFF"/>
              </a:solidFill>
            </a:endParaRPr>
          </a:p>
          <a:p>
            <a:pPr marL="914400" lvl="1" indent="-457200">
              <a:buFont typeface="Wingdings" charset="2"/>
              <a:buChar char="ü"/>
            </a:pPr>
            <a:r>
              <a:rPr lang="zh-CN" altLang="en-US" sz="3600" dirty="0" smtClean="0">
                <a:solidFill>
                  <a:srgbClr val="FFFFFF"/>
                </a:solidFill>
              </a:rPr>
              <a:t>人皆有之</a:t>
            </a:r>
            <a:endParaRPr lang="en-US" altLang="zh-CN" sz="3600" dirty="0" smtClean="0">
              <a:solidFill>
                <a:srgbClr val="FFFFFF"/>
              </a:solidFill>
            </a:endParaRPr>
          </a:p>
          <a:p>
            <a:pPr marL="914400" lvl="1" indent="-457200">
              <a:buFont typeface="Wingdings" charset="2"/>
              <a:buChar char="ü"/>
            </a:pPr>
            <a:r>
              <a:rPr lang="zh-CN" altLang="en-US" sz="3600" dirty="0" smtClean="0">
                <a:solidFill>
                  <a:srgbClr val="FFFFFF"/>
                </a:solidFill>
              </a:rPr>
              <a:t>诸天穹苍</a:t>
            </a:r>
            <a:endParaRPr lang="en-US" altLang="zh-CN" sz="3600" dirty="0" smtClean="0">
              <a:solidFill>
                <a:srgbClr val="FFFFFF"/>
              </a:solidFill>
            </a:endParaRPr>
          </a:p>
          <a:p>
            <a:pPr marL="914400" lvl="1" indent="-457200">
              <a:buFont typeface="Wingdings" charset="2"/>
              <a:buChar char="ü"/>
            </a:pPr>
            <a:r>
              <a:rPr lang="zh-CN" altLang="en-US" sz="3600" dirty="0" smtClean="0">
                <a:solidFill>
                  <a:srgbClr val="FFFFFF"/>
                </a:solidFill>
              </a:rPr>
              <a:t>先知代言</a:t>
            </a:r>
            <a:endParaRPr lang="en-US" altLang="zh-CN" sz="3600" dirty="0" smtClean="0">
              <a:solidFill>
                <a:srgbClr val="FFFFFF"/>
              </a:solidFill>
            </a:endParaRPr>
          </a:p>
          <a:p>
            <a:pPr marL="914400" lvl="1" indent="-457200">
              <a:buFont typeface="Wingdings" charset="2"/>
              <a:buChar char="ü"/>
            </a:pPr>
            <a:r>
              <a:rPr lang="zh-CN" altLang="en-US" sz="3600" dirty="0" smtClean="0">
                <a:solidFill>
                  <a:srgbClr val="FFFFFF"/>
                </a:solidFill>
              </a:rPr>
              <a:t>道成肉身</a:t>
            </a:r>
            <a:endParaRPr lang="en-US" altLang="zh-CN" sz="3600" dirty="0" smtClean="0">
              <a:solidFill>
                <a:srgbClr val="FFFFFF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zh-CN" altLang="en-US" sz="3600" dirty="0" smtClean="0">
                <a:solidFill>
                  <a:srgbClr val="FFFFFF"/>
                </a:solidFill>
              </a:rPr>
              <a:t>对象：我们世人</a:t>
            </a:r>
            <a:endParaRPr lang="en-US" altLang="zh-CN" sz="3600" dirty="0" smtClean="0">
              <a:solidFill>
                <a:srgbClr val="FFFFFF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zh-CN" altLang="en-US" sz="3600" dirty="0" smtClean="0">
                <a:solidFill>
                  <a:srgbClr val="FFFFFF"/>
                </a:solidFill>
              </a:rPr>
              <a:t>内容：</a:t>
            </a:r>
            <a:r>
              <a:rPr lang="en-US" altLang="zh-CN" sz="3600" dirty="0" smtClean="0">
                <a:solidFill>
                  <a:srgbClr val="FFFFFF"/>
                </a:solidFill>
              </a:rPr>
              <a:t>?</a:t>
            </a:r>
          </a:p>
          <a:p>
            <a:pPr marL="457200" indent="-457200">
              <a:buFont typeface="Arial"/>
              <a:buChar char="•"/>
            </a:pPr>
            <a:r>
              <a:rPr lang="zh-CN" altLang="en-US" sz="3600" dirty="0" smtClean="0">
                <a:solidFill>
                  <a:srgbClr val="FFFFFF"/>
                </a:solidFill>
              </a:rPr>
              <a:t>目的：</a:t>
            </a:r>
            <a:r>
              <a:rPr lang="en-US" altLang="zh-CN" sz="3600" dirty="0" smtClean="0">
                <a:solidFill>
                  <a:srgbClr val="FFFFFF"/>
                </a:solidFill>
              </a:rPr>
              <a:t>?</a:t>
            </a:r>
          </a:p>
        </p:txBody>
      </p:sp>
      <p:sp>
        <p:nvSpPr>
          <p:cNvPr id="3" name="Rectangle 2"/>
          <p:cNvSpPr/>
          <p:nvPr/>
        </p:nvSpPr>
        <p:spPr>
          <a:xfrm>
            <a:off x="376265" y="134057"/>
            <a:ext cx="77009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dirty="0" smtClean="0">
                <a:latin typeface="Heiti TC Medium"/>
                <a:ea typeface="Heiti TC Medium"/>
                <a:cs typeface="Heiti TC Medium"/>
              </a:rPr>
              <a:t>多次多方</a:t>
            </a:r>
            <a:r>
              <a:rPr lang="zh-CHT" altLang="en-US" sz="3600" dirty="0" smtClean="0">
                <a:latin typeface="Heiti TC Medium"/>
                <a:ea typeface="Heiti TC Medium"/>
                <a:cs typeface="Heiti TC Medium"/>
              </a:rPr>
              <a:t>的</a:t>
            </a:r>
            <a:r>
              <a:rPr lang="zh-CN" altLang="en-US" sz="3600" dirty="0" smtClean="0">
                <a:latin typeface="Heiti TC Medium"/>
                <a:ea typeface="Heiti TC Medium"/>
                <a:cs typeface="Heiti TC Medium"/>
              </a:rPr>
              <a:t>晓谕／讲话／启示／降旨</a:t>
            </a:r>
            <a:endParaRPr lang="en-US" sz="3600" dirty="0">
              <a:latin typeface="Heiti TC Medium"/>
              <a:ea typeface="Heiti TC Medium"/>
              <a:cs typeface="Heiti TC Medium"/>
            </a:endParaRPr>
          </a:p>
        </p:txBody>
      </p:sp>
    </p:spTree>
    <p:extLst>
      <p:ext uri="{BB962C8B-B14F-4D97-AF65-F5344CB8AC3E}">
        <p14:creationId xmlns:p14="http://schemas.microsoft.com/office/powerpoint/2010/main" val="111778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6265" y="780388"/>
            <a:ext cx="707440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zh-CN" altLang="en-US" sz="3600" dirty="0">
                <a:solidFill>
                  <a:srgbClr val="FFFFFF"/>
                </a:solidFill>
                <a:latin typeface="华文黑体"/>
                <a:ea typeface="华文黑体"/>
                <a:cs typeface="华文黑体"/>
              </a:rPr>
              <a:t>有一位神：似非而是</a:t>
            </a:r>
            <a:endParaRPr lang="en-US" altLang="zh-CN" sz="3600" dirty="0">
              <a:solidFill>
                <a:srgbClr val="FFFFFF"/>
              </a:solidFill>
              <a:latin typeface="华文黑体"/>
              <a:ea typeface="华文黑体"/>
              <a:cs typeface="华文黑体"/>
            </a:endParaRPr>
          </a:p>
          <a:p>
            <a:pPr marL="914400" lvl="1" indent="-457200">
              <a:buFont typeface="Wingdings" charset="2"/>
              <a:buChar char="ü"/>
            </a:pPr>
            <a:r>
              <a:rPr lang="zh-CN" altLang="en-US" sz="2800" dirty="0">
                <a:latin typeface="华文黑体"/>
                <a:ea typeface="华文黑体"/>
                <a:cs typeface="华文黑体"/>
              </a:rPr>
              <a:t>大智若愚</a:t>
            </a:r>
            <a:endParaRPr lang="en-US" altLang="zh-CN" sz="2800" dirty="0">
              <a:latin typeface="华文黑体"/>
              <a:ea typeface="华文黑体"/>
              <a:cs typeface="华文黑体"/>
            </a:endParaRPr>
          </a:p>
          <a:p>
            <a:pPr marL="914400" lvl="1" indent="-457200">
              <a:buFont typeface="Wingdings" charset="2"/>
              <a:buChar char="ü"/>
            </a:pPr>
            <a:r>
              <a:rPr lang="zh-CN" altLang="en-US" sz="2800" dirty="0">
                <a:latin typeface="华文黑体"/>
                <a:ea typeface="华文黑体"/>
                <a:cs typeface="华文黑体"/>
              </a:rPr>
              <a:t>大巧若拙</a:t>
            </a:r>
            <a:endParaRPr lang="en-US" altLang="zh-CN" sz="2800" dirty="0">
              <a:latin typeface="华文黑体"/>
              <a:ea typeface="华文黑体"/>
              <a:cs typeface="华文黑体"/>
            </a:endParaRPr>
          </a:p>
          <a:p>
            <a:pPr marL="914400" lvl="1" indent="-457200">
              <a:buFont typeface="Wingdings" charset="2"/>
              <a:buChar char="ü"/>
            </a:pPr>
            <a:r>
              <a:rPr lang="zh-CN" altLang="en-US" sz="2800" dirty="0">
                <a:latin typeface="华文黑体"/>
                <a:ea typeface="华文黑体"/>
                <a:cs typeface="华文黑体"/>
              </a:rPr>
              <a:t>大勇若怯</a:t>
            </a:r>
            <a:endParaRPr lang="en-US" altLang="zh-CN" sz="2800" dirty="0" smtClean="0">
              <a:solidFill>
                <a:srgbClr val="FFFFFF"/>
              </a:solidFill>
              <a:latin typeface="华文黑体"/>
              <a:ea typeface="华文黑体"/>
              <a:cs typeface="华文黑体"/>
            </a:endParaRPr>
          </a:p>
          <a:p>
            <a:pPr marL="457200" indent="-457200">
              <a:buFont typeface="Arial"/>
              <a:buChar char="•"/>
            </a:pPr>
            <a:r>
              <a:rPr lang="zh-CN" altLang="en-US" sz="3600" dirty="0" smtClean="0">
                <a:solidFill>
                  <a:srgbClr val="FFFFFF"/>
                </a:solidFill>
                <a:latin typeface="华文黑体"/>
                <a:ea typeface="华文黑体"/>
                <a:cs typeface="华文黑体"/>
              </a:rPr>
              <a:t>对象：我们世人</a:t>
            </a:r>
            <a:endParaRPr lang="en-US" altLang="zh-CN" sz="3600" dirty="0" smtClean="0">
              <a:solidFill>
                <a:srgbClr val="FFFFFF"/>
              </a:solidFill>
              <a:latin typeface="华文黑体"/>
              <a:ea typeface="华文黑体"/>
              <a:cs typeface="华文黑体"/>
            </a:endParaRPr>
          </a:p>
          <a:p>
            <a:pPr marL="457200" indent="-457200">
              <a:buFont typeface="Arial"/>
              <a:buChar char="•"/>
            </a:pPr>
            <a:r>
              <a:rPr lang="zh-CN" altLang="en-US" sz="3600" dirty="0" smtClean="0">
                <a:solidFill>
                  <a:srgbClr val="FFFFFF"/>
                </a:solidFill>
                <a:latin typeface="华文黑体"/>
                <a:ea typeface="华文黑体"/>
                <a:cs typeface="华文黑体"/>
              </a:rPr>
              <a:t>内容</a:t>
            </a:r>
            <a:r>
              <a:rPr lang="zh-CN" altLang="en-US" sz="3600" dirty="0">
                <a:solidFill>
                  <a:srgbClr val="FFFFFF"/>
                </a:solidFill>
                <a:latin typeface="华文黑体"/>
                <a:ea typeface="华文黑体"/>
                <a:cs typeface="华文黑体"/>
              </a:rPr>
              <a:t>：从</a:t>
            </a:r>
            <a:r>
              <a:rPr lang="zh-TW" altLang="en-US" sz="3600" dirty="0">
                <a:solidFill>
                  <a:srgbClr val="FFFFFF"/>
                </a:solidFill>
                <a:latin typeface="华文黑体"/>
                <a:ea typeface="华文黑体"/>
                <a:cs typeface="华文黑体"/>
              </a:rPr>
              <a:t>基本</a:t>
            </a:r>
            <a:r>
              <a:rPr lang="zh-CN" altLang="en-US" sz="3600" dirty="0">
                <a:solidFill>
                  <a:srgbClr val="FFFFFF"/>
                </a:solidFill>
                <a:latin typeface="华文黑体"/>
                <a:ea typeface="华文黑体"/>
                <a:cs typeface="华文黑体"/>
              </a:rPr>
              <a:t>起步，</a:t>
            </a:r>
            <a:r>
              <a:rPr lang="zh-TW" altLang="en-US" sz="3600" dirty="0" smtClean="0">
                <a:solidFill>
                  <a:srgbClr val="FFFFFF"/>
                </a:solidFill>
                <a:latin typeface="华文黑体"/>
                <a:ea typeface="华文黑体"/>
                <a:cs typeface="华文黑体"/>
              </a:rPr>
              <a:t>向前迈进</a:t>
            </a:r>
            <a:endParaRPr lang="en-US" altLang="zh-TW" sz="3600" dirty="0" smtClean="0">
              <a:solidFill>
                <a:srgbClr val="FFFFFF"/>
              </a:solidFill>
              <a:latin typeface="华文黑体"/>
              <a:ea typeface="华文黑体"/>
              <a:cs typeface="华文黑体"/>
            </a:endParaRPr>
          </a:p>
          <a:p>
            <a:pPr lvl="1"/>
            <a:r>
              <a:rPr lang="zh-CN" altLang="en-US" sz="3600" dirty="0" smtClean="0">
                <a:solidFill>
                  <a:srgbClr val="FFFFFF"/>
                </a:solidFill>
                <a:latin typeface="华文黑体"/>
                <a:ea typeface="华文黑体"/>
                <a:cs typeface="华文黑体"/>
              </a:rPr>
              <a:t>内容和提供内容的哪个更重要？</a:t>
            </a:r>
            <a:endParaRPr lang="en-US" altLang="zh-CN" sz="3600" dirty="0">
              <a:solidFill>
                <a:srgbClr val="FFFFFF"/>
              </a:solidFill>
              <a:latin typeface="华文黑体"/>
              <a:ea typeface="华文黑体"/>
              <a:cs typeface="华文黑体"/>
            </a:endParaRPr>
          </a:p>
          <a:p>
            <a:pPr marL="457200" indent="-457200">
              <a:buFont typeface="Arial"/>
              <a:buChar char="•"/>
            </a:pPr>
            <a:r>
              <a:rPr lang="zh-CN" altLang="en-US" sz="3600" dirty="0" smtClean="0">
                <a:solidFill>
                  <a:srgbClr val="FFFFFF"/>
                </a:solidFill>
                <a:latin typeface="华文黑体"/>
                <a:ea typeface="华文黑体"/>
                <a:cs typeface="华文黑体"/>
              </a:rPr>
              <a:t>目的：爱神爱人</a:t>
            </a:r>
            <a:endParaRPr lang="en-US" altLang="zh-CN" sz="3600" dirty="0" smtClean="0">
              <a:solidFill>
                <a:srgbClr val="FFFFFF"/>
              </a:solidFill>
              <a:latin typeface="华文黑体"/>
              <a:ea typeface="华文黑体"/>
              <a:cs typeface="华文黑体"/>
            </a:endParaRPr>
          </a:p>
          <a:p>
            <a:pPr marL="914400" lvl="1" indent="-457200">
              <a:buFont typeface="Wingdings" charset="2"/>
              <a:buChar char="ü"/>
            </a:pPr>
            <a:r>
              <a:rPr lang="zh-CN" altLang="en-US" sz="2800" dirty="0" smtClean="0">
                <a:solidFill>
                  <a:srgbClr val="FFFFFF"/>
                </a:solidFill>
                <a:latin typeface="华文黑体"/>
                <a:ea typeface="华文黑体"/>
                <a:cs typeface="华文黑体"/>
              </a:rPr>
              <a:t>爱神－信，望</a:t>
            </a:r>
            <a:endParaRPr lang="en-US" altLang="zh-CN" sz="2800" dirty="0" smtClean="0">
              <a:solidFill>
                <a:srgbClr val="FFFFFF"/>
              </a:solidFill>
              <a:latin typeface="华文黑体"/>
              <a:ea typeface="华文黑体"/>
              <a:cs typeface="华文黑体"/>
            </a:endParaRPr>
          </a:p>
          <a:p>
            <a:pPr marL="914400" lvl="1" indent="-457200">
              <a:buFont typeface="Wingdings" charset="2"/>
              <a:buChar char="ü"/>
            </a:pPr>
            <a:r>
              <a:rPr lang="zh-CN" altLang="en-US" sz="2800" dirty="0" smtClean="0">
                <a:solidFill>
                  <a:srgbClr val="FFFFFF"/>
                </a:solidFill>
                <a:latin typeface="华文黑体"/>
                <a:ea typeface="华文黑体"/>
                <a:cs typeface="华文黑体"/>
              </a:rPr>
              <a:t>爱人－摆脱罪恶，彼此相顾</a:t>
            </a:r>
            <a:endParaRPr lang="en-US" altLang="zh-CN" sz="3600" dirty="0" smtClean="0">
              <a:solidFill>
                <a:srgbClr val="FFFFFF"/>
              </a:solidFill>
              <a:latin typeface="华文黑体"/>
              <a:ea typeface="华文黑体"/>
              <a:cs typeface="华文黑体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6265" y="134057"/>
            <a:ext cx="77009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dirty="0" smtClean="0">
                <a:solidFill>
                  <a:srgbClr val="FFFFFF"/>
                </a:solidFill>
                <a:latin typeface="Heiti TC Medium"/>
                <a:ea typeface="Heiti TC Medium"/>
                <a:cs typeface="Heiti TC Medium"/>
              </a:rPr>
              <a:t>多次多方</a:t>
            </a:r>
            <a:r>
              <a:rPr lang="zh-CHT" altLang="en-US" sz="3600" dirty="0" smtClean="0">
                <a:solidFill>
                  <a:srgbClr val="FFFFFF"/>
                </a:solidFill>
                <a:latin typeface="Heiti TC Medium"/>
                <a:ea typeface="Heiti TC Medium"/>
                <a:cs typeface="Heiti TC Medium"/>
              </a:rPr>
              <a:t>的</a:t>
            </a:r>
            <a:r>
              <a:rPr lang="zh-CN" altLang="en-US" sz="3600" dirty="0" smtClean="0">
                <a:solidFill>
                  <a:srgbClr val="FFFFFF"/>
                </a:solidFill>
                <a:latin typeface="Heiti TC Medium"/>
                <a:ea typeface="Heiti TC Medium"/>
                <a:cs typeface="Heiti TC Medium"/>
              </a:rPr>
              <a:t>晓谕／讲话／启示／降旨</a:t>
            </a:r>
            <a:endParaRPr lang="en-US" sz="3600" dirty="0">
              <a:solidFill>
                <a:srgbClr val="FFFFFF"/>
              </a:solidFill>
              <a:latin typeface="Heiti TC Medium"/>
              <a:ea typeface="Heiti TC Medium"/>
              <a:cs typeface="Heiti TC Medium"/>
            </a:endParaRPr>
          </a:p>
        </p:txBody>
      </p:sp>
    </p:spTree>
    <p:extLst>
      <p:ext uri="{BB962C8B-B14F-4D97-AF65-F5344CB8AC3E}">
        <p14:creationId xmlns:p14="http://schemas.microsoft.com/office/powerpoint/2010/main" val="909555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6265" y="780388"/>
            <a:ext cx="707440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dirty="0" smtClean="0">
                <a:solidFill>
                  <a:srgbClr val="FFFFFF"/>
                </a:solidFill>
                <a:latin typeface="华文黑体"/>
                <a:ea typeface="华文黑体"/>
                <a:cs typeface="华文黑体"/>
              </a:rPr>
              <a:t>提供内容的是这位</a:t>
            </a:r>
            <a:r>
              <a:rPr lang="zh-CN" altLang="en-US" sz="3600" dirty="0">
                <a:solidFill>
                  <a:srgbClr val="FFFFFF"/>
                </a:solidFill>
                <a:latin typeface="华文黑体"/>
                <a:ea typeface="华文黑体"/>
                <a:cs typeface="华文黑体"/>
              </a:rPr>
              <a:t>神：似非而是</a:t>
            </a:r>
            <a:endParaRPr lang="en-US" altLang="zh-CN" sz="3600" dirty="0">
              <a:solidFill>
                <a:srgbClr val="FFFFFF"/>
              </a:solidFill>
              <a:latin typeface="华文黑体"/>
              <a:ea typeface="华文黑体"/>
              <a:cs typeface="华文黑体"/>
            </a:endParaRPr>
          </a:p>
          <a:p>
            <a:pPr marL="914400" lvl="1" indent="-457200">
              <a:buFont typeface="Wingdings" charset="2"/>
              <a:buChar char="ü"/>
            </a:pPr>
            <a:r>
              <a:rPr lang="zh-CN" altLang="en-US" sz="3600" dirty="0">
                <a:latin typeface="华文黑体"/>
                <a:ea typeface="华文黑体"/>
                <a:cs typeface="华文黑体"/>
              </a:rPr>
              <a:t>大智若愚</a:t>
            </a:r>
            <a:endParaRPr lang="en-US" altLang="zh-CN" sz="3600" dirty="0">
              <a:latin typeface="华文黑体"/>
              <a:ea typeface="华文黑体"/>
              <a:cs typeface="华文黑体"/>
            </a:endParaRPr>
          </a:p>
          <a:p>
            <a:pPr marL="914400" lvl="1" indent="-457200">
              <a:buFont typeface="Wingdings" charset="2"/>
              <a:buChar char="ü"/>
            </a:pPr>
            <a:r>
              <a:rPr lang="zh-CN" altLang="en-US" sz="3600" dirty="0">
                <a:latin typeface="华文黑体"/>
                <a:ea typeface="华文黑体"/>
                <a:cs typeface="华文黑体"/>
              </a:rPr>
              <a:t>大巧若拙</a:t>
            </a:r>
            <a:endParaRPr lang="en-US" altLang="zh-CN" sz="3600" dirty="0">
              <a:latin typeface="华文黑体"/>
              <a:ea typeface="华文黑体"/>
              <a:cs typeface="华文黑体"/>
            </a:endParaRPr>
          </a:p>
          <a:p>
            <a:pPr marL="914400" lvl="1" indent="-457200">
              <a:buFont typeface="Wingdings" charset="2"/>
              <a:buChar char="ü"/>
            </a:pPr>
            <a:r>
              <a:rPr lang="zh-CN" altLang="en-US" sz="3600" dirty="0" smtClean="0">
                <a:latin typeface="华文黑体"/>
                <a:ea typeface="华文黑体"/>
                <a:cs typeface="华文黑体"/>
              </a:rPr>
              <a:t>大勇若怯</a:t>
            </a:r>
            <a:endParaRPr lang="en-US" altLang="zh-CN" sz="3600" dirty="0">
              <a:solidFill>
                <a:srgbClr val="FFFFFF"/>
              </a:solidFill>
              <a:latin typeface="华文黑体"/>
              <a:ea typeface="华文黑体"/>
              <a:cs typeface="华文黑体"/>
            </a:endParaRPr>
          </a:p>
          <a:p>
            <a:endParaRPr lang="en-US" altLang="zh-TW" sz="3600" dirty="0" smtClean="0">
              <a:latin typeface="华文黑体"/>
              <a:ea typeface="华文黑体"/>
              <a:cs typeface="华文黑体"/>
            </a:endParaRPr>
          </a:p>
          <a:p>
            <a:r>
              <a:rPr lang="zh-TW" altLang="en-US" sz="3600" dirty="0" smtClean="0">
                <a:latin typeface="华文黑体"/>
                <a:ea typeface="华文黑体"/>
                <a:cs typeface="华文黑体"/>
              </a:rPr>
              <a:t>因</a:t>
            </a:r>
            <a:r>
              <a:rPr lang="zh-TW" altLang="en-US" sz="3600" dirty="0">
                <a:latin typeface="华文黑体"/>
                <a:ea typeface="华文黑体"/>
                <a:cs typeface="华文黑体"/>
              </a:rPr>
              <a:t>神的愚拙总比人智慧，神的软弱总比人强壮</a:t>
            </a:r>
            <a:r>
              <a:rPr lang="zh-CN" altLang="en-US" sz="3600" dirty="0">
                <a:latin typeface="华文黑体"/>
                <a:ea typeface="华文黑体"/>
                <a:cs typeface="华文黑体"/>
              </a:rPr>
              <a:t>（林前</a:t>
            </a:r>
            <a:r>
              <a:rPr lang="en-US" altLang="zh-CN" sz="3600" dirty="0">
                <a:latin typeface="华文黑体"/>
                <a:ea typeface="华文黑体"/>
                <a:cs typeface="华文黑体"/>
              </a:rPr>
              <a:t>1:25</a:t>
            </a:r>
            <a:r>
              <a:rPr lang="zh-CN" altLang="en-US" sz="3600" dirty="0">
                <a:latin typeface="华文黑体"/>
                <a:ea typeface="华文黑体"/>
                <a:cs typeface="华文黑体"/>
              </a:rPr>
              <a:t>）</a:t>
            </a:r>
            <a:endParaRPr lang="en-US" sz="3600" dirty="0">
              <a:latin typeface="华文黑体"/>
              <a:ea typeface="华文黑体"/>
              <a:cs typeface="华文黑体"/>
            </a:endParaRPr>
          </a:p>
        </p:txBody>
      </p:sp>
    </p:spTree>
    <p:extLst>
      <p:ext uri="{BB962C8B-B14F-4D97-AF65-F5344CB8AC3E}">
        <p14:creationId xmlns:p14="http://schemas.microsoft.com/office/powerpoint/2010/main" val="168624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8498464</TotalTime>
  <Words>2945</Words>
  <Application>Microsoft Macintosh PowerPoint</Application>
  <PresentationFormat>On-screen Show (16:10)</PresentationFormat>
  <Paragraphs>149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Twilight</vt:lpstr>
      <vt:lpstr>PowerPoint Presentation</vt:lpstr>
      <vt:lpstr>什么节日？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Hong Jiang</dc:creator>
  <cp:lastModifiedBy>Kunming Su</cp:lastModifiedBy>
  <cp:revision>408</cp:revision>
  <cp:lastPrinted>2017-03-11T22:48:59Z</cp:lastPrinted>
  <dcterms:created xsi:type="dcterms:W3CDTF">2016-04-20T14:44:41Z</dcterms:created>
  <dcterms:modified xsi:type="dcterms:W3CDTF">2017-04-02T13:02:54Z</dcterms:modified>
</cp:coreProperties>
</file>