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15"/>
  </p:notesMasterIdLst>
  <p:handoutMasterIdLst>
    <p:handoutMasterId r:id="rId16"/>
  </p:handoutMasterIdLst>
  <p:sldIdLst>
    <p:sldId id="604" r:id="rId2"/>
    <p:sldId id="606" r:id="rId3"/>
    <p:sldId id="261" r:id="rId4"/>
    <p:sldId id="441" r:id="rId5"/>
    <p:sldId id="605" r:id="rId6"/>
    <p:sldId id="599" r:id="rId7"/>
    <p:sldId id="597" r:id="rId8"/>
    <p:sldId id="598" r:id="rId9"/>
    <p:sldId id="608" r:id="rId10"/>
    <p:sldId id="596" r:id="rId11"/>
    <p:sldId id="609" r:id="rId12"/>
    <p:sldId id="585" r:id="rId13"/>
    <p:sldId id="607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4/15/17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4/15/17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他所承受的名既比天使的名更尊贵，就远超过天使。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所有的天使，神从来对哪一个说“你是我的儿子，我今日生你”？又指着哪一个说“我要做他的父，他要做我的子”？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再者，神使长子到世上来的时候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，就说：“神的使者都要拜他。”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论到使者，又说：“神以风为使者，以火焰为仆役。”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论到子却说：“神啊，你的宝座是永永远远的，你的国权是正直的。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你喜爱公义，恨恶罪恶，所以神，就是你的神，用喜乐油膏你，胜过膏你的同伴。” 天地都要灭没唯主永远长存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又说：“主啊，你起初立了地的根基，天也是你手所造的。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天地都要灭没，你却要长存；天地都要像衣服渐渐旧了。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你要将天地卷起来，像一件外衣，天地就都改变了；唯有你永不改变，你的年数没有穷尽。”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所有的天使，神从来对哪一个说“你坐在我的右边，等我使你仇敌做你的脚凳”？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天使岂不都是服役的灵，奉差遣为那将要承受救恩的人效力吗？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腓立比书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所以，在基督里若有什么劝勉，爱心有什么安慰，圣灵有什么交通，心中有什么慈悲怜悯，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你们就要意念相同，爱心相同，有一样的心思，有一样的意念，使我的喜乐可以满足。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凡事不可结党，不可贪图虚浮的荣耀，只要存心谦卑，各人看别人比自己强。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各人不要单顾自己的事，也要顾别人的事。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你们当以基督耶稣的心为心。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他本有神的形象，不以自己与神同等为强夺的，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反倒虚己，取了奴仆的形象，成为人的样式；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既有人的样子，就自己卑微，存心顺服以至于死，且死在十字架上。 无不口称耶稣为主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所以神将他升为至高，又赐给他那超乎万名之上的名，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叫一切在天上的、地上的和地底下的，因耶稣的名无不屈膝，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无不口称耶稣基督为主，使荣耀归于父神。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这样看来，我亲爱的弟兄，你们既是常顺服的，不但我在你们那里，就是我如今不在你们那里，更是顺服的，就当恐惧战兢，做成你们得救的工夫。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因为你们立志行事，都是神在你们心里运行，为要成就他的美意。 门徒如明光照耀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凡所行的，都不要发怨言、起争论，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使你们无可指摘，诚实无伪，在这弯曲悖谬的世代做神无瑕疵的儿女。你们显在这世代中，好像明光照耀，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将生命的道表明出来，叫我在基督的日子好夸我没有空跑，也没有徒劳。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我以你们的信心为供献的祭物，我若被浇奠在其上，也是喜乐，并且与你们众人一同喜乐。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你们也要照样喜乐，并且与我一同喜乐。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但以理书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2:36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这就是那梦，我们在王面前要讲解那梦。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王啊，你是诸王之王，天上的神已将国度、权柄、能力、尊荣都赐给你。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凡世人所住之地的走兽，并天空的飞鸟，他都交付你手，使你掌管这一切，你就是那金头。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在你以后必另兴一国，不及于你。又有第三国，就是铜的，必掌管天下。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第四国，必坚壮如铁，铁能打碎克制百物，又能压碎一切，那国也必打碎压制列国。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你既见像的脚和脚指头一半是窑匠的泥，一半是铁，那国将来也必分开。你既见铁与泥掺杂，那国也必有铁的力量。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那脚指头既是半铁半泥，那国也必半强半弱。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你既见铁与泥掺杂，那国民也必与各种人掺杂，却不能彼此相合，正如铁与泥不能相合一样。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当那列王在位的时候，天上的神必另立一国，永不败坏，也不归别国的人，却要打碎灭绝那一切国，这国必存到永远。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你既看见非人手凿出来的一块石头从山而出，打碎金、银、铜、铁、泥，那就是至大的神把后来必有的事给王指明。这梦准是这样，这讲解也是确实的。”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前言：新闻发言人。叫人吃饭。仆人去，姐姐去叫，哥哥再去（叫客人或者）。几个方法：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预先知道几点钟吃饭，就来了（神的启示，原则，普遍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特殊）；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叫人（个案，回应）；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肚子饿了（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 Lewis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说苦难是神的扩音器）；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一直参与（智慧人的回应选择）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过渡：晓谕／启示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／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荣耀，受苦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以弗所書</a:t>
            </a:r>
            <a:r>
              <a:rPr lang="en-US" altLang="zh-CN" sz="3200" dirty="0" smtClean="0">
                <a:solidFill>
                  <a:srgbClr val="FFFFFF"/>
                </a:solidFill>
              </a:rPr>
              <a:t>4:4 </a:t>
            </a:r>
            <a:r>
              <a:rPr lang="zh-CN" altLang="en-US" sz="3200" dirty="0" smtClean="0">
                <a:solidFill>
                  <a:srgbClr val="FFFFFF"/>
                </a:solidFill>
              </a:rPr>
              <a:t>身體只有一個，聖靈只有一個，正如你們蒙召同有一個指望； </a:t>
            </a:r>
            <a:r>
              <a:rPr lang="en-US" altLang="zh-CN" sz="3200" dirty="0" smtClean="0">
                <a:solidFill>
                  <a:srgbClr val="FFFFFF"/>
                </a:solidFill>
              </a:rPr>
              <a:t>5 </a:t>
            </a:r>
            <a:r>
              <a:rPr lang="zh-CN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200" dirty="0" smtClean="0">
                <a:solidFill>
                  <a:srgbClr val="FFFFFF"/>
                </a:solidFill>
              </a:rPr>
              <a:t>6 </a:t>
            </a:r>
            <a:r>
              <a:rPr lang="zh-CN" altLang="en-US" sz="3200" dirty="0" smtClean="0">
                <a:solidFill>
                  <a:srgbClr val="FFFFFF"/>
                </a:solidFill>
              </a:rPr>
              <a:t>一神，就是眾人的父，超乎眾人之上，貫乎眾人之中，也住在眾人之內。 </a:t>
            </a:r>
            <a:r>
              <a:rPr lang="en-US" altLang="zh-CN" sz="3200" dirty="0" smtClean="0">
                <a:solidFill>
                  <a:srgbClr val="FFFFFF"/>
                </a:solidFill>
              </a:rPr>
              <a:t>7 </a:t>
            </a:r>
            <a:r>
              <a:rPr lang="zh-CN" altLang="en-US" sz="3200" dirty="0" smtClean="0">
                <a:solidFill>
                  <a:srgbClr val="FFFFFF"/>
                </a:solidFill>
              </a:rPr>
              <a:t>我們各人蒙恩，都是照基督所量給各人的恩賜</a:t>
            </a:r>
            <a:r>
              <a:rPr lang="zh-CN" altLang="en-US" sz="3200" dirty="0" smtClean="0">
                <a:solidFill>
                  <a:srgbClr val="FFFFFF"/>
                </a:solidFill>
              </a:rPr>
              <a:t>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TW" sz="3200" dirty="0" smtClean="0">
                <a:solidFill>
                  <a:srgbClr val="FFFFFF"/>
                </a:solidFill>
              </a:rPr>
              <a:t>1</a:t>
            </a:r>
            <a:r>
              <a:rPr lang="zh-TW" altLang="en-US" sz="3200" dirty="0" smtClean="0">
                <a:solidFill>
                  <a:srgbClr val="FFFFFF"/>
                </a:solidFill>
              </a:rPr>
              <a:t>我为主被囚的劝你们：既然蒙召，行事为人就当与蒙召的恩相称， </a:t>
            </a:r>
            <a:r>
              <a:rPr lang="en-US" altLang="zh-TW" sz="3200" dirty="0" smtClean="0">
                <a:solidFill>
                  <a:srgbClr val="FFFFFF"/>
                </a:solidFill>
              </a:rPr>
              <a:t>2 </a:t>
            </a:r>
            <a:r>
              <a:rPr lang="zh-TW" altLang="en-US" sz="3200" dirty="0" smtClean="0">
                <a:solidFill>
                  <a:srgbClr val="FFFFFF"/>
                </a:solidFill>
              </a:rPr>
              <a:t>凡事谦虚、温柔、忍耐，用爱心互相宽容， </a:t>
            </a:r>
            <a:r>
              <a:rPr lang="en-US" altLang="zh-TW" sz="3200" dirty="0" smtClean="0">
                <a:solidFill>
                  <a:srgbClr val="FFFFFF"/>
                </a:solidFill>
              </a:rPr>
              <a:t>3 </a:t>
            </a:r>
            <a:r>
              <a:rPr lang="zh-TW" altLang="en-US" sz="3200" dirty="0" smtClean="0">
                <a:solidFill>
                  <a:srgbClr val="FFFFFF"/>
                </a:solidFill>
              </a:rPr>
              <a:t>用和平彼此联络，竭力保守圣灵所赐合而为一的心。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 </a:t>
            </a:r>
            <a:r>
              <a:rPr lang="zh-TW" altLang="en-US" sz="3200" dirty="0" smtClean="0">
                <a:solidFill>
                  <a:srgbClr val="FFFFFF"/>
                </a:solidFill>
              </a:rPr>
              <a:t>身体只有一个，圣灵只有一个，正如你们蒙召同有一个指望；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 </a:t>
            </a:r>
            <a:r>
              <a:rPr lang="zh-TW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TW" sz="3200" dirty="0" smtClean="0">
                <a:solidFill>
                  <a:srgbClr val="FFFFFF"/>
                </a:solidFill>
              </a:rPr>
              <a:t>6 </a:t>
            </a:r>
            <a:r>
              <a:rPr lang="zh-TW" altLang="en-US" sz="3200" dirty="0" smtClean="0">
                <a:solidFill>
                  <a:srgbClr val="FFFFFF"/>
                </a:solidFill>
              </a:rPr>
              <a:t>一神，就是众人的父，超乎众人之上，贯乎众人之中，也住在众人之内。 </a:t>
            </a:r>
            <a:r>
              <a:rPr lang="en-US" altLang="zh-TW" sz="3200" dirty="0" smtClean="0">
                <a:solidFill>
                  <a:srgbClr val="FFFFFF"/>
                </a:solidFill>
              </a:rPr>
              <a:t>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我们各人蒙恩，都是照基督所量给各人的恩赐。 </a:t>
            </a:r>
            <a:r>
              <a:rPr lang="en-US" altLang="zh-TW" sz="3200" dirty="0" smtClean="0">
                <a:solidFill>
                  <a:srgbClr val="FFFFFF"/>
                </a:solidFill>
              </a:rPr>
              <a:t>8 </a:t>
            </a:r>
            <a:r>
              <a:rPr lang="zh-TW" altLang="en-US" sz="3200" dirty="0" smtClean="0">
                <a:solidFill>
                  <a:srgbClr val="FFFFFF"/>
                </a:solidFill>
              </a:rPr>
              <a:t>所以经上说：“他升上高天的时候，掳掠了仇敌，将各样的恩赐赏给人。”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9 </a:t>
            </a:r>
            <a:r>
              <a:rPr lang="zh-TW" altLang="en-US" sz="3200" dirty="0" smtClean="0">
                <a:solidFill>
                  <a:srgbClr val="FFFFFF"/>
                </a:solidFill>
              </a:rPr>
              <a:t>（既说升上，岂不是先降在地下吗？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10 </a:t>
            </a:r>
            <a:r>
              <a:rPr lang="zh-TW" altLang="en-US" sz="3200" dirty="0" smtClean="0">
                <a:solidFill>
                  <a:srgbClr val="FFFFFF"/>
                </a:solidFill>
              </a:rPr>
              <a:t>那降下的，就是远升诸天之上要充满万有的。）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叫万物都服在他的脚下。”既叫万物都服他，就没有剩下一样不服他的。只是如今我们还不见万物都服他，希伯来书 </a:t>
            </a:r>
            <a:r>
              <a:rPr lang="en-US" altLang="zh-TW" dirty="0" smtClean="0"/>
              <a:t>2:8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7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大智若愚，大巧若拙，大勇若怯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启示录</a:t>
            </a:r>
            <a:r>
              <a:rPr lang="en-US" altLang="zh-CN" dirty="0" smtClean="0"/>
              <a:t>4:9 </a:t>
            </a:r>
            <a:r>
              <a:rPr lang="zh-CN" altLang="en-US" dirty="0" smtClean="0"/>
              <a:t>每逢四活物将荣耀、尊贵、感谢归给那坐在宝座上、活到永永远远者的时候， </a:t>
            </a:r>
            <a:r>
              <a:rPr lang="en-US" altLang="zh-CN" dirty="0" smtClean="0"/>
              <a:t>10 </a:t>
            </a:r>
            <a:r>
              <a:rPr lang="zh-CN" altLang="en-US" dirty="0" smtClean="0"/>
              <a:t>那二十四位长老就俯伏在坐宝座的面前，敬拜那活到永永远远的，又把他们的冠冕放在宝座前，说： </a:t>
            </a:r>
            <a:r>
              <a:rPr lang="en-US" altLang="zh-CN" dirty="0" smtClean="0"/>
              <a:t>11 “</a:t>
            </a:r>
            <a:r>
              <a:rPr lang="zh-CN" altLang="en-US" dirty="0" smtClean="0"/>
              <a:t>我们的主，我们的神，你是配得荣耀、尊贵、权柄的，因为你创造了万物，并且万物是因你的旨意被创造而有的。”</a:t>
            </a:r>
            <a:endParaRPr lang="en-US" altLang="zh-CN" dirty="0" smtClean="0"/>
          </a:p>
          <a:p>
            <a:r>
              <a:rPr lang="zh-CN" altLang="en-US" dirty="0" smtClean="0"/>
              <a:t>希伯来书</a:t>
            </a:r>
            <a:r>
              <a:rPr lang="en-US" altLang="zh-CN" dirty="0" smtClean="0"/>
              <a:t>12:22 </a:t>
            </a:r>
            <a:r>
              <a:rPr lang="zh-CN" altLang="en-US" dirty="0" smtClean="0"/>
              <a:t>你们乃是来到锡安山，永生神的城邑，就是天上的耶路撒冷；那里有千万的天使， </a:t>
            </a:r>
            <a:r>
              <a:rPr lang="en-US" altLang="zh-CN" dirty="0" smtClean="0"/>
              <a:t>23 </a:t>
            </a:r>
            <a:r>
              <a:rPr lang="zh-CN" altLang="en-US" dirty="0" smtClean="0"/>
              <a:t>有名录在天上诸长子之会所共聚的总会，有审判众人的神和被成全之义人的灵魂， </a:t>
            </a:r>
            <a:r>
              <a:rPr lang="en-US" altLang="zh-CN" dirty="0" smtClean="0"/>
              <a:t>24 </a:t>
            </a:r>
            <a:r>
              <a:rPr lang="zh-CN" altLang="en-US" dirty="0" smtClean="0"/>
              <a:t>并新约的中保耶稣以及所洒的血。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长老特征之一：面对冲突，面对异见。承蒙神借着教会众多弟兄姐妹的印证，</a:t>
            </a:r>
            <a:r>
              <a:rPr lang="en-US" altLang="zh-CN" sz="1200" dirty="0" smtClean="0"/>
              <a:t>Tom</a:t>
            </a:r>
            <a:r>
              <a:rPr lang="zh-CN" altLang="en-US" sz="1200" dirty="0" smtClean="0"/>
              <a:t>牧师和我都是教会的长老（昆明传道，昆明长老），彼得自己受到保罗的面质，他说亲爱的保罗弟兄，所写的书信不能强解</a:t>
            </a:r>
            <a:endParaRPr lang="en-US" altLang="zh-CN" sz="1200" dirty="0" smtClean="0"/>
          </a:p>
          <a:p>
            <a:r>
              <a:rPr lang="zh-CN" altLang="en-US" sz="1200" dirty="0" smtClean="0"/>
              <a:t>我受到面质，我错我悔改，我不错我解释，消除误</a:t>
            </a:r>
            <a:r>
              <a:rPr lang="zh-CN" altLang="en-US" sz="1200" dirty="0" smtClean="0"/>
              <a:t>解</a:t>
            </a:r>
            <a:endParaRPr lang="en-US" altLang="zh-CN" sz="1200" dirty="0" smtClean="0"/>
          </a:p>
          <a:p>
            <a:r>
              <a:rPr lang="zh-CN" altLang="en-US" sz="1200" dirty="0" smtClean="0"/>
              <a:t>很快设立</a:t>
            </a:r>
            <a:endParaRPr lang="en-US" altLang="zh-CN" sz="1200" dirty="0" smtClean="0"/>
          </a:p>
          <a:p>
            <a:r>
              <a:rPr lang="zh-TW" altLang="en-US" sz="1200" dirty="0" smtClean="0"/>
              <a:t>徒</a:t>
            </a:r>
            <a:r>
              <a:rPr lang="en-US" altLang="zh-TW" sz="1200" dirty="0" smtClean="0"/>
              <a:t>1</a:t>
            </a:r>
            <a:r>
              <a:rPr lang="en-US" altLang="zh-CN" sz="1200" dirty="0" smtClean="0"/>
              <a:t>4:</a:t>
            </a:r>
            <a:r>
              <a:rPr lang="en-US" altLang="zh-TW" sz="1200" dirty="0" smtClean="0"/>
              <a:t>21 </a:t>
            </a:r>
            <a:r>
              <a:rPr lang="zh-TW" altLang="en-US" sz="1200" dirty="0" smtClean="0"/>
              <a:t>对那城里的人传了福音，使好些人做门徒，就回路司得、以哥念、安提阿去， </a:t>
            </a:r>
            <a:r>
              <a:rPr lang="en-US" altLang="zh-TW" sz="1200" dirty="0" smtClean="0"/>
              <a:t>22 </a:t>
            </a:r>
            <a:r>
              <a:rPr lang="zh-TW" altLang="en-US" sz="1200" dirty="0" smtClean="0"/>
              <a:t>坚固门徒的心，劝他们恒守所信的道，又说：“我们进入神的国，必须经历许多艰难。”</a:t>
            </a:r>
            <a:r>
              <a:rPr lang="en-US" altLang="zh-TW" sz="1200" dirty="0" smtClean="0"/>
              <a:t>23 </a:t>
            </a:r>
            <a:r>
              <a:rPr lang="zh-TW" altLang="en-US" sz="1200" dirty="0" smtClean="0"/>
              <a:t>二人在各教会中选立了长老，又禁食祷告，就把他们交托所信的主。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zh-CN" altLang="en-US" sz="1200" dirty="0" smtClean="0"/>
              <a:t>让他们牧养，祈祷，教导</a:t>
            </a:r>
            <a:endParaRPr lang="en-US" altLang="zh-CN" sz="1200" dirty="0" smtClean="0"/>
          </a:p>
          <a:p>
            <a:r>
              <a:rPr lang="zh-TW" altLang="en-US" sz="1200" dirty="0" smtClean="0"/>
              <a:t>徒</a:t>
            </a:r>
            <a:r>
              <a:rPr lang="en-US" altLang="zh-TW" sz="1200" dirty="0" smtClean="0"/>
              <a:t>20:17 </a:t>
            </a:r>
            <a:r>
              <a:rPr lang="zh-TW" altLang="en-US" sz="1200" dirty="0" smtClean="0"/>
              <a:t>保罗</a:t>
            </a:r>
            <a:r>
              <a:rPr lang="zh-CN" altLang="en-US" sz="1200" dirty="0" smtClean="0"/>
              <a:t>，，</a:t>
            </a:r>
            <a:r>
              <a:rPr lang="zh-TW" altLang="en-US" sz="1200" dirty="0" smtClean="0"/>
              <a:t>请教会的长老来。</a:t>
            </a:r>
            <a:r>
              <a:rPr lang="en-US" altLang="zh-TW" sz="1200" dirty="0" smtClean="0"/>
              <a:t>21:18 </a:t>
            </a:r>
            <a:r>
              <a:rPr lang="zh-CN" altLang="en-US" sz="1200" dirty="0" smtClean="0"/>
              <a:t>，，</a:t>
            </a:r>
            <a:r>
              <a:rPr lang="zh-TW" altLang="en-US" sz="1200" dirty="0" smtClean="0"/>
              <a:t>长老们也都在那里</a:t>
            </a:r>
            <a:r>
              <a:rPr lang="zh-CN" altLang="en-US" sz="1200" dirty="0" smtClean="0"/>
              <a:t>；</a:t>
            </a:r>
            <a:r>
              <a:rPr lang="zh-TW" altLang="en-US" sz="1200" dirty="0" smtClean="0"/>
              <a:t>提多</a:t>
            </a:r>
            <a:r>
              <a:rPr lang="en-US" altLang="zh-TW" sz="1200" dirty="0" smtClean="0"/>
              <a:t>1:5 </a:t>
            </a:r>
            <a:r>
              <a:rPr lang="zh-CN" altLang="en-US" sz="1200" dirty="0" smtClean="0"/>
              <a:t>，，</a:t>
            </a:r>
            <a:r>
              <a:rPr lang="zh-TW" altLang="en-US" sz="1200" dirty="0" smtClean="0"/>
              <a:t>，在各城设立长老。雅各书</a:t>
            </a:r>
            <a:r>
              <a:rPr lang="en-US" altLang="zh-TW" sz="1200" dirty="0" smtClean="0"/>
              <a:t>5:1</a:t>
            </a:r>
            <a:r>
              <a:rPr lang="en-US" altLang="zh-CN" sz="1200" dirty="0" smtClean="0"/>
              <a:t>4-16</a:t>
            </a:r>
            <a:r>
              <a:rPr lang="zh-CN" altLang="en-US" sz="1200" dirty="0" smtClean="0"/>
              <a:t>，，</a:t>
            </a:r>
            <a:r>
              <a:rPr lang="zh-TW" altLang="en-US" sz="1200" dirty="0" smtClean="0"/>
              <a:t>请教会的长老来，，为他祷告</a:t>
            </a:r>
            <a:r>
              <a:rPr lang="zh-CN" altLang="en-US" sz="1200" dirty="0" smtClean="0"/>
              <a:t>。</a:t>
            </a:r>
            <a:r>
              <a:rPr lang="zh-TW" altLang="en-US" sz="1200" dirty="0" smtClean="0"/>
              <a:t>彼得前书</a:t>
            </a:r>
            <a:r>
              <a:rPr lang="en-US" altLang="zh-TW" sz="1200" dirty="0" smtClean="0"/>
              <a:t>5:1</a:t>
            </a:r>
            <a:r>
              <a:rPr lang="zh-TW" altLang="en-US" sz="1200" dirty="0" smtClean="0"/>
              <a:t>我这做长老、做基督受苦的见证、同享后来所要显现之荣耀的，劝你们中间与我同做长老的人：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彼得前书</a:t>
            </a:r>
            <a:r>
              <a:rPr lang="en-US" altLang="zh-TW" dirty="0" smtClean="0"/>
              <a:t>5:1</a:t>
            </a:r>
            <a:r>
              <a:rPr lang="zh-TW" altLang="en-US" dirty="0" smtClean="0"/>
              <a:t>我这做长老、做基督受苦的见证、同享后来所要显现之荣耀的，劝你们中间与我同做长老的人：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务要牧养在你们中间神的群羊，按着神旨意照管他们，不是出于勉强，乃是出于甘心；也不是因为贪财，乃是出于乐意； </a:t>
            </a:r>
            <a:r>
              <a:rPr lang="en-US" altLang="zh-TW" dirty="0" smtClean="0"/>
              <a:t>3 </a:t>
            </a:r>
            <a:r>
              <a:rPr lang="zh-TW" altLang="en-US" dirty="0" smtClean="0"/>
              <a:t>也不是辖制所托付你们的，乃是做群羊的榜样。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到了牧长显现的时候，你们必得那永不衰残的荣耀冠冕。雅各书</a:t>
            </a:r>
            <a:r>
              <a:rPr lang="en-US" altLang="zh-TW" dirty="0" smtClean="0"/>
              <a:t>5:14 </a:t>
            </a:r>
            <a:r>
              <a:rPr lang="zh-TW" altLang="en-US" dirty="0" smtClean="0"/>
              <a:t>你们中间有病了的呢，他就该请教会的长老来，他们可以奉主的名用油抹他，为他祷告。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出于信心的祈祷要救那病人，主必叫他起来；他若犯了罪，也必蒙赦免。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所以你们要彼此认罪，互相代求，使你们可以得医治。义人祈祷所发的力量是大有功效的。</a:t>
            </a:r>
            <a:r>
              <a:rPr lang="en-US" altLang="zh-TW" dirty="0" smtClean="0"/>
              <a:t>21:18 </a:t>
            </a:r>
            <a:r>
              <a:rPr lang="zh-TW" altLang="en-US" dirty="0" smtClean="0"/>
              <a:t>第二天，保罗同我们去见雅各，长老们也都在那里。</a:t>
            </a:r>
            <a:r>
              <a:rPr lang="en-US" altLang="zh-TW" dirty="0" smtClean="0"/>
              <a:t>20:17 </a:t>
            </a:r>
            <a:r>
              <a:rPr lang="zh-TW" altLang="en-US" dirty="0" smtClean="0"/>
              <a:t>保罗从米利都打发人往以弗所去，请教会的长老来。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对那城里的人传了福音，使好些人做门徒，就回路司得、以哥念、安提阿去，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坚固门徒的心，劝他们恒守所信的道，又说：“我们进入神的国，必须经历许多艰难。” </a:t>
            </a:r>
            <a:r>
              <a:rPr lang="en-US" altLang="zh-TW" dirty="0" smtClean="0"/>
              <a:t>1</a:t>
            </a:r>
            <a:r>
              <a:rPr lang="en-US" altLang="zh-CN" dirty="0" smtClean="0"/>
              <a:t>4:</a:t>
            </a:r>
            <a:r>
              <a:rPr lang="en-US" altLang="zh-TW" dirty="0" smtClean="0"/>
              <a:t>23 </a:t>
            </a:r>
            <a:r>
              <a:rPr lang="zh-TW" altLang="en-US" dirty="0" smtClean="0"/>
              <a:t>二人在各教会中选立了长老，又禁食祷告，就把他们交托所信的主。提多书</a:t>
            </a:r>
            <a:r>
              <a:rPr lang="en-US" altLang="zh-TW" dirty="0" smtClean="0"/>
              <a:t>1:5 </a:t>
            </a:r>
            <a:r>
              <a:rPr lang="zh-TW" altLang="en-US" dirty="0" smtClean="0"/>
              <a:t>我从前留你在克里特，是要你将那没有办完的事都办整齐了，又照我所吩咐你的，在各城设立长老。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箴言 </a:t>
            </a:r>
            <a:r>
              <a:rPr lang="en-US" altLang="zh-TW" dirty="0" smtClean="0"/>
              <a:t>9:8-9 </a:t>
            </a:r>
            <a:r>
              <a:rPr lang="zh-TW" altLang="en-US" dirty="0" smtClean="0"/>
              <a:t>要責備智慧人，他必愛你。教導智慧人，他就越發有智慧。</a:t>
            </a:r>
            <a:r>
              <a:rPr lang="en-US" altLang="zh-TW" dirty="0" smtClean="0"/>
              <a:t>Pro. 9:8-9 rebuke the wise and they will love you. Instruct the wise and they will be wiser still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4/15/17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主复活了！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他的确复活了！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0"/>
            <a:ext cx="76232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200" y="21133"/>
            <a:ext cx="75861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2800" dirty="0"/>
              <a:t>何时何地：</a:t>
            </a:r>
            <a:r>
              <a:rPr lang="zh-CN" altLang="en-US" sz="2800" dirty="0" smtClean="0"/>
              <a:t>很快设立；何地：各城</a:t>
            </a:r>
            <a:endParaRPr lang="en-US" altLang="zh-CN" sz="2800" dirty="0"/>
          </a:p>
          <a:p>
            <a:pPr marL="457200" indent="-457200">
              <a:buFont typeface="Arial"/>
              <a:buChar char="•"/>
            </a:pPr>
            <a:r>
              <a:rPr lang="zh-CN" altLang="en-US" sz="2800" dirty="0"/>
              <a:t>何事何人：</a:t>
            </a:r>
            <a:r>
              <a:rPr lang="zh-CN" altLang="en-US" sz="2800" dirty="0" smtClean="0"/>
              <a:t>让他们牧养</a:t>
            </a:r>
            <a:r>
              <a:rPr lang="zh-CN" altLang="en-US" sz="2800" dirty="0"/>
              <a:t>，祈祷，教导；何人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zh-TW" altLang="en-US" sz="2600" dirty="0" smtClean="0">
                <a:solidFill>
                  <a:srgbClr val="FFFFFF"/>
                </a:solidFill>
              </a:rPr>
              <a:t>提摩</a:t>
            </a:r>
            <a:r>
              <a:rPr lang="zh-TW" altLang="en-US" sz="2600" dirty="0">
                <a:solidFill>
                  <a:srgbClr val="FFFFFF"/>
                </a:solidFill>
              </a:rPr>
              <a:t>太前书</a:t>
            </a:r>
            <a:r>
              <a:rPr lang="en-US" altLang="zh-TW" sz="2600" dirty="0">
                <a:solidFill>
                  <a:srgbClr val="FFFFFF"/>
                </a:solidFill>
              </a:rPr>
              <a:t>3:1“</a:t>
            </a:r>
            <a:r>
              <a:rPr lang="zh-TW" altLang="en-US" sz="2600" dirty="0">
                <a:solidFill>
                  <a:srgbClr val="FFFFFF"/>
                </a:solidFill>
              </a:rPr>
              <a:t>人若想要得监督的职分，就是羡慕善工。”这话是可信的。 </a:t>
            </a:r>
            <a:r>
              <a:rPr lang="en-US" altLang="zh-TW" sz="2600" dirty="0">
                <a:solidFill>
                  <a:srgbClr val="FFFFFF"/>
                </a:solidFill>
              </a:rPr>
              <a:t>2 </a:t>
            </a:r>
            <a:r>
              <a:rPr lang="zh-TW" altLang="en-US" sz="2600" dirty="0">
                <a:solidFill>
                  <a:srgbClr val="FFFFFF"/>
                </a:solidFill>
              </a:rPr>
              <a:t>做监督的，必须无可指责，只做一个妇人的丈夫，有节制，自守，端正，乐意接待远人，善于教导； </a:t>
            </a:r>
            <a:r>
              <a:rPr lang="en-US" altLang="zh-TW" sz="2600" dirty="0">
                <a:solidFill>
                  <a:srgbClr val="FFFFFF"/>
                </a:solidFill>
              </a:rPr>
              <a:t>3 </a:t>
            </a:r>
            <a:r>
              <a:rPr lang="zh-TW" altLang="en-US" sz="2600" dirty="0">
                <a:solidFill>
                  <a:srgbClr val="FFFFFF"/>
                </a:solidFill>
              </a:rPr>
              <a:t>不因酒滋事，不打人，只要温和，不争竞，不贪财； </a:t>
            </a:r>
            <a:r>
              <a:rPr lang="en-US" altLang="zh-TW" sz="2600" dirty="0">
                <a:solidFill>
                  <a:srgbClr val="FFFFFF"/>
                </a:solidFill>
              </a:rPr>
              <a:t>4 </a:t>
            </a:r>
            <a:r>
              <a:rPr lang="zh-TW" altLang="en-US" sz="2600" dirty="0">
                <a:solidFill>
                  <a:srgbClr val="FFFFFF"/>
                </a:solidFill>
              </a:rPr>
              <a:t>好好管理自己的家，使儿女凡事端庄、</a:t>
            </a:r>
            <a:r>
              <a:rPr lang="zh-TW" altLang="en-US" sz="2600" dirty="0" smtClean="0">
                <a:solidFill>
                  <a:srgbClr val="FFFFFF"/>
                </a:solidFill>
              </a:rPr>
              <a:t>顺服。 </a:t>
            </a:r>
            <a:r>
              <a:rPr lang="en-US" altLang="zh-TW" sz="2600" dirty="0">
                <a:solidFill>
                  <a:srgbClr val="FFFFFF"/>
                </a:solidFill>
              </a:rPr>
              <a:t>5 </a:t>
            </a:r>
            <a:r>
              <a:rPr lang="zh-TW" altLang="en-US" sz="2600" dirty="0">
                <a:solidFill>
                  <a:srgbClr val="FFFFFF"/>
                </a:solidFill>
              </a:rPr>
              <a:t>人若不知道管理自己的家，焉能照管神的教会呢？ </a:t>
            </a:r>
            <a:r>
              <a:rPr lang="en-US" altLang="zh-TW" sz="2600" dirty="0">
                <a:solidFill>
                  <a:srgbClr val="FFFFFF"/>
                </a:solidFill>
              </a:rPr>
              <a:t>6 </a:t>
            </a:r>
            <a:r>
              <a:rPr lang="zh-TW" altLang="en-US" sz="2600" dirty="0">
                <a:solidFill>
                  <a:srgbClr val="FFFFFF"/>
                </a:solidFill>
              </a:rPr>
              <a:t>初入教的不可做监督，恐怕他自高自大，就落在魔鬼所受的刑罚里。 </a:t>
            </a:r>
            <a:r>
              <a:rPr lang="en-US" altLang="zh-TW" sz="2600" dirty="0">
                <a:solidFill>
                  <a:srgbClr val="FFFFFF"/>
                </a:solidFill>
              </a:rPr>
              <a:t>7 </a:t>
            </a:r>
            <a:r>
              <a:rPr lang="zh-TW" altLang="en-US" sz="2600" dirty="0">
                <a:solidFill>
                  <a:srgbClr val="FFFFFF"/>
                </a:solidFill>
              </a:rPr>
              <a:t>监督也必须在教外有好名声，恐怕被人毁谤，落在魔鬼的网罗里</a:t>
            </a:r>
            <a:r>
              <a:rPr lang="zh-TW" altLang="en-US" sz="2600" dirty="0" smtClean="0">
                <a:solidFill>
                  <a:srgbClr val="FFFFFF"/>
                </a:solidFill>
              </a:rPr>
              <a:t>。</a:t>
            </a:r>
            <a:endParaRPr lang="en-US" altLang="zh-TW" sz="2600" dirty="0" smtClean="0">
              <a:solidFill>
                <a:srgbClr val="FFFFFF"/>
              </a:solidFill>
            </a:endParaRPr>
          </a:p>
          <a:p>
            <a:r>
              <a:rPr lang="zh-TW" altLang="en-US" sz="2600" dirty="0"/>
              <a:t>箴言 </a:t>
            </a:r>
            <a:r>
              <a:rPr lang="en-US" altLang="zh-TW" sz="2600" dirty="0"/>
              <a:t>9:8-9 </a:t>
            </a:r>
            <a:r>
              <a:rPr lang="zh-TW" altLang="en-US" sz="2600" dirty="0"/>
              <a:t>要責備智慧人，他必愛你。教導智慧人，他就越發有智慧。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8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00"/>
            <a:ext cx="9144000" cy="5143500"/>
          </a:xfrm>
          <a:prstGeom prst="rect">
            <a:avLst/>
          </a:prstGeom>
        </p:spPr>
      </p:pic>
      <p:pic>
        <p:nvPicPr>
          <p:cNvPr id="4" name="Picture 3" descr="Screenshot 2017-04-15 23.2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5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062850"/>
            <a:ext cx="7823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dirty="0">
                <a:latin typeface="华文黑体"/>
                <a:ea typeface="华文黑体"/>
                <a:cs typeface="华文黑体"/>
              </a:rPr>
              <a:t>有一位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神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神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既在古时借着众先知多次多方地晓谕列祖， 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2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就在这末世借着他儿子晓谕我们；又早已立他为承受万有的，也曾借着他创造诸世界。 </a:t>
            </a:r>
            <a:r>
              <a:rPr lang="zh-CN" altLang="en-US" sz="2800" u="sng" dirty="0">
                <a:latin typeface="华文黑体"/>
                <a:ea typeface="华文黑体"/>
                <a:cs typeface="华文黑体"/>
              </a:rPr>
              <a:t>（来</a:t>
            </a:r>
            <a:r>
              <a:rPr lang="en-US" altLang="zh-CN" sz="2800" u="sng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en-US" sz="2800" u="sng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88"/>
            <a:ext cx="74506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有一晓谕：</a:t>
            </a: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从</a:t>
            </a:r>
            <a:r>
              <a:rPr lang="zh-TW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2800" dirty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起步，</a:t>
            </a:r>
            <a:r>
              <a:rPr lang="zh-TW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向前迈进</a:t>
            </a:r>
            <a:endParaRPr lang="en-US" altLang="zh-TW" sz="2800" dirty="0" smtClean="0">
              <a:solidFill>
                <a:srgbClr val="FFFFFF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有一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位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神：大智若愚大巧若拙大勇若怯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有一新我：不怕暴露自己愚拙，软弱；谦卑面对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責備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回顾</a:t>
            </a:r>
            <a:endParaRPr lang="en-US" sz="36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5884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65" y="2300850"/>
            <a:ext cx="782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荣归原主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神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既在古时借着众先知多次多方地晓谕列祖， 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2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就在这末世借着他儿子晓谕我们；又早已立他为</a:t>
            </a:r>
            <a:r>
              <a:rPr lang="zh-TW" altLang="en-US" sz="28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承受万有的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，也曾借着他创造诸世界。 </a:t>
            </a:r>
            <a:r>
              <a:rPr lang="zh-CN" altLang="en-US" sz="2800" u="sng" dirty="0">
                <a:latin typeface="华文黑体"/>
                <a:ea typeface="华文黑体"/>
                <a:cs typeface="华文黑体"/>
              </a:rPr>
              <a:t>（来</a:t>
            </a:r>
            <a:r>
              <a:rPr lang="en-US" altLang="zh-CN" sz="2800" u="sng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en-US" sz="2800" u="sng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u="sng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r>
              <a:rPr lang="en-US" altLang="zh-TW" sz="2800" dirty="0" smtClean="0">
                <a:latin typeface="华文黑体"/>
                <a:ea typeface="华文黑体"/>
                <a:cs typeface="华文黑体"/>
              </a:rPr>
              <a:t>28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所以，我们既得了</a:t>
            </a:r>
            <a:r>
              <a:rPr lang="zh-TW" altLang="en-US" sz="28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不能震动的国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，就当感恩，照神所喜悦的，用虔诚、敬畏的心侍奉神， 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29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因为我们的神乃是烈火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。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（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希伯来书</a:t>
            </a:r>
            <a:r>
              <a:rPr lang="en-US" altLang="zh-TW" sz="2800" dirty="0" smtClean="0">
                <a:latin typeface="华文黑体"/>
                <a:ea typeface="华文黑体"/>
                <a:cs typeface="华文黑体"/>
              </a:rPr>
              <a:t>12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88"/>
            <a:ext cx="7450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我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是否被他承受被他充满？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我是否悔改，信福音？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本周挑战</a:t>
            </a:r>
            <a:endParaRPr lang="en-US" sz="36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23579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8" b="13028"/>
          <a:stretch>
            <a:fillRect/>
          </a:stretch>
        </p:blipFill>
        <p:spPr>
          <a:xfrm>
            <a:off x="118533" y="1079500"/>
            <a:ext cx="6807677" cy="3119967"/>
          </a:xfrm>
        </p:spPr>
      </p:pic>
    </p:spTree>
    <p:extLst>
      <p:ext uri="{BB962C8B-B14F-4D97-AF65-F5344CB8AC3E}">
        <p14:creationId xmlns:p14="http://schemas.microsoft.com/office/powerpoint/2010/main" val="159377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5" y="1630173"/>
            <a:ext cx="69927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黑体"/>
                <a:ea typeface="黑体"/>
                <a:cs typeface="黑体"/>
              </a:rPr>
              <a:t>“荣”归原主</a:t>
            </a:r>
            <a:r>
              <a:rPr lang="zh-TW" altLang="en-US" sz="4400" dirty="0" smtClean="0">
                <a:latin typeface="黑体"/>
                <a:ea typeface="黑体"/>
                <a:cs typeface="黑体"/>
              </a:rPr>
              <a:t>－</a:t>
            </a:r>
            <a:endParaRPr lang="en-US" altLang="zh-TW" sz="44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TW" altLang="en-US" sz="4400" dirty="0" smtClean="0">
                <a:latin typeface="黑体"/>
                <a:ea typeface="黑体"/>
                <a:cs typeface="黑体"/>
              </a:rPr>
              <a:t>承受</a:t>
            </a:r>
            <a:r>
              <a:rPr lang="zh-TW" altLang="en-US" sz="4400" dirty="0" smtClean="0">
                <a:latin typeface="黑体"/>
                <a:ea typeface="黑体"/>
                <a:cs typeface="黑体"/>
              </a:rPr>
              <a:t>万有</a:t>
            </a:r>
            <a:r>
              <a:rPr lang="zh-CN" altLang="en-US" sz="4400" dirty="0" smtClean="0">
                <a:latin typeface="黑体"/>
                <a:ea typeface="黑体"/>
                <a:cs typeface="黑体"/>
              </a:rPr>
              <a:t>，充满万有</a:t>
            </a:r>
            <a:endParaRPr lang="en-US" altLang="zh-CHT" sz="44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CHT" altLang="en-US" sz="4400" dirty="0" smtClean="0">
                <a:latin typeface="黑体"/>
                <a:ea typeface="黑体"/>
                <a:cs typeface="黑体"/>
              </a:rPr>
              <a:t>希伯來書 </a:t>
            </a:r>
            <a:r>
              <a:rPr lang="en-US" altLang="zh-CHT" sz="4400" dirty="0" smtClean="0">
                <a:latin typeface="黑体"/>
                <a:ea typeface="黑体"/>
                <a:cs typeface="黑体"/>
              </a:rPr>
              <a:t>1:</a:t>
            </a:r>
            <a:r>
              <a:rPr lang="zh-CN" altLang="zh-CN" sz="44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HT" sz="4400" dirty="0" smtClean="0">
                <a:latin typeface="黑体"/>
                <a:ea typeface="黑体"/>
                <a:cs typeface="黑体"/>
              </a:rPr>
              <a:t>-3</a:t>
            </a:r>
            <a:r>
              <a:rPr lang="zh-CN" altLang="en-US" sz="4400" dirty="0" smtClean="0">
                <a:latin typeface="黑体"/>
                <a:ea typeface="黑体"/>
                <a:cs typeface="黑体"/>
              </a:rPr>
              <a:t>（三）</a:t>
            </a:r>
            <a:endParaRPr lang="zh-CHT" altLang="en-US" sz="44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745067"/>
            <a:ext cx="6637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希伯来书</a:t>
            </a:r>
            <a:r>
              <a:rPr lang="en-US" altLang="zh-TW" sz="3200" dirty="0"/>
              <a:t>1:1 </a:t>
            </a:r>
            <a:r>
              <a:rPr lang="zh-TW" altLang="en-US" sz="3200" dirty="0"/>
              <a:t>神既在古时借着众先知多次多方地晓谕列祖， </a:t>
            </a:r>
            <a:endParaRPr lang="en-US" altLang="zh-TW" sz="3200" dirty="0" smtClean="0"/>
          </a:p>
          <a:p>
            <a:r>
              <a:rPr lang="en-US" altLang="zh-TW" sz="3200" dirty="0" smtClean="0"/>
              <a:t>2 </a:t>
            </a:r>
            <a:r>
              <a:rPr lang="zh-TW" altLang="en-US" sz="3200" dirty="0"/>
              <a:t>就在这末世借着他儿子晓谕我们；</a:t>
            </a:r>
            <a:r>
              <a:rPr lang="zh-TW" altLang="en-US" sz="3200" dirty="0">
                <a:solidFill>
                  <a:srgbClr val="FFFF00"/>
                </a:solidFill>
              </a:rPr>
              <a:t>又早已立他为承受万有的，也曾借着他创造诸世界。 </a:t>
            </a:r>
            <a:endParaRPr lang="en-US" altLang="zh-TW" sz="3200" dirty="0" smtClean="0">
              <a:solidFill>
                <a:srgbClr val="FFFF00"/>
              </a:solidFill>
            </a:endParaRPr>
          </a:p>
          <a:p>
            <a:r>
              <a:rPr lang="en-US" altLang="zh-TW" sz="3200" dirty="0" smtClean="0">
                <a:solidFill>
                  <a:srgbClr val="FFFF00"/>
                </a:solidFill>
              </a:rPr>
              <a:t>3 </a:t>
            </a:r>
            <a:r>
              <a:rPr lang="zh-TW" altLang="en-US" sz="3200" dirty="0">
                <a:solidFill>
                  <a:srgbClr val="FFFF00"/>
                </a:solidFill>
              </a:rPr>
              <a:t>他是神荣耀所发的光辉，是神本体的真像，常用他权能的命令托住万有</a:t>
            </a:r>
            <a:r>
              <a:rPr lang="zh-TW" altLang="en-US" sz="3200" dirty="0"/>
              <a:t>。</a:t>
            </a:r>
            <a:r>
              <a:rPr lang="zh-TW" altLang="en-US" sz="3200" dirty="0">
                <a:solidFill>
                  <a:srgbClr val="FF0000"/>
                </a:solidFill>
              </a:rPr>
              <a:t>他洗净了人的罪，</a:t>
            </a:r>
            <a:r>
              <a:rPr lang="zh-TW" altLang="en-US" sz="3200" dirty="0">
                <a:solidFill>
                  <a:srgbClr val="FFFF00"/>
                </a:solidFill>
              </a:rPr>
              <a:t>就坐在高天至大者的右边</a:t>
            </a:r>
            <a:r>
              <a:rPr lang="zh-TW" altLang="en-US" sz="3200" dirty="0"/>
              <a:t>。 </a:t>
            </a:r>
            <a:endParaRPr lang="en-US" sz="29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42387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40268" y="135466"/>
            <a:ext cx="678222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2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以</a:t>
            </a:r>
            <a:r>
              <a:rPr lang="zh-CN" altLang="en-US" sz="3200" u="sng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弗所書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身體只有一個，聖靈只有一個，正如你們蒙召同有一個指望；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5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一主，一信，一洗， 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一神，就是眾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人的父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超乎眾人之上，貫乎眾人之中，也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住在眾人之內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zh-TW" altLang="en-US" sz="3200" dirty="0">
                <a:solidFill>
                  <a:srgbClr val="FFFFFF"/>
                </a:solidFill>
              </a:rPr>
              <a:t> </a:t>
            </a:r>
            <a:r>
              <a:rPr lang="en-US" altLang="zh-TW" sz="3200" dirty="0">
                <a:solidFill>
                  <a:srgbClr val="FFFFFF"/>
                </a:solidFill>
              </a:rPr>
              <a:t>7 </a:t>
            </a:r>
            <a:r>
              <a:rPr lang="zh-TW" altLang="en-US" sz="3200" dirty="0">
                <a:solidFill>
                  <a:srgbClr val="FFFFFF"/>
                </a:solidFill>
              </a:rPr>
              <a:t>我们各人蒙恩，都是照基督所量给各人的恩赐。 </a:t>
            </a:r>
            <a:r>
              <a:rPr lang="en-US" altLang="zh-TW" sz="3200" dirty="0">
                <a:solidFill>
                  <a:srgbClr val="FFFFFF"/>
                </a:solidFill>
              </a:rPr>
              <a:t>8 </a:t>
            </a:r>
            <a:r>
              <a:rPr lang="zh-TW" altLang="en-US" sz="3200" dirty="0">
                <a:solidFill>
                  <a:srgbClr val="FFFFFF"/>
                </a:solidFill>
              </a:rPr>
              <a:t>所以经上说：</a:t>
            </a:r>
            <a:r>
              <a:rPr lang="zh-TW" altLang="en-US" sz="3200" dirty="0">
                <a:solidFill>
                  <a:srgbClr val="FFFF00"/>
                </a:solidFill>
              </a:rPr>
              <a:t>“他升上高天的时候，掳掠了仇敌，将各样的恩赐赏给人。”</a:t>
            </a:r>
            <a:r>
              <a:rPr lang="zh-TW" altLang="en-US" sz="3200" dirty="0">
                <a:solidFill>
                  <a:srgbClr val="FFFFFF"/>
                </a:solidFill>
              </a:rPr>
              <a:t> </a:t>
            </a:r>
            <a:r>
              <a:rPr lang="en-US" altLang="zh-TW" sz="3200" dirty="0">
                <a:solidFill>
                  <a:srgbClr val="FFFFFF"/>
                </a:solidFill>
              </a:rPr>
              <a:t>9 </a:t>
            </a:r>
            <a:r>
              <a:rPr lang="zh-TW" altLang="en-US" sz="3200" dirty="0">
                <a:solidFill>
                  <a:srgbClr val="FFFFFF"/>
                </a:solidFill>
              </a:rPr>
              <a:t>（</a:t>
            </a:r>
            <a:r>
              <a:rPr lang="zh-TW" altLang="en-US" sz="3200" dirty="0">
                <a:solidFill>
                  <a:srgbClr val="FF0000"/>
                </a:solidFill>
              </a:rPr>
              <a:t>既说升上，岂不是先降在地下吗？ </a:t>
            </a:r>
            <a:r>
              <a:rPr lang="en-US" altLang="zh-TW" sz="3200" dirty="0">
                <a:solidFill>
                  <a:srgbClr val="FF0000"/>
                </a:solidFill>
              </a:rPr>
              <a:t>10 </a:t>
            </a:r>
            <a:r>
              <a:rPr lang="zh-TW" altLang="en-US" sz="3200" dirty="0">
                <a:solidFill>
                  <a:srgbClr val="FF0000"/>
                </a:solidFill>
              </a:rPr>
              <a:t>那降下的</a:t>
            </a:r>
            <a:r>
              <a:rPr lang="zh-TW" altLang="en-US" sz="3200" dirty="0">
                <a:solidFill>
                  <a:srgbClr val="FFFFFF"/>
                </a:solidFill>
              </a:rPr>
              <a:t>，</a:t>
            </a:r>
            <a:r>
              <a:rPr lang="zh-TW" altLang="en-US" sz="3200" dirty="0">
                <a:solidFill>
                  <a:srgbClr val="FFFF00"/>
                </a:solidFill>
              </a:rPr>
              <a:t>就是远升诸天之上要充满万有的。</a:t>
            </a:r>
            <a:r>
              <a:rPr lang="zh-TW" altLang="en-US" sz="3200" dirty="0">
                <a:solidFill>
                  <a:srgbClr val="FFFFFF"/>
                </a:solidFill>
              </a:rPr>
              <a:t>）</a:t>
            </a: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83222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Line 2"/>
          <p:cNvSpPr>
            <a:spLocks noChangeShapeType="1"/>
          </p:cNvSpPr>
          <p:nvPr/>
        </p:nvSpPr>
        <p:spPr bwMode="auto">
          <a:xfrm>
            <a:off x="533400" y="4889500"/>
            <a:ext cx="8229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19" name="Line 3"/>
          <p:cNvSpPr>
            <a:spLocks noChangeShapeType="1"/>
          </p:cNvSpPr>
          <p:nvPr/>
        </p:nvSpPr>
        <p:spPr bwMode="auto">
          <a:xfrm flipV="1">
            <a:off x="5334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 flipV="1">
            <a:off x="87630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1" name="Line 5"/>
          <p:cNvSpPr>
            <a:spLocks noChangeShapeType="1"/>
          </p:cNvSpPr>
          <p:nvPr/>
        </p:nvSpPr>
        <p:spPr bwMode="auto">
          <a:xfrm flipV="1">
            <a:off x="47244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 flipH="1" flipV="1">
            <a:off x="16002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3" name="Line 7"/>
          <p:cNvSpPr>
            <a:spLocks noChangeShapeType="1"/>
          </p:cNvSpPr>
          <p:nvPr/>
        </p:nvSpPr>
        <p:spPr bwMode="auto">
          <a:xfrm flipV="1">
            <a:off x="26670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37338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57912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67818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7772400" y="4699000"/>
            <a:ext cx="0" cy="1905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533400" y="4889500"/>
            <a:ext cx="8210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Sunday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1639888" y="4889500"/>
            <a:ext cx="8796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Monday</a:t>
            </a:r>
          </a:p>
        </p:txBody>
      </p:sp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2667001" y="4889500"/>
            <a:ext cx="8855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Tuesday</a:t>
            </a:r>
          </a:p>
        </p:txBody>
      </p:sp>
      <p:sp>
        <p:nvSpPr>
          <p:cNvPr id="342031" name="Text Box 15"/>
          <p:cNvSpPr txBox="1">
            <a:spLocks noChangeArrowheads="1"/>
          </p:cNvSpPr>
          <p:nvPr/>
        </p:nvSpPr>
        <p:spPr bwMode="auto">
          <a:xfrm>
            <a:off x="3581401" y="4889500"/>
            <a:ext cx="11721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Wednesday</a:t>
            </a:r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4724400" y="4889500"/>
            <a:ext cx="10014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 Thursday</a:t>
            </a:r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5911851" y="4889500"/>
            <a:ext cx="7132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Friday</a:t>
            </a:r>
          </a:p>
        </p:txBody>
      </p:sp>
      <p:sp>
        <p:nvSpPr>
          <p:cNvPr id="342034" name="Text Box 18"/>
          <p:cNvSpPr txBox="1">
            <a:spLocks noChangeArrowheads="1"/>
          </p:cNvSpPr>
          <p:nvPr/>
        </p:nvSpPr>
        <p:spPr bwMode="auto">
          <a:xfrm>
            <a:off x="6719888" y="4889500"/>
            <a:ext cx="9533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Saturday</a:t>
            </a:r>
          </a:p>
        </p:txBody>
      </p:sp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7832725" y="4876271"/>
            <a:ext cx="8210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Sunday</a:t>
            </a:r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5334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113030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 </a:t>
            </a:r>
          </a:p>
        </p:txBody>
      </p:sp>
      <p:sp>
        <p:nvSpPr>
          <p:cNvPr id="342038" name="Rectangle 22"/>
          <p:cNvSpPr>
            <a:spLocks noChangeArrowheads="1"/>
          </p:cNvSpPr>
          <p:nvPr/>
        </p:nvSpPr>
        <p:spPr bwMode="auto">
          <a:xfrm>
            <a:off x="16002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39" name="Rectangle 23"/>
          <p:cNvSpPr>
            <a:spLocks noChangeArrowheads="1"/>
          </p:cNvSpPr>
          <p:nvPr/>
        </p:nvSpPr>
        <p:spPr bwMode="auto">
          <a:xfrm>
            <a:off x="26670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0" name="Rectangle 24"/>
          <p:cNvSpPr>
            <a:spLocks noChangeArrowheads="1"/>
          </p:cNvSpPr>
          <p:nvPr/>
        </p:nvSpPr>
        <p:spPr bwMode="auto">
          <a:xfrm>
            <a:off x="37338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1" name="Rectangle 25"/>
          <p:cNvSpPr>
            <a:spLocks noChangeArrowheads="1"/>
          </p:cNvSpPr>
          <p:nvPr/>
        </p:nvSpPr>
        <p:spPr bwMode="auto">
          <a:xfrm>
            <a:off x="47244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2" name="Rectangle 26"/>
          <p:cNvSpPr>
            <a:spLocks noChangeArrowheads="1"/>
          </p:cNvSpPr>
          <p:nvPr/>
        </p:nvSpPr>
        <p:spPr bwMode="auto">
          <a:xfrm>
            <a:off x="57912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3" name="Rectangle 27"/>
          <p:cNvSpPr>
            <a:spLocks noChangeArrowheads="1"/>
          </p:cNvSpPr>
          <p:nvPr/>
        </p:nvSpPr>
        <p:spPr bwMode="auto">
          <a:xfrm>
            <a:off x="67818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4" name="Rectangle 28"/>
          <p:cNvSpPr>
            <a:spLocks noChangeArrowheads="1"/>
          </p:cNvSpPr>
          <p:nvPr/>
        </p:nvSpPr>
        <p:spPr bwMode="auto">
          <a:xfrm>
            <a:off x="7772401" y="4572000"/>
            <a:ext cx="4551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5" name="Rectangle 29"/>
          <p:cNvSpPr>
            <a:spLocks noChangeArrowheads="1"/>
          </p:cNvSpPr>
          <p:nvPr/>
        </p:nvSpPr>
        <p:spPr bwMode="auto">
          <a:xfrm>
            <a:off x="217805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6" name="Rectangle 30"/>
          <p:cNvSpPr>
            <a:spLocks noChangeArrowheads="1"/>
          </p:cNvSpPr>
          <p:nvPr/>
        </p:nvSpPr>
        <p:spPr bwMode="auto">
          <a:xfrm>
            <a:off x="324485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7" name="Rectangle 31"/>
          <p:cNvSpPr>
            <a:spLocks noChangeArrowheads="1"/>
          </p:cNvSpPr>
          <p:nvPr/>
        </p:nvSpPr>
        <p:spPr bwMode="auto">
          <a:xfrm>
            <a:off x="423545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8" name="Rectangle 32"/>
          <p:cNvSpPr>
            <a:spLocks noChangeArrowheads="1"/>
          </p:cNvSpPr>
          <p:nvPr/>
        </p:nvSpPr>
        <p:spPr bwMode="auto">
          <a:xfrm>
            <a:off x="530225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9" name="Rectangle 33"/>
          <p:cNvSpPr>
            <a:spLocks noChangeArrowheads="1"/>
          </p:cNvSpPr>
          <p:nvPr/>
        </p:nvSpPr>
        <p:spPr bwMode="auto">
          <a:xfrm>
            <a:off x="629285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0" name="Rectangle 34"/>
          <p:cNvSpPr>
            <a:spLocks noChangeArrowheads="1"/>
          </p:cNvSpPr>
          <p:nvPr/>
        </p:nvSpPr>
        <p:spPr bwMode="auto">
          <a:xfrm>
            <a:off x="728345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1" name="Rectangle 35"/>
          <p:cNvSpPr>
            <a:spLocks noChangeArrowheads="1"/>
          </p:cNvSpPr>
          <p:nvPr/>
        </p:nvSpPr>
        <p:spPr bwMode="auto">
          <a:xfrm>
            <a:off x="8305801" y="4572000"/>
            <a:ext cx="463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295275" y="1719792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荣耀进城</a:t>
            </a:r>
            <a:endParaRPr lang="en-US" sz="2000" dirty="0"/>
          </a:p>
        </p:txBody>
      </p:sp>
      <p:sp>
        <p:nvSpPr>
          <p:cNvPr id="342053" name="Line 37"/>
          <p:cNvSpPr>
            <a:spLocks noChangeShapeType="1"/>
          </p:cNvSpPr>
          <p:nvPr/>
        </p:nvSpPr>
        <p:spPr bwMode="auto">
          <a:xfrm>
            <a:off x="838200" y="2159000"/>
            <a:ext cx="0" cy="2413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4" name="Text Box 38"/>
          <p:cNvSpPr txBox="1">
            <a:spLocks noChangeArrowheads="1"/>
          </p:cNvSpPr>
          <p:nvPr/>
        </p:nvSpPr>
        <p:spPr bwMode="auto">
          <a:xfrm>
            <a:off x="942975" y="3053292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回伯大尼</a:t>
            </a:r>
            <a:endParaRPr lang="en-US" sz="2000" dirty="0"/>
          </a:p>
        </p:txBody>
      </p:sp>
      <p:sp>
        <p:nvSpPr>
          <p:cNvPr id="342055" name="Text Box 39"/>
          <p:cNvSpPr txBox="1">
            <a:spLocks noChangeArrowheads="1"/>
          </p:cNvSpPr>
          <p:nvPr/>
        </p:nvSpPr>
        <p:spPr bwMode="auto">
          <a:xfrm>
            <a:off x="1505864" y="1377486"/>
            <a:ext cx="1313536" cy="13234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/>
              <a:t>洁净圣殿</a:t>
            </a: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zh-CN" altLang="en-US" sz="2000" dirty="0" smtClean="0"/>
              <a:t>希腊人见耶稣</a:t>
            </a:r>
            <a:endParaRPr lang="en-US" sz="2000" dirty="0"/>
          </a:p>
        </p:txBody>
      </p:sp>
      <p:sp>
        <p:nvSpPr>
          <p:cNvPr id="342056" name="Line 40"/>
          <p:cNvSpPr>
            <a:spLocks noChangeShapeType="1"/>
          </p:cNvSpPr>
          <p:nvPr/>
        </p:nvSpPr>
        <p:spPr bwMode="auto">
          <a:xfrm>
            <a:off x="1295400" y="3492500"/>
            <a:ext cx="0" cy="1079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7" name="Line 41"/>
          <p:cNvSpPr>
            <a:spLocks noChangeShapeType="1"/>
          </p:cNvSpPr>
          <p:nvPr/>
        </p:nvSpPr>
        <p:spPr bwMode="auto">
          <a:xfrm>
            <a:off x="2362200" y="2857500"/>
            <a:ext cx="0" cy="1714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8" name="Text Box 42"/>
          <p:cNvSpPr txBox="1">
            <a:spLocks noChangeArrowheads="1"/>
          </p:cNvSpPr>
          <p:nvPr/>
        </p:nvSpPr>
        <p:spPr bwMode="auto">
          <a:xfrm>
            <a:off x="2698170" y="2014869"/>
            <a:ext cx="1210588" cy="10156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果树枯萎</a:t>
            </a:r>
            <a:endParaRPr lang="en-US" sz="2000" dirty="0"/>
          </a:p>
          <a:p>
            <a:pPr eaLnBrk="1" hangingPunct="1">
              <a:defRPr/>
            </a:pPr>
            <a:endParaRPr lang="en-US" altLang="zh-CN" sz="2000" dirty="0" smtClean="0"/>
          </a:p>
          <a:p>
            <a:pPr eaLnBrk="1" hangingPunct="1">
              <a:defRPr/>
            </a:pPr>
            <a:r>
              <a:rPr lang="zh-CN" altLang="en-US" sz="2000" dirty="0" smtClean="0"/>
              <a:t>领袖质问</a:t>
            </a:r>
            <a:endParaRPr lang="en-US" sz="2000" dirty="0"/>
          </a:p>
        </p:txBody>
      </p:sp>
      <p:sp>
        <p:nvSpPr>
          <p:cNvPr id="342059" name="Line 43"/>
          <p:cNvSpPr>
            <a:spLocks noChangeShapeType="1"/>
          </p:cNvSpPr>
          <p:nvPr/>
        </p:nvSpPr>
        <p:spPr bwMode="auto">
          <a:xfrm flipH="1">
            <a:off x="2819400" y="2857500"/>
            <a:ext cx="0" cy="1714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0" name="Text Box 44"/>
          <p:cNvSpPr txBox="1">
            <a:spLocks noChangeArrowheads="1"/>
          </p:cNvSpPr>
          <p:nvPr/>
        </p:nvSpPr>
        <p:spPr bwMode="auto">
          <a:xfrm>
            <a:off x="2981325" y="3053292"/>
            <a:ext cx="146706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橄榄山讲论</a:t>
            </a:r>
            <a:endParaRPr lang="en-US" sz="2000" dirty="0"/>
          </a:p>
        </p:txBody>
      </p:sp>
      <p:sp>
        <p:nvSpPr>
          <p:cNvPr id="342061" name="Line 45"/>
          <p:cNvSpPr>
            <a:spLocks noChangeShapeType="1"/>
          </p:cNvSpPr>
          <p:nvPr/>
        </p:nvSpPr>
        <p:spPr bwMode="auto">
          <a:xfrm>
            <a:off x="3429000" y="3492500"/>
            <a:ext cx="0" cy="1079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2" name="Text Box 46"/>
          <p:cNvSpPr txBox="1">
            <a:spLocks noChangeArrowheads="1"/>
          </p:cNvSpPr>
          <p:nvPr/>
        </p:nvSpPr>
        <p:spPr bwMode="auto">
          <a:xfrm>
            <a:off x="3582989" y="3751792"/>
            <a:ext cx="1223412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犹大密谋</a:t>
            </a:r>
            <a:endParaRPr lang="en-US" sz="2000" dirty="0"/>
          </a:p>
        </p:txBody>
      </p:sp>
      <p:sp>
        <p:nvSpPr>
          <p:cNvPr id="342063" name="Line 47"/>
          <p:cNvSpPr>
            <a:spLocks noChangeShapeType="1"/>
          </p:cNvSpPr>
          <p:nvPr/>
        </p:nvSpPr>
        <p:spPr bwMode="auto">
          <a:xfrm>
            <a:off x="4191000" y="4191000"/>
            <a:ext cx="0" cy="38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4" name="Text Box 48"/>
          <p:cNvSpPr txBox="1">
            <a:spLocks noChangeArrowheads="1"/>
          </p:cNvSpPr>
          <p:nvPr/>
        </p:nvSpPr>
        <p:spPr bwMode="auto">
          <a:xfrm>
            <a:off x="4235451" y="1591733"/>
            <a:ext cx="1352549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彼得约翰预备晚餐</a:t>
            </a:r>
            <a:endParaRPr lang="en-US" sz="2000" dirty="0"/>
          </a:p>
        </p:txBody>
      </p:sp>
      <p:sp>
        <p:nvSpPr>
          <p:cNvPr id="342065" name="Line 49"/>
          <p:cNvSpPr>
            <a:spLocks noChangeShapeType="1"/>
          </p:cNvSpPr>
          <p:nvPr/>
        </p:nvSpPr>
        <p:spPr bwMode="auto">
          <a:xfrm>
            <a:off x="4953000" y="2349500"/>
            <a:ext cx="0" cy="2222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6" name="Text Box 50"/>
          <p:cNvSpPr txBox="1">
            <a:spLocks noChangeArrowheads="1"/>
          </p:cNvSpPr>
          <p:nvPr/>
        </p:nvSpPr>
        <p:spPr bwMode="auto">
          <a:xfrm>
            <a:off x="5048250" y="2476500"/>
            <a:ext cx="1210588" cy="10156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最后晚餐</a:t>
            </a:r>
            <a:endParaRPr lang="en-US" altLang="zh-CN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zh-CN" altLang="en-US" sz="2000" dirty="0" smtClean="0"/>
              <a:t>临别赠言</a:t>
            </a:r>
            <a:endParaRPr lang="en-US" sz="2000" dirty="0"/>
          </a:p>
        </p:txBody>
      </p:sp>
      <p:sp>
        <p:nvSpPr>
          <p:cNvPr id="342067" name="Line 51"/>
          <p:cNvSpPr>
            <a:spLocks noChangeShapeType="1"/>
          </p:cNvSpPr>
          <p:nvPr/>
        </p:nvSpPr>
        <p:spPr bwMode="auto">
          <a:xfrm>
            <a:off x="5486400" y="3452813"/>
            <a:ext cx="0" cy="1143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8" name="Text Box 52"/>
          <p:cNvSpPr txBox="1">
            <a:spLocks noChangeArrowheads="1"/>
          </p:cNvSpPr>
          <p:nvPr/>
        </p:nvSpPr>
        <p:spPr bwMode="auto">
          <a:xfrm>
            <a:off x="5588000" y="3561292"/>
            <a:ext cx="697627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被捕</a:t>
            </a:r>
            <a:endParaRPr lang="en-US" altLang="zh-CN" sz="2000" dirty="0" smtClean="0"/>
          </a:p>
          <a:p>
            <a:pPr eaLnBrk="1" hangingPunct="1">
              <a:defRPr/>
            </a:pPr>
            <a:r>
              <a:rPr lang="zh-CN" altLang="en-US" sz="2000" dirty="0" smtClean="0"/>
              <a:t>被审</a:t>
            </a:r>
            <a:endParaRPr lang="en-US" sz="2000" dirty="0"/>
          </a:p>
        </p:txBody>
      </p:sp>
      <p:sp>
        <p:nvSpPr>
          <p:cNvPr id="342069" name="Line 53"/>
          <p:cNvSpPr>
            <a:spLocks noChangeShapeType="1"/>
          </p:cNvSpPr>
          <p:nvPr/>
        </p:nvSpPr>
        <p:spPr bwMode="auto">
          <a:xfrm>
            <a:off x="5867400" y="4000500"/>
            <a:ext cx="0" cy="571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0" name="Text Box 54"/>
          <p:cNvSpPr txBox="1">
            <a:spLocks noChangeArrowheads="1"/>
          </p:cNvSpPr>
          <p:nvPr/>
        </p:nvSpPr>
        <p:spPr bwMode="auto">
          <a:xfrm>
            <a:off x="5943600" y="4115594"/>
            <a:ext cx="95410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十字架</a:t>
            </a:r>
            <a:endParaRPr lang="en-US" sz="2000" dirty="0"/>
          </a:p>
        </p:txBody>
      </p:sp>
      <p:sp>
        <p:nvSpPr>
          <p:cNvPr id="342071" name="Line 55"/>
          <p:cNvSpPr>
            <a:spLocks noChangeShapeType="1"/>
          </p:cNvSpPr>
          <p:nvPr/>
        </p:nvSpPr>
        <p:spPr bwMode="auto">
          <a:xfrm flipH="1">
            <a:off x="6248400" y="4381500"/>
            <a:ext cx="0" cy="190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2" name="Text Box 56"/>
          <p:cNvSpPr txBox="1">
            <a:spLocks noChangeArrowheads="1"/>
          </p:cNvSpPr>
          <p:nvPr/>
        </p:nvSpPr>
        <p:spPr bwMode="auto">
          <a:xfrm>
            <a:off x="6629401" y="3544094"/>
            <a:ext cx="95410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安息日</a:t>
            </a:r>
            <a:endParaRPr lang="en-US" sz="2000" dirty="0"/>
          </a:p>
        </p:txBody>
      </p:sp>
      <p:sp>
        <p:nvSpPr>
          <p:cNvPr id="342073" name="Line 57"/>
          <p:cNvSpPr>
            <a:spLocks noChangeShapeType="1"/>
          </p:cNvSpPr>
          <p:nvPr/>
        </p:nvSpPr>
        <p:spPr bwMode="auto">
          <a:xfrm>
            <a:off x="7239000" y="3746500"/>
            <a:ext cx="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/>
          </a:p>
        </p:txBody>
      </p:sp>
      <p:sp>
        <p:nvSpPr>
          <p:cNvPr id="342074" name="Line 58"/>
          <p:cNvSpPr>
            <a:spLocks noChangeShapeType="1"/>
          </p:cNvSpPr>
          <p:nvPr/>
        </p:nvSpPr>
        <p:spPr bwMode="auto">
          <a:xfrm>
            <a:off x="7162800" y="3810000"/>
            <a:ext cx="0" cy="762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5" name="Text Box 59"/>
          <p:cNvSpPr txBox="1">
            <a:spLocks noChangeArrowheads="1"/>
          </p:cNvSpPr>
          <p:nvPr/>
        </p:nvSpPr>
        <p:spPr bwMode="auto">
          <a:xfrm>
            <a:off x="7500531" y="2724870"/>
            <a:ext cx="69762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复活</a:t>
            </a:r>
            <a:endParaRPr lang="en-US" sz="2000" dirty="0"/>
          </a:p>
        </p:txBody>
      </p:sp>
      <p:sp>
        <p:nvSpPr>
          <p:cNvPr id="342076" name="Line 60"/>
          <p:cNvSpPr>
            <a:spLocks noChangeShapeType="1"/>
          </p:cNvSpPr>
          <p:nvPr/>
        </p:nvSpPr>
        <p:spPr bwMode="auto">
          <a:xfrm>
            <a:off x="7848600" y="2857500"/>
            <a:ext cx="0" cy="1714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7" name="Text Box 61"/>
          <p:cNvSpPr txBox="1">
            <a:spLocks noChangeArrowheads="1"/>
          </p:cNvSpPr>
          <p:nvPr/>
        </p:nvSpPr>
        <p:spPr bwMode="auto">
          <a:xfrm>
            <a:off x="8110044" y="3619500"/>
            <a:ext cx="69762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显现</a:t>
            </a:r>
            <a:endParaRPr lang="en-US" sz="2000" dirty="0"/>
          </a:p>
        </p:txBody>
      </p:sp>
      <p:sp>
        <p:nvSpPr>
          <p:cNvPr id="342078" name="Line 62"/>
          <p:cNvSpPr>
            <a:spLocks noChangeShapeType="1"/>
          </p:cNvSpPr>
          <p:nvPr/>
        </p:nvSpPr>
        <p:spPr bwMode="auto">
          <a:xfrm>
            <a:off x="8382000" y="4000500"/>
            <a:ext cx="0" cy="5715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9" name="Text Box 63"/>
          <p:cNvSpPr txBox="1">
            <a:spLocks noChangeArrowheads="1"/>
          </p:cNvSpPr>
          <p:nvPr/>
        </p:nvSpPr>
        <p:spPr bwMode="auto">
          <a:xfrm>
            <a:off x="2140973" y="426507"/>
            <a:ext cx="42325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zh-CN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改变全世界的八天</a:t>
            </a: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2080" name="Line 64"/>
          <p:cNvSpPr>
            <a:spLocks noChangeShapeType="1"/>
          </p:cNvSpPr>
          <p:nvPr/>
        </p:nvSpPr>
        <p:spPr bwMode="auto">
          <a:xfrm>
            <a:off x="1828800" y="4064000"/>
            <a:ext cx="0" cy="50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2081" name="Rectangle 65"/>
          <p:cNvSpPr>
            <a:spLocks noChangeArrowheads="1"/>
          </p:cNvSpPr>
          <p:nvPr/>
        </p:nvSpPr>
        <p:spPr bwMode="auto">
          <a:xfrm>
            <a:off x="1366254" y="3483114"/>
            <a:ext cx="844550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 smtClean="0"/>
              <a:t>无花果树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72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32" y="139700"/>
            <a:ext cx="4321937" cy="55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26532"/>
            <a:ext cx="7738533" cy="4690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/>
              <a:t>启示录</a:t>
            </a:r>
            <a:r>
              <a:rPr lang="en-US" altLang="zh-CN" sz="2800" dirty="0"/>
              <a:t>4:9 </a:t>
            </a:r>
            <a:r>
              <a:rPr lang="zh-CN" altLang="en-US" sz="2800" dirty="0"/>
              <a:t>每逢四活物将荣耀、尊贵、感谢归给那坐在宝座上、活到永永远远者的时候， </a:t>
            </a:r>
            <a:r>
              <a:rPr lang="en-US" altLang="zh-CN" sz="2800" dirty="0"/>
              <a:t>10 </a:t>
            </a:r>
            <a:r>
              <a:rPr lang="zh-CN" altLang="en-US" sz="2800" dirty="0"/>
              <a:t>那二十四位长老就俯伏在坐宝座的面前，敬拜那活到永永远远的，又把他们的冠冕放在宝座前，说： </a:t>
            </a:r>
            <a:r>
              <a:rPr lang="en-US" altLang="zh-CN" sz="2800" dirty="0"/>
              <a:t>11 “</a:t>
            </a:r>
            <a:r>
              <a:rPr lang="zh-CN" altLang="en-US" sz="2800" dirty="0"/>
              <a:t>我们的主，我们的神，你是配得荣耀、尊贵、权柄的，因为你创造了万物，并且万物是因你的旨意被创造而有的。”</a:t>
            </a:r>
            <a:endParaRPr lang="en-US" altLang="zh-CN" sz="2800" dirty="0"/>
          </a:p>
          <a:p>
            <a:pPr>
              <a:lnSpc>
                <a:spcPct val="100000"/>
              </a:lnSpc>
            </a:pPr>
            <a:r>
              <a:rPr lang="zh-CN" altLang="en-US" sz="2800" dirty="0"/>
              <a:t>希伯来书</a:t>
            </a:r>
            <a:r>
              <a:rPr lang="en-US" altLang="zh-CN" sz="2800" dirty="0"/>
              <a:t>12:22 </a:t>
            </a:r>
            <a:r>
              <a:rPr lang="zh-CN" altLang="en-US" sz="2800" dirty="0"/>
              <a:t>你们乃是来到锡安山，永生神的城邑，就是天上的耶路撒冷；那里有千万的天使， </a:t>
            </a:r>
            <a:r>
              <a:rPr lang="en-US" altLang="zh-CN" sz="2800" dirty="0"/>
              <a:t>23 </a:t>
            </a:r>
            <a:r>
              <a:rPr lang="zh-CN" altLang="en-US" sz="2800" dirty="0"/>
              <a:t>有名录在天上诸长子之会所共聚的总会，有审判众人的神和被成全之义人的灵魂， </a:t>
            </a:r>
            <a:r>
              <a:rPr lang="en-US" altLang="zh-CN" sz="2800" dirty="0"/>
              <a:t>24 </a:t>
            </a:r>
            <a:r>
              <a:rPr lang="zh-CN" altLang="en-US" sz="2800" dirty="0"/>
              <a:t>并新约的中保耶稣以及所洒的血。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518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1166317"/>
            <a:ext cx="782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荣归原主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神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既在古时借着众先知多次多方地晓谕列祖， 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2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就在这末世借着他儿子晓谕我们；又早已立他为</a:t>
            </a:r>
            <a:r>
              <a:rPr lang="zh-TW" altLang="en-US" sz="28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承受万有的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，也曾借着他创造诸世界。 </a:t>
            </a:r>
            <a:r>
              <a:rPr lang="zh-CN" altLang="en-US" sz="2800" u="sng" dirty="0">
                <a:latin typeface="华文黑体"/>
                <a:ea typeface="华文黑体"/>
                <a:cs typeface="华文黑体"/>
              </a:rPr>
              <a:t>（来</a:t>
            </a:r>
            <a:r>
              <a:rPr lang="en-US" altLang="zh-CN" sz="2800" u="sng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en-US" sz="2800" u="sng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u="sng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endParaRPr lang="en-US" altLang="zh-CN" sz="2800" u="sng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>
                <a:latin typeface="华文黑体"/>
                <a:ea typeface="华文黑体"/>
                <a:cs typeface="华文黑体"/>
              </a:rPr>
              <a:t>我是否被他承受被他充满？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>
                <a:latin typeface="华文黑体"/>
                <a:ea typeface="华文黑体"/>
                <a:cs typeface="华文黑体"/>
              </a:rPr>
              <a:t>我是否悔改，信福音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？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9854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8501628</TotalTime>
  <Words>2696</Words>
  <Application>Microsoft Macintosh PowerPoint</Application>
  <PresentationFormat>On-screen Show (16:10)</PresentationFormat>
  <Paragraphs>119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Twilight</vt:lpstr>
      <vt:lpstr>主复活了！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423</cp:revision>
  <cp:lastPrinted>2017-03-11T22:48:59Z</cp:lastPrinted>
  <dcterms:created xsi:type="dcterms:W3CDTF">2016-04-20T14:44:41Z</dcterms:created>
  <dcterms:modified xsi:type="dcterms:W3CDTF">2017-04-16T04:46:20Z</dcterms:modified>
</cp:coreProperties>
</file>