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3" r:id="rId1"/>
  </p:sldMasterIdLst>
  <p:notesMasterIdLst>
    <p:notesMasterId r:id="rId20"/>
  </p:notesMasterIdLst>
  <p:handoutMasterIdLst>
    <p:handoutMasterId r:id="rId21"/>
  </p:handoutMasterIdLst>
  <p:sldIdLst>
    <p:sldId id="261" r:id="rId2"/>
    <p:sldId id="441" r:id="rId3"/>
    <p:sldId id="620" r:id="rId4"/>
    <p:sldId id="621" r:id="rId5"/>
    <p:sldId id="622" r:id="rId6"/>
    <p:sldId id="623" r:id="rId7"/>
    <p:sldId id="625" r:id="rId8"/>
    <p:sldId id="612" r:id="rId9"/>
    <p:sldId id="613" r:id="rId10"/>
    <p:sldId id="614" r:id="rId11"/>
    <p:sldId id="597" r:id="rId12"/>
    <p:sldId id="624" r:id="rId13"/>
    <p:sldId id="617" r:id="rId14"/>
    <p:sldId id="616" r:id="rId15"/>
    <p:sldId id="618" r:id="rId16"/>
    <p:sldId id="619" r:id="rId17"/>
    <p:sldId id="607" r:id="rId18"/>
    <p:sldId id="610" r:id="rId1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00" y="-2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C4B9C-5933-8849-8BFF-78FD4642F5A3}" type="datetimeFigureOut">
              <a:rPr lang="en-US" smtClean="0"/>
              <a:t>5/7/17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BE138-CBF3-2E42-A94B-E7BE390F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FFAE-0E0F-0B49-BDFF-8AF2891848CF}" type="datetimeFigureOut">
              <a:rPr lang="en-US" smtClean="0"/>
              <a:t>5/7/17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0230F-B426-314B-9108-A0635C10E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神既在古时借着众先知多次多方地晓谕列祖，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就在这末世借着他儿子晓谕我们；又早已立他为承受万有的，也曾借着他创造诸世界。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他是神荣耀所发的光辉，是神本体的真像，常用他权能的命令托住万有。他洗净了人的罪，就坐在高天至大者的右边。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他所承受的名既比天使的名更尊贵，就远超过天使。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所有的天使，神从来对哪一个说“你是我的儿子，我今日生你”？又指着哪一个说“我要做他的父，他要做我的子”？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再者，神使长子到世上来的时候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，就说：“神的使者都要拜他。”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论到使者，又说：“神以风为使者，以火焰为仆役。”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论到子却说：“神啊，你的宝座是永永远远的，你的国权是正直的。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你喜爱公义，恨恶罪恶，所以神，就是你的神，用喜乐油膏你，胜过膏你的同伴。” 天地都要灭没唯主永远长存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又说：“主啊，你起初立了地的根基，天也是你手所造的。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天地都要灭没，你却要长存；天地都要像衣服渐渐旧了。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你要将天地卷起来，像一件外衣，天地就都改变了；唯有你永不改变，你的年数没有穷尽。”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所有的天使，神从来对哪一个说“你坐在我的右边，等我使你仇敌做你的脚凳”？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天使岂不都是服役的灵，奉差遣为那将要承受救恩的人效力吗？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腓立比书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所以，在基督里若有什么劝勉，爱心有什么安慰，圣灵有什么交通，心中有什么慈悲怜悯，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你们就要意念相同，爱心相同，有一样的心思，有一样的意念，使我的喜乐可以满足。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凡事不可结党，不可贪图虚浮的荣耀，只要存心谦卑，各人看别人比自己强。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各人不要单顾自己的事，也要顾别人的事。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你们当以基督耶稣的心为心。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他本有神的形象，不以自己与神同等为强夺的，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反倒虚己，取了奴仆的形象，成为人的样式；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既有人的样子，就自己卑微，存心顺服以至于死，且死在十字架上。 无不口称耶稣为主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所以神将他升为至高，又赐给他那超乎万名之上的名，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叫一切在天上的、地上的和地底下的，因耶稣的名无不屈膝，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无不口称耶稣基督为主，使荣耀归于父神。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这样看来，我亲爱的弟兄，你们既是常顺服的，不但我在你们那里，就是我如今不在你们那里，更是顺服的，就当恐惧战兢，做成你们得救的工夫。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因为你们立志行事，都是神在你们心里运行，为要成就他的美意。 门徒如明光照耀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凡所行的，都不要发怨言、起争论，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使你们无可指摘，诚实无伪，在这弯曲悖谬的世代做神无瑕疵的儿女。你们显在这世代中，好像明光照耀，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将生命的道表明出来，叫我在基督的日子好夸我没有空跑，也没有徒劳。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我以你们的信心为供献的祭物，我若被浇奠在其上，也是喜乐，并且与你们众人一同喜乐。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你们也要照样喜乐，并且与我一同喜乐。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"John 1:1-7”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神从哪里来？“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哪个地方，神没有创造地方的时候，还没有地方可言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伪命题。”哪里“和”何时“都是从神而来，空间和时间 你从哪个城市来？我生在农村长在农村，我的小时候没去过城市，在我那个时候，没有城市可言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存在，先在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创造，工作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工作内容，方式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6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6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神既在古时借着众先知多次多方地晓谕列祖，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就在这末世借着他儿子晓谕我们；又早已立他为承受万有的，也曾借着他创造诸世界。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他是神荣耀所发的光辉，是神本体的真像，常用他权能的命令托住万有。他洗净了人的罪，就坐在高天至大者的右边。 </a:t>
            </a:r>
            <a:endParaRPr lang="en-US" sz="1200" dirty="0">
              <a:solidFill>
                <a:srgbClr val="FFFF00"/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6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6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6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神既在古时借着众先知多次多方地晓谕列祖，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就在这末世借着他儿子晓谕我们；又早已立他为承受万有的，也曾借着他创造诸世界。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他是神荣耀所发的光辉，是神本体的真像，常用他权能的命令托住万有。他洗净了人的罪，就坐在高天至大者的右边。 </a:t>
            </a:r>
            <a:endParaRPr lang="en-US" sz="1200" dirty="0">
              <a:solidFill>
                <a:srgbClr val="FFFF00"/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以弗所書</a:t>
            </a:r>
            <a:r>
              <a:rPr lang="en-US" altLang="zh-CN" sz="3200" dirty="0" smtClean="0">
                <a:solidFill>
                  <a:srgbClr val="FFFFFF"/>
                </a:solidFill>
              </a:rPr>
              <a:t>4:4 </a:t>
            </a:r>
            <a:r>
              <a:rPr lang="zh-CN" altLang="en-US" sz="3200" dirty="0" smtClean="0">
                <a:solidFill>
                  <a:srgbClr val="FFFFFF"/>
                </a:solidFill>
              </a:rPr>
              <a:t>身體只有一個，聖靈只有一個，正如你們蒙召同有一個指望； </a:t>
            </a:r>
            <a:r>
              <a:rPr lang="en-US" altLang="zh-CN" sz="3200" dirty="0" smtClean="0">
                <a:solidFill>
                  <a:srgbClr val="FFFFFF"/>
                </a:solidFill>
              </a:rPr>
              <a:t>5 </a:t>
            </a:r>
            <a:r>
              <a:rPr lang="zh-CN" altLang="en-US" sz="3200" dirty="0" smtClean="0">
                <a:solidFill>
                  <a:srgbClr val="FFFFFF"/>
                </a:solidFill>
              </a:rPr>
              <a:t>一主，一信，一洗， </a:t>
            </a:r>
            <a:r>
              <a:rPr lang="en-US" altLang="zh-CN" sz="3200" dirty="0" smtClean="0">
                <a:solidFill>
                  <a:srgbClr val="FFFFFF"/>
                </a:solidFill>
              </a:rPr>
              <a:t>6 </a:t>
            </a:r>
            <a:r>
              <a:rPr lang="zh-CN" altLang="en-US" sz="3200" dirty="0" smtClean="0">
                <a:solidFill>
                  <a:srgbClr val="FFFFFF"/>
                </a:solidFill>
              </a:rPr>
              <a:t>一神，就是眾人的父，超乎眾人之上，貫乎眾人之中，也住在眾人之內。 </a:t>
            </a:r>
            <a:r>
              <a:rPr lang="en-US" altLang="zh-CN" sz="3200" dirty="0" smtClean="0">
                <a:solidFill>
                  <a:srgbClr val="FFFFFF"/>
                </a:solidFill>
              </a:rPr>
              <a:t>7 </a:t>
            </a:r>
            <a:r>
              <a:rPr lang="zh-CN" altLang="en-US" sz="3200" dirty="0" smtClean="0">
                <a:solidFill>
                  <a:srgbClr val="FFFFFF"/>
                </a:solidFill>
              </a:rPr>
              <a:t>我們各人蒙恩，都是照基督所量給各人的恩賜。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哥林多前書</a:t>
            </a:r>
            <a:r>
              <a:rPr lang="en-US" altLang="zh-CN" sz="3200" dirty="0" smtClean="0">
                <a:solidFill>
                  <a:srgbClr val="FFFFFF"/>
                </a:solidFill>
              </a:rPr>
              <a:t>7:23 </a:t>
            </a:r>
            <a:r>
              <a:rPr lang="zh-CN" altLang="en-US" sz="3200" dirty="0" smtClean="0">
                <a:solidFill>
                  <a:srgbClr val="FFFFFF"/>
                </a:solidFill>
              </a:rPr>
              <a:t>你們是重價買來的，不要做人的奴僕。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en-US" altLang="zh-CN" sz="3200" dirty="0" smtClean="0">
                <a:solidFill>
                  <a:srgbClr val="FFFFFF"/>
                </a:solidFill>
              </a:rPr>
              <a:t>11:23 </a:t>
            </a:r>
            <a:r>
              <a:rPr lang="zh-CN" altLang="en-US" sz="3200" dirty="0" smtClean="0">
                <a:solidFill>
                  <a:srgbClr val="FFFFFF"/>
                </a:solidFill>
              </a:rPr>
              <a:t>我當日傳給你們的，原是從主領受的，就是主耶穌被賣的那一夜，拿起餅來， </a:t>
            </a:r>
            <a:r>
              <a:rPr lang="en-US" altLang="zh-CN" sz="3200" dirty="0" smtClean="0">
                <a:solidFill>
                  <a:srgbClr val="FFFFFF"/>
                </a:solidFill>
              </a:rPr>
              <a:t>24 </a:t>
            </a:r>
            <a:r>
              <a:rPr lang="zh-CN" altLang="en-US" sz="3200" dirty="0" smtClean="0">
                <a:solidFill>
                  <a:srgbClr val="FFFFFF"/>
                </a:solidFill>
              </a:rPr>
              <a:t>祝謝了，就掰開，說：「這是我的身體，為你們捨</a:t>
            </a:r>
            <a:r>
              <a:rPr lang="en-US" altLang="zh-CN" sz="3200" dirty="0" smtClean="0">
                <a:solidFill>
                  <a:srgbClr val="FFFFFF"/>
                </a:solidFill>
              </a:rPr>
              <a:t>[b]</a:t>
            </a:r>
            <a:r>
              <a:rPr lang="zh-CN" altLang="en-US" sz="3200" dirty="0" smtClean="0">
                <a:solidFill>
                  <a:srgbClr val="FFFFFF"/>
                </a:solidFill>
              </a:rPr>
              <a:t>的。你們應當如此行，為的是記念我。」 </a:t>
            </a:r>
            <a:r>
              <a:rPr lang="en-US" altLang="zh-CN" sz="3200" dirty="0" smtClean="0">
                <a:solidFill>
                  <a:srgbClr val="FFFFFF"/>
                </a:solidFill>
              </a:rPr>
              <a:t>25 </a:t>
            </a:r>
            <a:r>
              <a:rPr lang="zh-CN" altLang="en-US" sz="3200" dirty="0" smtClean="0">
                <a:solidFill>
                  <a:srgbClr val="FFFFFF"/>
                </a:solidFill>
              </a:rPr>
              <a:t>飯後，也照樣拿起杯來，說：「這杯是用我的血所立的新約。你們每逢喝的時候，要如此行，為的是記念我。」 </a:t>
            </a:r>
            <a:r>
              <a:rPr lang="en-US" altLang="zh-CN" sz="3200" dirty="0" smtClean="0">
                <a:solidFill>
                  <a:srgbClr val="FFFFFF"/>
                </a:solidFill>
              </a:rPr>
              <a:t>26 </a:t>
            </a:r>
            <a:r>
              <a:rPr lang="zh-CN" altLang="en-US" sz="3200" dirty="0" smtClean="0">
                <a:solidFill>
                  <a:srgbClr val="FFFFFF"/>
                </a:solidFill>
              </a:rPr>
              <a:t>你們每逢吃這餅、喝這杯，是表明主的死，直等到他來。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27 </a:t>
            </a:r>
            <a:r>
              <a:rPr lang="zh-CN" altLang="en-US" sz="3200" dirty="0" smtClean="0">
                <a:solidFill>
                  <a:srgbClr val="FFFFFF"/>
                </a:solidFill>
              </a:rPr>
              <a:t>所以，無論何人，不按理吃主的餅、喝主的杯，就是干犯主的身、主的血了。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28 </a:t>
            </a:r>
            <a:r>
              <a:rPr lang="zh-CN" altLang="en-US" sz="3200" dirty="0" smtClean="0">
                <a:solidFill>
                  <a:srgbClr val="FFFFFF"/>
                </a:solidFill>
              </a:rPr>
              <a:t>人應當自己省察，然後吃這餅、喝這杯。 </a:t>
            </a:r>
            <a:r>
              <a:rPr lang="en-US" altLang="zh-CN" sz="3200" dirty="0" smtClean="0">
                <a:solidFill>
                  <a:srgbClr val="FFFFFF"/>
                </a:solidFill>
              </a:rPr>
              <a:t>29 </a:t>
            </a:r>
            <a:r>
              <a:rPr lang="zh-CN" altLang="en-US" sz="3200" dirty="0" smtClean="0">
                <a:solidFill>
                  <a:srgbClr val="FFFFFF"/>
                </a:solidFill>
              </a:rPr>
              <a:t>因為人吃喝，若不分辨是主的身體，就是吃喝自己的罪了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（神的供应）</a:t>
            </a:r>
            <a:endParaRPr lang="en-US" altLang="zh-CN" sz="3200" dirty="0" smtClean="0">
              <a:solidFill>
                <a:srgbClr val="FFFFFF"/>
              </a:solidFill>
            </a:endParaRPr>
          </a:p>
          <a:p>
            <a:pPr marL="0" lvl="1">
              <a:defRPr/>
            </a:pPr>
            <a:r>
              <a:rPr lang="zh-CN" altLang="en-US" sz="3200" dirty="0" smtClean="0">
                <a:solidFill>
                  <a:srgbClr val="FFFFFF"/>
                </a:solidFill>
              </a:rPr>
              <a:t>约翰</a:t>
            </a:r>
            <a:r>
              <a:rPr lang="en-US" altLang="zh-CN" sz="3200" dirty="0" smtClean="0">
                <a:solidFill>
                  <a:srgbClr val="FFFFFF"/>
                </a:solidFill>
              </a:rPr>
              <a:t>6:</a:t>
            </a:r>
            <a:r>
              <a:rPr lang="en-US" altLang="zh-TW" sz="3200" dirty="0" smtClean="0">
                <a:solidFill>
                  <a:srgbClr val="FFFFFF"/>
                </a:solidFill>
              </a:rPr>
              <a:t>35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耶稣说：“我就是生命的粮。到我这里来的，必定不饿；信我的，永远不渴。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36 </a:t>
            </a:r>
            <a:r>
              <a:rPr lang="zh-TW" altLang="en-US" sz="3200" dirty="0" smtClean="0">
                <a:solidFill>
                  <a:srgbClr val="FFFFFF"/>
                </a:solidFill>
              </a:rPr>
              <a:t>只是我对你们说过，你们已经看见我，还是不信。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37 </a:t>
            </a:r>
            <a:r>
              <a:rPr lang="zh-TW" altLang="en-US" sz="3200" dirty="0" smtClean="0">
                <a:solidFill>
                  <a:srgbClr val="FFFFFF"/>
                </a:solidFill>
              </a:rPr>
              <a:t>凡父所赐给我的人，必到我这里来；到我这里来的，我总不丢弃他。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38 </a:t>
            </a:r>
            <a:r>
              <a:rPr lang="zh-TW" altLang="en-US" sz="3200" dirty="0" smtClean="0">
                <a:solidFill>
                  <a:srgbClr val="FFFFFF"/>
                </a:solidFill>
              </a:rPr>
              <a:t>因为我从天上降下来，不是要按自己的意思行，乃是要按那差我来者的意思行。 </a:t>
            </a:r>
            <a:r>
              <a:rPr lang="en-US" altLang="zh-TW" sz="3200" dirty="0" smtClean="0">
                <a:solidFill>
                  <a:srgbClr val="FFFFFF"/>
                </a:solidFill>
              </a:rPr>
              <a:t>39 </a:t>
            </a:r>
            <a:r>
              <a:rPr lang="zh-TW" altLang="en-US" sz="3200" dirty="0" smtClean="0">
                <a:solidFill>
                  <a:srgbClr val="FFFFFF"/>
                </a:solidFill>
              </a:rPr>
              <a:t>差我来者的意思就是：他所赐给我的，叫我一个也不失落，在末日却叫他复活。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40 </a:t>
            </a:r>
            <a:r>
              <a:rPr lang="zh-TW" altLang="en-US" sz="3200" dirty="0" smtClean="0">
                <a:solidFill>
                  <a:srgbClr val="FFFFFF"/>
                </a:solidFill>
              </a:rPr>
              <a:t>因为我父的意思是叫一切见子而信的人得永生，并且在末日我要叫他复活。” 犹太人议论主 </a:t>
            </a:r>
            <a:r>
              <a:rPr lang="en-US" altLang="zh-TW" sz="3200" dirty="0" smtClean="0">
                <a:solidFill>
                  <a:srgbClr val="FFFFFF"/>
                </a:solidFill>
              </a:rPr>
              <a:t>41 </a:t>
            </a:r>
            <a:r>
              <a:rPr lang="zh-TW" altLang="en-US" sz="3200" dirty="0" smtClean="0">
                <a:solidFill>
                  <a:srgbClr val="FFFFFF"/>
                </a:solidFill>
              </a:rPr>
              <a:t>犹太人因为耶稣说“我是从天上降下来的粮”，就私下议论他， </a:t>
            </a:r>
            <a:r>
              <a:rPr lang="en-US" altLang="zh-TW" sz="3200" dirty="0" smtClean="0">
                <a:solidFill>
                  <a:srgbClr val="FFFFFF"/>
                </a:solidFill>
              </a:rPr>
              <a:t>42 </a:t>
            </a:r>
            <a:r>
              <a:rPr lang="zh-TW" altLang="en-US" sz="3200" dirty="0" smtClean="0">
                <a:solidFill>
                  <a:srgbClr val="FFFFFF"/>
                </a:solidFill>
              </a:rPr>
              <a:t>说：“这不是约瑟的儿子耶稣吗？他的父母我们岂不认得吗？他如今怎么说‘我是从天上降下来的’呢？”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43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耶稣回答说：“你们不要大家议论。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44 </a:t>
            </a:r>
            <a:r>
              <a:rPr lang="zh-TW" altLang="en-US" sz="3200" dirty="0" smtClean="0">
                <a:solidFill>
                  <a:srgbClr val="FFFFFF"/>
                </a:solidFill>
              </a:rPr>
              <a:t>若不是差我来的父吸引人，就没有能到我这里来的；到我这里来的，在末日我要叫他复活。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45 </a:t>
            </a:r>
            <a:r>
              <a:rPr lang="zh-TW" altLang="en-US" sz="3200" dirty="0" smtClean="0">
                <a:solidFill>
                  <a:srgbClr val="FFFFFF"/>
                </a:solidFill>
              </a:rPr>
              <a:t>在先知书上写着说：‘他们都要蒙神的教训。’凡听见父之教训又学习的，就到我这里来。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46 </a:t>
            </a:r>
            <a:r>
              <a:rPr lang="zh-TW" altLang="en-US" sz="3200" dirty="0" smtClean="0">
                <a:solidFill>
                  <a:srgbClr val="FFFFFF"/>
                </a:solidFill>
              </a:rPr>
              <a:t>这不是说有人看见过父，唯独从神来的，他看见过父。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47 </a:t>
            </a:r>
            <a:r>
              <a:rPr lang="zh-TW" altLang="en-US" sz="3200" dirty="0" smtClean="0">
                <a:solidFill>
                  <a:srgbClr val="FFFFFF"/>
                </a:solidFill>
              </a:rPr>
              <a:t>我实实在在地告诉你们：信的人有永生。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48 </a:t>
            </a:r>
            <a:r>
              <a:rPr lang="zh-TW" altLang="en-US" sz="3200" dirty="0" smtClean="0">
                <a:solidFill>
                  <a:srgbClr val="FFFFFF"/>
                </a:solidFill>
              </a:rPr>
              <a:t>我就是生命的粮。 </a:t>
            </a:r>
            <a:r>
              <a:rPr lang="en-US" altLang="zh-TW" sz="3200" dirty="0" smtClean="0">
                <a:solidFill>
                  <a:srgbClr val="FFFFFF"/>
                </a:solidFill>
              </a:rPr>
              <a:t>49 </a:t>
            </a:r>
            <a:r>
              <a:rPr lang="zh-TW" altLang="en-US" sz="3200" dirty="0" smtClean="0">
                <a:solidFill>
                  <a:srgbClr val="FFFFFF"/>
                </a:solidFill>
              </a:rPr>
              <a:t>你们的祖宗在旷野吃过吗哪，还是死了； </a:t>
            </a:r>
            <a:r>
              <a:rPr lang="en-US" altLang="zh-TW" sz="3200" dirty="0" smtClean="0">
                <a:solidFill>
                  <a:srgbClr val="FFFFFF"/>
                </a:solidFill>
              </a:rPr>
              <a:t>50 </a:t>
            </a:r>
            <a:r>
              <a:rPr lang="zh-TW" altLang="en-US" sz="3200" dirty="0" smtClean="0">
                <a:solidFill>
                  <a:srgbClr val="FFFFFF"/>
                </a:solidFill>
              </a:rPr>
              <a:t>这是从天上降下来的粮，叫人吃了就不死。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51 </a:t>
            </a:r>
            <a:r>
              <a:rPr lang="zh-TW" altLang="en-US" sz="3200" dirty="0" smtClean="0">
                <a:solidFill>
                  <a:srgbClr val="FFFFFF"/>
                </a:solidFill>
              </a:rPr>
              <a:t>我是从天上降下来生命的粮，人若吃这粮，就必永远活着。我所要赐的粮就是我的肉，为世人之生命所赐的。”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52 </a:t>
            </a:r>
            <a:r>
              <a:rPr lang="zh-TW" altLang="en-US" sz="3200" dirty="0" smtClean="0">
                <a:solidFill>
                  <a:srgbClr val="FFFFFF"/>
                </a:solidFill>
              </a:rPr>
              <a:t>因此，犹太人彼此争论说：“这个人怎能把他的肉给我们吃呢？”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53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耶稣说：“我实实在在地告诉你们：你们若不吃人子的肉，不喝人子的血，就没有生命在你们里面。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54 </a:t>
            </a:r>
            <a:r>
              <a:rPr lang="zh-TW" altLang="en-US" sz="3200" dirty="0" smtClean="0">
                <a:solidFill>
                  <a:srgbClr val="FFFFFF"/>
                </a:solidFill>
              </a:rPr>
              <a:t>吃我肉、喝我血的人就有永生，在末日我要叫他复活。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55 </a:t>
            </a:r>
            <a:r>
              <a:rPr lang="zh-TW" altLang="en-US" sz="3200" dirty="0" smtClean="0">
                <a:solidFill>
                  <a:srgbClr val="FFFFFF"/>
                </a:solidFill>
              </a:rPr>
              <a:t>我的肉真是可吃的，我的血真是可喝的。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56 </a:t>
            </a:r>
            <a:r>
              <a:rPr lang="zh-TW" altLang="en-US" sz="3200" dirty="0" smtClean="0">
                <a:solidFill>
                  <a:srgbClr val="FFFFFF"/>
                </a:solidFill>
              </a:rPr>
              <a:t>吃我肉、喝我血的人常在我里面，我也常在他里面。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57 </a:t>
            </a:r>
            <a:r>
              <a:rPr lang="zh-TW" altLang="en-US" sz="3200" dirty="0" smtClean="0">
                <a:solidFill>
                  <a:srgbClr val="FFFFFF"/>
                </a:solidFill>
              </a:rPr>
              <a:t>永活的父怎样差我来，我又因父活着，照样，吃我肉的人也要因我活着。 </a:t>
            </a:r>
            <a:r>
              <a:rPr lang="en-US" altLang="zh-TW" sz="3200" dirty="0" smtClean="0">
                <a:solidFill>
                  <a:srgbClr val="FFFFFF"/>
                </a:solidFill>
              </a:rPr>
              <a:t>58 </a:t>
            </a:r>
            <a:r>
              <a:rPr lang="zh-TW" altLang="en-US" sz="3200" dirty="0" smtClean="0">
                <a:solidFill>
                  <a:srgbClr val="FFFFFF"/>
                </a:solidFill>
              </a:rPr>
              <a:t>这就是从天上降下来的粮。吃这粮的人就永远活着，不像你们的祖宗吃过吗哪还是死了。” </a:t>
            </a:r>
            <a:r>
              <a:rPr lang="en-US" altLang="zh-TW" sz="3200" dirty="0" smtClean="0">
                <a:solidFill>
                  <a:srgbClr val="FFFFFF"/>
                </a:solidFill>
              </a:rPr>
              <a:t>59 </a:t>
            </a:r>
            <a:r>
              <a:rPr lang="zh-TW" altLang="en-US" sz="3200" dirty="0" smtClean="0">
                <a:solidFill>
                  <a:srgbClr val="FFFFFF"/>
                </a:solidFill>
              </a:rPr>
              <a:t>这些话是耶稣在迦百农会堂里教训人说的。 主的话是灵是生命 </a:t>
            </a:r>
            <a:r>
              <a:rPr lang="en-US" altLang="zh-TW" sz="3200" dirty="0" smtClean="0">
                <a:solidFill>
                  <a:srgbClr val="FFFFFF"/>
                </a:solidFill>
              </a:rPr>
              <a:t>60 </a:t>
            </a:r>
            <a:r>
              <a:rPr lang="zh-TW" altLang="en-US" sz="3200" dirty="0" smtClean="0">
                <a:solidFill>
                  <a:srgbClr val="FFFFFF"/>
                </a:solidFill>
              </a:rPr>
              <a:t>他的门徒中有好些人听见了，就说：“这话甚难，谁能听呢？” </a:t>
            </a:r>
            <a:r>
              <a:rPr lang="en-US" altLang="zh-TW" sz="3200" dirty="0" smtClean="0">
                <a:solidFill>
                  <a:srgbClr val="FFFFFF"/>
                </a:solidFill>
              </a:rPr>
              <a:t>61 </a:t>
            </a:r>
            <a:r>
              <a:rPr lang="zh-TW" altLang="en-US" sz="3200" dirty="0" smtClean="0">
                <a:solidFill>
                  <a:srgbClr val="FFFFFF"/>
                </a:solidFill>
              </a:rPr>
              <a:t>耶稣心里知道门徒为这话议论，就对他们说：“这话是叫你们厌弃</a:t>
            </a:r>
            <a:r>
              <a:rPr lang="en-US" altLang="zh-TW" sz="3200" dirty="0" smtClean="0">
                <a:solidFill>
                  <a:srgbClr val="FFFFFF"/>
                </a:solidFill>
              </a:rPr>
              <a:t>[a]</a:t>
            </a:r>
            <a:r>
              <a:rPr lang="zh-TW" altLang="en-US" sz="3200" dirty="0" smtClean="0">
                <a:solidFill>
                  <a:srgbClr val="FFFFFF"/>
                </a:solidFill>
              </a:rPr>
              <a:t>吗？ </a:t>
            </a:r>
            <a:r>
              <a:rPr lang="en-US" altLang="zh-TW" sz="3200" dirty="0" smtClean="0">
                <a:solidFill>
                  <a:srgbClr val="FFFFFF"/>
                </a:solidFill>
              </a:rPr>
              <a:t>62 </a:t>
            </a:r>
            <a:r>
              <a:rPr lang="zh-TW" altLang="en-US" sz="3200" dirty="0" smtClean="0">
                <a:solidFill>
                  <a:srgbClr val="FFFFFF"/>
                </a:solidFill>
              </a:rPr>
              <a:t>倘或你们看见人子升到他原来所在之处，怎么样呢？ </a:t>
            </a:r>
            <a:r>
              <a:rPr lang="en-US" altLang="zh-TW" sz="3200" dirty="0" smtClean="0">
                <a:solidFill>
                  <a:srgbClr val="FFFFFF"/>
                </a:solidFill>
              </a:rPr>
              <a:t>63 </a:t>
            </a:r>
            <a:r>
              <a:rPr lang="zh-TW" altLang="en-US" sz="3200" dirty="0" smtClean="0">
                <a:solidFill>
                  <a:srgbClr val="FFFFFF"/>
                </a:solidFill>
              </a:rPr>
              <a:t>叫人活着的乃是灵，肉体是无益的。我对你们所说的话就是灵，就是生命。</a:t>
            </a:r>
            <a:endParaRPr lang="en-US" altLang="zh-TW" sz="3200" dirty="0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E9F6E7-42DA-844C-99F8-F49BA590D8C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神既在古时借着众先知多次多方地晓谕列祖，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就在这末世借着他儿子晓谕我们；又早已立他为承受万有的，也曾借着他创造诸世界。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他是神荣耀所发的光辉，是神本体的真像，常用他权能的命令托住万有。他洗净了人的罪，就坐在高天至大者的右边。 </a:t>
            </a:r>
            <a:endParaRPr lang="en-US" sz="1200" dirty="0">
              <a:solidFill>
                <a:srgbClr val="FFFF00"/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神既在古时借着众先知多次多方地晓谕列祖，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就在这末世借着他儿子晓谕我们；又早已立他为承受万有的，也曾借着他创造诸世界。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他是神荣耀所发的光辉，是神本体的真像，常用他权能的命令托住万有。他洗净了人的罪，就坐在高天至大者的右边。 </a:t>
            </a:r>
            <a:endParaRPr lang="en-US" sz="1200" dirty="0">
              <a:solidFill>
                <a:srgbClr val="FFFF00"/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6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希伯来书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神既在古时借着众先知多次多方地晓谕列祖，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就在这末世借着他儿子晓谕我们；又早已立他为承受万有的，也曾借着他创造诸世界。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他是神荣耀所发的光辉，是神本体的真像，常用他权能的命令托住万有。他洗净了人的罪，就坐在高天至大者的右边。 </a:t>
            </a:r>
            <a:endParaRPr lang="en-US" sz="1200" dirty="0">
              <a:solidFill>
                <a:srgbClr val="FFFF00"/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5/7/17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5/7/17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5/7/17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5/7/17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F755-269E-9640-AB93-CA3FC6198BDE}" type="datetimeFigureOut">
              <a:rPr lang="en-US" smtClean="0"/>
              <a:t>5/7/17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288625" y="1630173"/>
            <a:ext cx="699270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/>
              <a:t>“</a:t>
            </a:r>
            <a:r>
              <a:rPr lang="zh-TW" altLang="en-US" sz="4400" dirty="0" smtClean="0"/>
              <a:t>神从哪里</a:t>
            </a:r>
            <a:r>
              <a:rPr lang="zh-TW" altLang="en-US" sz="4400" dirty="0"/>
              <a:t>来</a:t>
            </a:r>
            <a:r>
              <a:rPr lang="zh-TW" altLang="en-US" sz="4400" dirty="0" smtClean="0"/>
              <a:t>？</a:t>
            </a:r>
            <a:r>
              <a:rPr lang="zh-CN" altLang="en-US" sz="4400" dirty="0" smtClean="0"/>
              <a:t>” </a:t>
            </a:r>
            <a:endParaRPr lang="en-US" altLang="zh-CN" sz="4400" dirty="0" smtClean="0"/>
          </a:p>
          <a:p>
            <a:pPr algn="ctr"/>
            <a:r>
              <a:rPr lang="zh-CN" altLang="en-US" sz="4400" dirty="0" smtClean="0"/>
              <a:t>－－－</a:t>
            </a:r>
            <a:r>
              <a:rPr lang="en-US" altLang="zh-TW" sz="4400" dirty="0" smtClean="0"/>
              <a:t> </a:t>
            </a:r>
            <a:r>
              <a:rPr lang="zh-TW" altLang="en-US" sz="4400" dirty="0" smtClean="0"/>
              <a:t>伪命题</a:t>
            </a:r>
            <a:endParaRPr lang="en-US" altLang="zh-TW" sz="4400" dirty="0" smtClean="0"/>
          </a:p>
          <a:p>
            <a:pPr algn="ctr"/>
            <a:r>
              <a:rPr lang="zh-CHT" altLang="en-US" sz="4400" dirty="0" smtClean="0">
                <a:latin typeface="黑体"/>
                <a:ea typeface="黑体"/>
                <a:cs typeface="黑体"/>
              </a:rPr>
              <a:t>希伯來書 </a:t>
            </a:r>
            <a:r>
              <a:rPr lang="en-US" altLang="zh-CHT" sz="4400" dirty="0" smtClean="0">
                <a:latin typeface="黑体"/>
                <a:ea typeface="黑体"/>
                <a:cs typeface="黑体"/>
              </a:rPr>
              <a:t>1:</a:t>
            </a:r>
            <a:r>
              <a:rPr lang="zh-CN" altLang="zh-CN" sz="4400" dirty="0" smtClean="0">
                <a:latin typeface="黑体"/>
                <a:ea typeface="黑体"/>
                <a:cs typeface="黑体"/>
              </a:rPr>
              <a:t>1</a:t>
            </a:r>
            <a:r>
              <a:rPr lang="en-US" altLang="zh-CHT" sz="4400" dirty="0" smtClean="0">
                <a:latin typeface="黑体"/>
                <a:ea typeface="黑体"/>
                <a:cs typeface="黑体"/>
              </a:rPr>
              <a:t>-3</a:t>
            </a:r>
            <a:r>
              <a:rPr lang="zh-CN" altLang="en-US" sz="4400" dirty="0" smtClean="0">
                <a:latin typeface="黑体"/>
                <a:ea typeface="黑体"/>
                <a:cs typeface="黑体"/>
              </a:rPr>
              <a:t>（四）</a:t>
            </a:r>
            <a:endParaRPr lang="zh-CHT" altLang="en-US" sz="4400" dirty="0">
              <a:latin typeface="黑体"/>
              <a:ea typeface="黑体"/>
              <a:cs typeface="黑体"/>
            </a:endParaRPr>
          </a:p>
        </p:txBody>
      </p:sp>
    </p:spTree>
    <p:extLst>
      <p:ext uri="{BB962C8B-B14F-4D97-AF65-F5344CB8AC3E}">
        <p14:creationId xmlns:p14="http://schemas.microsoft.com/office/powerpoint/2010/main" val="328273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444" y="186267"/>
            <a:ext cx="7212889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启示录 </a:t>
            </a:r>
            <a:r>
              <a:rPr lang="en-US" altLang="zh-TW" sz="3200" dirty="0"/>
              <a:t>21:18 </a:t>
            </a:r>
            <a:r>
              <a:rPr lang="zh-TW" altLang="en-US" sz="3200" dirty="0"/>
              <a:t>墙是碧玉造的，城是精金的，如同明净的玻璃。 </a:t>
            </a:r>
            <a:r>
              <a:rPr lang="en-US" altLang="zh-TW" sz="3200" dirty="0"/>
              <a:t>19 </a:t>
            </a:r>
            <a:r>
              <a:rPr lang="zh-TW" altLang="en-US" sz="3200" dirty="0"/>
              <a:t>城墙的根基是用各样宝石修饰的</a:t>
            </a:r>
            <a:r>
              <a:rPr lang="zh-TW" altLang="en-US" sz="3200" dirty="0" smtClean="0"/>
              <a:t>：</a:t>
            </a:r>
            <a:r>
              <a:rPr lang="en-US" altLang="zh-TW" sz="3200" dirty="0" smtClean="0"/>
              <a:t>…21 </a:t>
            </a:r>
            <a:r>
              <a:rPr lang="zh-TW" altLang="en-US" sz="3200" dirty="0"/>
              <a:t>十二个门是十二颗珍珠，每门是一颗珍珠。城内的街道是精金，好像明透的玻璃。 </a:t>
            </a:r>
            <a:r>
              <a:rPr lang="en-US" altLang="zh-TW" sz="3200" dirty="0"/>
              <a:t>22 </a:t>
            </a:r>
            <a:r>
              <a:rPr lang="zh-TW" altLang="en-US" sz="3200" dirty="0"/>
              <a:t>我未见城内有殿，因主神全能者和羔羊为城的殿</a:t>
            </a:r>
            <a:r>
              <a:rPr lang="zh-TW" altLang="en-US" sz="3200" dirty="0" smtClean="0"/>
              <a:t>。</a:t>
            </a:r>
            <a:r>
              <a:rPr lang="en-US" altLang="zh-TW" sz="3200" dirty="0" smtClean="0"/>
              <a:t>…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26 </a:t>
            </a:r>
            <a:r>
              <a:rPr lang="zh-TW" altLang="en-US" sz="3200" dirty="0"/>
              <a:t>人必将列国的荣耀、尊贵归于那城。 </a:t>
            </a:r>
            <a:r>
              <a:rPr lang="en-US" altLang="zh-TW" sz="3200" dirty="0"/>
              <a:t>27 </a:t>
            </a:r>
            <a:r>
              <a:rPr lang="zh-TW" altLang="en-US" sz="3200" dirty="0"/>
              <a:t>凡不洁净的，并那行可憎与虚谎之事的，总不得进那城，只有名字写在羔羊生命册上的才得进去。</a:t>
            </a:r>
            <a:endParaRPr lang="en-US" sz="2900" dirty="0">
              <a:solidFill>
                <a:srgbClr val="FFFF00"/>
              </a:solidFill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269760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038" y="0"/>
            <a:ext cx="4430232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69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5" y="406397"/>
            <a:ext cx="6874935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altLang="zh-CN" sz="3600" dirty="0" smtClean="0">
                <a:latin typeface="华文楷体"/>
                <a:ea typeface="华文楷体"/>
                <a:cs typeface="华文楷体"/>
              </a:rPr>
              <a:t>In the beginning God created the heavens and the earth.</a:t>
            </a:r>
          </a:p>
          <a:p>
            <a:r>
              <a:rPr lang="en-US" altLang="zh-CN" sz="3600" dirty="0" smtClean="0">
                <a:latin typeface="华文楷体"/>
                <a:ea typeface="华文楷体"/>
                <a:cs typeface="华文楷体"/>
              </a:rPr>
              <a:t>		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起初神创造天地（创</a:t>
            </a:r>
            <a:r>
              <a:rPr lang="en-US" altLang="zh-CN" sz="3600" dirty="0" smtClean="0">
                <a:latin typeface="华文楷体"/>
                <a:ea typeface="华文楷体"/>
                <a:cs typeface="华文楷体"/>
              </a:rPr>
              <a:t>1:1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）</a:t>
            </a:r>
            <a:endParaRPr lang="en-US" altLang="zh-CN" sz="3600" dirty="0" smtClean="0">
              <a:latin typeface="华文楷体"/>
              <a:ea typeface="华文楷体"/>
              <a:cs typeface="华文楷体"/>
            </a:endParaRPr>
          </a:p>
          <a:p>
            <a:pPr marL="571500" indent="-571500">
              <a:buFont typeface="Arial"/>
              <a:buChar char="•"/>
            </a:pPr>
            <a:r>
              <a:rPr lang="en-US" altLang="zh-CN" sz="3600" dirty="0" smtClean="0">
                <a:latin typeface="华文楷体"/>
                <a:ea typeface="华文楷体"/>
                <a:cs typeface="华文楷体"/>
              </a:rPr>
              <a:t>In the beginning was the Word.</a:t>
            </a:r>
          </a:p>
          <a:p>
            <a:r>
              <a:rPr lang="en-US" altLang="zh-CN" sz="3600" dirty="0" smtClean="0">
                <a:latin typeface="华文楷体"/>
                <a:ea typeface="华文楷体"/>
                <a:cs typeface="华文楷体"/>
              </a:rPr>
              <a:t>		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太初有道（约</a:t>
            </a:r>
            <a:r>
              <a:rPr lang="en-US" altLang="zh-CN" sz="3600" dirty="0">
                <a:latin typeface="华文楷体"/>
                <a:ea typeface="华文楷体"/>
                <a:cs typeface="华文楷体"/>
              </a:rPr>
              <a:t>1:1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）</a:t>
            </a:r>
            <a:endParaRPr lang="en-US" altLang="zh-CN" sz="3600" dirty="0" smtClean="0">
              <a:latin typeface="华文楷体"/>
              <a:ea typeface="华文楷体"/>
              <a:cs typeface="华文楷体"/>
            </a:endParaRPr>
          </a:p>
          <a:p>
            <a:pPr marL="571500" indent="-571500">
              <a:buFont typeface="Arial"/>
              <a:buChar char="•"/>
            </a:pP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哥林多后书 </a:t>
            </a:r>
            <a:r>
              <a:rPr lang="en-US" altLang="zh-TW" sz="3600" dirty="0">
                <a:latin typeface="华文楷体"/>
                <a:ea typeface="华文楷体"/>
                <a:cs typeface="华文楷体"/>
              </a:rPr>
              <a:t>5:17 </a:t>
            </a:r>
            <a:r>
              <a:rPr lang="zh-TW" altLang="en-US" sz="3600" dirty="0">
                <a:latin typeface="华文楷体"/>
                <a:ea typeface="华文楷体"/>
                <a:cs typeface="华文楷体"/>
              </a:rPr>
              <a:t>若有人在基督里，他就是新造的人，旧事已过，都变成新的了。</a:t>
            </a:r>
            <a:endParaRPr lang="en-US" sz="36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239242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87867" y="781843"/>
            <a:ext cx="74506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第一次</a:t>
            </a: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创造</a:t>
            </a:r>
            <a:r>
              <a:rPr lang="zh-CN" altLang="en-US" sz="2800" dirty="0">
                <a:latin typeface="华文黑体"/>
                <a:ea typeface="华文黑体"/>
                <a:cs typeface="华文黑体"/>
              </a:rPr>
              <a:t>：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神</a:t>
            </a: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创造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我。因着堕落，我却死在过犯罪恶之中（弗</a:t>
            </a:r>
            <a:r>
              <a:rPr lang="en-US" altLang="zh-CN" sz="2800" dirty="0" smtClean="0">
                <a:latin typeface="华文黑体"/>
                <a:ea typeface="华文黑体"/>
                <a:cs typeface="华文黑体"/>
              </a:rPr>
              <a:t>2:1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）</a:t>
            </a:r>
            <a:endParaRPr lang="en-US" altLang="zh-TW" sz="2800" dirty="0" smtClean="0"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第二次</a:t>
            </a: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创造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：</a:t>
            </a:r>
            <a:r>
              <a:rPr lang="zh-TW" altLang="en-US" sz="2800" dirty="0">
                <a:latin typeface="黑体"/>
                <a:ea typeface="黑体"/>
                <a:cs typeface="黑体"/>
              </a:rPr>
              <a:t>他洗净了人的</a:t>
            </a:r>
            <a:r>
              <a:rPr lang="zh-TW" altLang="en-US" sz="2800" dirty="0" smtClean="0">
                <a:latin typeface="黑体"/>
                <a:ea typeface="黑体"/>
                <a:cs typeface="黑体"/>
              </a:rPr>
              <a:t>罪</a:t>
            </a:r>
            <a:r>
              <a:rPr lang="zh-CN" altLang="en-US" sz="2800" dirty="0" smtClean="0">
                <a:latin typeface="黑体"/>
                <a:ea typeface="黑体"/>
                <a:cs typeface="黑体"/>
              </a:rPr>
              <a:t>。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我是不是其中一员，</a:t>
            </a:r>
            <a:r>
              <a:rPr lang="zh-CN" altLang="en-US" sz="2800" dirty="0" smtClean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在基督里成为新造的人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？</a:t>
            </a:r>
            <a:endParaRPr lang="en-US" altLang="zh-CN" sz="2800" dirty="0" smtClean="0"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133181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065" y="406397"/>
            <a:ext cx="68749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zh-TW" altLang="en-US" sz="3600" dirty="0" smtClean="0">
                <a:latin typeface="华文楷体"/>
                <a:ea typeface="华文楷体"/>
                <a:cs typeface="华文楷体"/>
              </a:rPr>
              <a:t>新造的人</a:t>
            </a:r>
            <a:r>
              <a:rPr lang="en-US" altLang="zh-TW" sz="3600" dirty="0" smtClean="0">
                <a:latin typeface="华文楷体"/>
                <a:ea typeface="华文楷体"/>
                <a:cs typeface="华文楷体"/>
              </a:rPr>
              <a:t>&lt;&lt;&lt;</a:t>
            </a:r>
            <a:r>
              <a:rPr lang="zh-CN" altLang="en-US" sz="3600" dirty="0" smtClean="0">
                <a:latin typeface="华文楷体"/>
                <a:ea typeface="华文楷体"/>
                <a:cs typeface="华文楷体"/>
              </a:rPr>
              <a:t>造人的神</a:t>
            </a:r>
            <a:endParaRPr lang="en-US" altLang="zh-CN" sz="3600" dirty="0" smtClean="0">
              <a:latin typeface="华文楷体"/>
              <a:ea typeface="华文楷体"/>
              <a:cs typeface="华文楷体"/>
            </a:endParaRPr>
          </a:p>
          <a:p>
            <a:pPr marL="514350" lvl="1" indent="-514350" algn="just">
              <a:buFont typeface="+mj-lt"/>
              <a:buAutoNum type="arabicPeriod"/>
            </a:pPr>
            <a:r>
              <a:rPr lang="zh-CN" altLang="en-US" sz="3200" dirty="0" smtClean="0">
                <a:latin typeface="华文黑体"/>
                <a:ea typeface="华文黑体"/>
                <a:cs typeface="华文黑体"/>
              </a:rPr>
              <a:t>起</a:t>
            </a:r>
            <a:r>
              <a:rPr lang="zh-CN" altLang="en-US" sz="3200" dirty="0">
                <a:latin typeface="华文黑体"/>
                <a:ea typeface="华文黑体"/>
                <a:cs typeface="华文黑体"/>
              </a:rPr>
              <a:t>初，开始</a:t>
            </a:r>
            <a:endParaRPr lang="en-US" altLang="zh-CN" sz="3200" dirty="0">
              <a:latin typeface="华文黑体"/>
              <a:ea typeface="华文黑体"/>
              <a:cs typeface="华文黑体"/>
            </a:endParaRPr>
          </a:p>
          <a:p>
            <a:pPr marL="514350" lvl="1" indent="-514350" algn="just">
              <a:buFont typeface="+mj-lt"/>
              <a:buAutoNum type="arabicPeriod"/>
            </a:pPr>
            <a:r>
              <a:rPr lang="zh-CN" altLang="en-US" sz="3200" dirty="0" smtClean="0">
                <a:latin typeface="华文黑体"/>
                <a:ea typeface="华文黑体"/>
                <a:cs typeface="华文黑体"/>
              </a:rPr>
              <a:t>开</a:t>
            </a:r>
            <a:r>
              <a:rPr lang="zh-CN" altLang="en-US" sz="3200" dirty="0">
                <a:latin typeface="华文黑体"/>
                <a:ea typeface="华文黑体"/>
                <a:cs typeface="华文黑体"/>
              </a:rPr>
              <a:t>始的工作</a:t>
            </a:r>
            <a:r>
              <a:rPr lang="zh-CN" altLang="en-US" sz="3200" dirty="0" smtClean="0">
                <a:latin typeface="华文黑体"/>
                <a:ea typeface="华文黑体"/>
                <a:cs typeface="华文黑体"/>
              </a:rPr>
              <a:t>，再造新造你我</a:t>
            </a:r>
            <a:endParaRPr lang="en-US" altLang="zh-CN" sz="3200" dirty="0">
              <a:latin typeface="华文黑体"/>
              <a:ea typeface="华文黑体"/>
              <a:cs typeface="华文黑体"/>
            </a:endParaRPr>
          </a:p>
          <a:p>
            <a:pPr marL="514350" lvl="1" indent="-514350" algn="just">
              <a:buFont typeface="+mj-lt"/>
              <a:buAutoNum type="arabicPeriod"/>
            </a:pPr>
            <a:r>
              <a:rPr lang="zh-CN" altLang="en-US" sz="3200" dirty="0" smtClean="0">
                <a:latin typeface="华文黑体"/>
                <a:ea typeface="华文黑体"/>
                <a:cs typeface="华文黑体"/>
              </a:rPr>
              <a:t>新造的作品</a:t>
            </a:r>
            <a:r>
              <a:rPr lang="zh-CN" altLang="zh-CN" sz="3200" dirty="0">
                <a:latin typeface="华文黑体"/>
                <a:ea typeface="华文黑体"/>
                <a:cs typeface="华文黑体"/>
              </a:rPr>
              <a:t>：</a:t>
            </a:r>
            <a:r>
              <a:rPr lang="zh-CN" altLang="en-US" sz="3200" dirty="0" smtClean="0">
                <a:latin typeface="华文黑体"/>
                <a:ea typeface="华文黑体"/>
                <a:cs typeface="华文黑体"/>
              </a:rPr>
              <a:t>在基督里</a:t>
            </a:r>
            <a:endParaRPr lang="en-US" sz="36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79623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 2017-05-06 23.47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7732"/>
            <a:ext cx="7387439" cy="554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75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75014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>
                <a:latin typeface="华文楷体"/>
                <a:ea typeface="华文楷体"/>
                <a:cs typeface="华文楷体"/>
              </a:rPr>
              <a:t>以弗所书 </a:t>
            </a:r>
            <a:r>
              <a:rPr lang="en-US" altLang="zh-TW" sz="3000" dirty="0" smtClean="0">
                <a:latin typeface="华文楷体"/>
                <a:ea typeface="华文楷体"/>
                <a:cs typeface="华文楷体"/>
              </a:rPr>
              <a:t>4</a:t>
            </a:r>
            <a:r>
              <a:rPr lang="en-US" altLang="zh-TW" sz="3000" dirty="0">
                <a:latin typeface="华文楷体"/>
                <a:ea typeface="华文楷体"/>
                <a:cs typeface="华文楷体"/>
              </a:rPr>
              <a:t>:</a:t>
            </a:r>
            <a:r>
              <a:rPr lang="en-US" altLang="zh-TW" sz="3000" dirty="0" smtClean="0">
                <a:latin typeface="华文楷体"/>
                <a:ea typeface="华文楷体"/>
                <a:cs typeface="华文楷体"/>
              </a:rPr>
              <a:t>22 </a:t>
            </a:r>
            <a:r>
              <a:rPr lang="zh-TW" altLang="en-US" sz="3000" dirty="0">
                <a:latin typeface="华文楷体"/>
                <a:ea typeface="华文楷体"/>
                <a:cs typeface="华文楷体"/>
              </a:rPr>
              <a:t>就要脱去你们从前行为上的旧人，这旧人是因私欲的迷惑渐渐变坏的； </a:t>
            </a:r>
            <a:r>
              <a:rPr lang="en-US" altLang="zh-TW" sz="3000" dirty="0">
                <a:latin typeface="华文楷体"/>
                <a:ea typeface="华文楷体"/>
                <a:cs typeface="华文楷体"/>
              </a:rPr>
              <a:t>23 </a:t>
            </a:r>
            <a:r>
              <a:rPr lang="zh-TW" altLang="en-US" sz="3000" dirty="0">
                <a:latin typeface="华文楷体"/>
                <a:ea typeface="华文楷体"/>
                <a:cs typeface="华文楷体"/>
              </a:rPr>
              <a:t>又要将你们的心志改换一新， </a:t>
            </a:r>
            <a:r>
              <a:rPr lang="en-US" altLang="zh-TW" sz="3000" dirty="0">
                <a:latin typeface="华文楷体"/>
                <a:ea typeface="华文楷体"/>
                <a:cs typeface="华文楷体"/>
              </a:rPr>
              <a:t>24 </a:t>
            </a:r>
            <a:r>
              <a:rPr lang="zh-TW" altLang="en-US" sz="3000" dirty="0">
                <a:latin typeface="华文楷体"/>
                <a:ea typeface="华文楷体"/>
                <a:cs typeface="华文楷体"/>
              </a:rPr>
              <a:t>并且穿上新人，这新人是照着神的形象造的，有真理的仁义和圣洁</a:t>
            </a:r>
            <a:r>
              <a:rPr lang="zh-TW" altLang="en-US" sz="3000" dirty="0" smtClean="0">
                <a:latin typeface="华文楷体"/>
                <a:ea typeface="华文楷体"/>
                <a:cs typeface="华文楷体"/>
              </a:rPr>
              <a:t>。</a:t>
            </a:r>
            <a:r>
              <a:rPr lang="en-US" altLang="zh-TW" sz="3000" dirty="0" smtClean="0">
                <a:latin typeface="华文楷体"/>
                <a:ea typeface="华文楷体"/>
                <a:cs typeface="华文楷体"/>
              </a:rPr>
              <a:t>…29 </a:t>
            </a:r>
            <a:r>
              <a:rPr lang="zh-TW" altLang="en-US" sz="3000" dirty="0">
                <a:latin typeface="华文楷体"/>
                <a:ea typeface="华文楷体"/>
                <a:cs typeface="华文楷体"/>
              </a:rPr>
              <a:t>污秽的言语一句不可出口，只要</a:t>
            </a:r>
            <a:r>
              <a:rPr lang="zh-TW" altLang="en-US" sz="3000" dirty="0">
                <a:solidFill>
                  <a:srgbClr val="FFFF00"/>
                </a:solidFill>
                <a:latin typeface="华文楷体"/>
                <a:ea typeface="华文楷体"/>
                <a:cs typeface="华文楷体"/>
              </a:rPr>
              <a:t>随事说造就人的好话</a:t>
            </a:r>
            <a:r>
              <a:rPr lang="zh-TW" altLang="en-US" sz="3000" dirty="0">
                <a:latin typeface="华文楷体"/>
                <a:ea typeface="华文楷体"/>
                <a:cs typeface="华文楷体"/>
              </a:rPr>
              <a:t>，叫听见的人得益处。 </a:t>
            </a:r>
            <a:r>
              <a:rPr lang="en-US" altLang="zh-TW" sz="3000" dirty="0">
                <a:latin typeface="华文楷体"/>
                <a:ea typeface="华文楷体"/>
                <a:cs typeface="华文楷体"/>
              </a:rPr>
              <a:t>30 </a:t>
            </a:r>
            <a:r>
              <a:rPr lang="zh-TW" altLang="en-US" sz="3000" dirty="0">
                <a:latin typeface="华文楷体"/>
                <a:ea typeface="华文楷体"/>
                <a:cs typeface="华文楷体"/>
              </a:rPr>
              <a:t>不要叫神的圣灵担忧，你们原是受了他的印记，等候得赎的日子来到。 </a:t>
            </a:r>
            <a:r>
              <a:rPr lang="en-US" altLang="zh-TW" sz="3000" dirty="0">
                <a:latin typeface="华文楷体"/>
                <a:ea typeface="华文楷体"/>
                <a:cs typeface="华文楷体"/>
              </a:rPr>
              <a:t>31 </a:t>
            </a:r>
            <a:r>
              <a:rPr lang="zh-TW" altLang="en-US" sz="3000" dirty="0">
                <a:latin typeface="华文楷体"/>
                <a:ea typeface="华文楷体"/>
                <a:cs typeface="华文楷体"/>
              </a:rPr>
              <a:t>一切苦毒、恼恨、愤怒、嚷闹、毁谤，并</a:t>
            </a:r>
            <a:r>
              <a:rPr lang="zh-TW" altLang="en-US" sz="3000" dirty="0" smtClean="0">
                <a:latin typeface="华文楷体"/>
                <a:ea typeface="华文楷体"/>
                <a:cs typeface="华文楷体"/>
              </a:rPr>
              <a:t>一切的恶毒，</a:t>
            </a:r>
            <a:r>
              <a:rPr lang="zh-TW" altLang="en-US" sz="3000" dirty="0">
                <a:latin typeface="华文楷体"/>
                <a:ea typeface="华文楷体"/>
                <a:cs typeface="华文楷体"/>
              </a:rPr>
              <a:t>都当从你们中间除掉； </a:t>
            </a:r>
            <a:r>
              <a:rPr lang="en-US" altLang="zh-TW" sz="3000" dirty="0">
                <a:latin typeface="华文楷体"/>
                <a:ea typeface="华文楷体"/>
                <a:cs typeface="华文楷体"/>
              </a:rPr>
              <a:t>32 </a:t>
            </a:r>
            <a:r>
              <a:rPr lang="zh-TW" altLang="en-US" sz="3000" dirty="0">
                <a:latin typeface="华文楷体"/>
                <a:ea typeface="华文楷体"/>
                <a:cs typeface="华文楷体"/>
              </a:rPr>
              <a:t>并要以恩慈相待，存怜悯的心，彼此饶恕，正如神在基督里饶恕了你们一样。</a:t>
            </a:r>
            <a:endParaRPr lang="en-US" sz="3000" dirty="0">
              <a:latin typeface="华文楷体"/>
              <a:ea typeface="华文楷体"/>
              <a:cs typeface="华文楷体"/>
            </a:endParaRPr>
          </a:p>
        </p:txBody>
      </p:sp>
    </p:spTree>
    <p:extLst>
      <p:ext uri="{BB962C8B-B14F-4D97-AF65-F5344CB8AC3E}">
        <p14:creationId xmlns:p14="http://schemas.microsoft.com/office/powerpoint/2010/main" val="401041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265" y="2588717"/>
            <a:ext cx="729453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3200" dirty="0" smtClean="0">
                <a:latin typeface="黑体"/>
                <a:ea typeface="黑体"/>
                <a:cs typeface="黑体"/>
              </a:rPr>
              <a:t>“哪里”从神而来，被神创造</a:t>
            </a:r>
            <a:endParaRPr lang="en-US" altLang="zh-CN" sz="3200" dirty="0" smtClean="0">
              <a:latin typeface="黑体"/>
              <a:ea typeface="黑体"/>
              <a:cs typeface="黑体"/>
            </a:endParaRPr>
          </a:p>
          <a:p>
            <a:pPr marL="0" lvl="1" algn="just"/>
            <a:r>
              <a:rPr lang="en-US" altLang="zh-CN" sz="2800" dirty="0" smtClean="0">
                <a:latin typeface="黑体"/>
                <a:ea typeface="黑体"/>
                <a:cs typeface="黑体"/>
              </a:rPr>
              <a:t>1</a:t>
            </a:r>
            <a:r>
              <a:rPr lang="zh-TW" altLang="en-US" sz="2800" dirty="0" smtClean="0">
                <a:latin typeface="黑体"/>
                <a:ea typeface="黑体"/>
                <a:cs typeface="黑体"/>
              </a:rPr>
              <a:t>神</a:t>
            </a:r>
            <a:r>
              <a:rPr lang="zh-TW" altLang="en-US" sz="2800" dirty="0">
                <a:latin typeface="黑体"/>
                <a:ea typeface="黑体"/>
                <a:cs typeface="黑体"/>
              </a:rPr>
              <a:t>既在古时借着众先知多次多方地晓谕列祖， </a:t>
            </a:r>
            <a:r>
              <a:rPr lang="en-US" altLang="zh-TW" sz="2800" dirty="0" smtClean="0">
                <a:latin typeface="黑体"/>
                <a:ea typeface="黑体"/>
                <a:cs typeface="黑体"/>
              </a:rPr>
              <a:t>2</a:t>
            </a:r>
            <a:r>
              <a:rPr lang="zh-TW" altLang="en-US" sz="2800" dirty="0" smtClean="0">
                <a:latin typeface="黑体"/>
                <a:ea typeface="黑体"/>
                <a:cs typeface="黑体"/>
              </a:rPr>
              <a:t>就在这</a:t>
            </a:r>
            <a:r>
              <a:rPr lang="zh-TW" altLang="en-US" sz="2800" dirty="0">
                <a:latin typeface="黑体"/>
                <a:ea typeface="黑体"/>
                <a:cs typeface="黑体"/>
              </a:rPr>
              <a:t>末世借着他儿子晓谕我们；又早已立他为承受万有的，也曾</a:t>
            </a:r>
            <a:r>
              <a:rPr lang="zh-TW" altLang="en-US" sz="2800" dirty="0">
                <a:solidFill>
                  <a:srgbClr val="FFFF00"/>
                </a:solidFill>
                <a:latin typeface="黑体"/>
                <a:ea typeface="黑体"/>
                <a:cs typeface="黑体"/>
              </a:rPr>
              <a:t>借着他创造诸世界</a:t>
            </a:r>
            <a:r>
              <a:rPr lang="zh-TW" altLang="en-US" sz="2800" dirty="0" smtClean="0">
                <a:latin typeface="黑体"/>
                <a:ea typeface="黑体"/>
                <a:cs typeface="黑体"/>
              </a:rPr>
              <a:t>。</a:t>
            </a:r>
            <a:endParaRPr lang="en-US" altLang="zh-TW" sz="2800" dirty="0" smtClean="0">
              <a:latin typeface="黑体"/>
              <a:ea typeface="黑体"/>
              <a:cs typeface="黑体"/>
            </a:endParaRPr>
          </a:p>
          <a:p>
            <a:pPr marL="0" lvl="1" algn="just"/>
            <a:r>
              <a:rPr lang="en-US" altLang="zh-TW" sz="2800" dirty="0" smtClean="0">
                <a:latin typeface="黑体"/>
                <a:ea typeface="黑体"/>
                <a:cs typeface="黑体"/>
              </a:rPr>
              <a:t>3</a:t>
            </a:r>
            <a:r>
              <a:rPr lang="zh-TW" altLang="en-US" sz="2800" dirty="0" smtClean="0">
                <a:latin typeface="黑体"/>
                <a:ea typeface="黑体"/>
                <a:cs typeface="黑体"/>
              </a:rPr>
              <a:t>他是神荣耀所发</a:t>
            </a:r>
            <a:r>
              <a:rPr lang="zh-TW" altLang="en-US" sz="2800" dirty="0">
                <a:latin typeface="黑体"/>
                <a:ea typeface="黑体"/>
                <a:cs typeface="黑体"/>
              </a:rPr>
              <a:t>的光辉，是神本体的真像，常用他权能的命令托住万有。</a:t>
            </a:r>
            <a:r>
              <a:rPr lang="zh-TW" altLang="en-US" sz="2800" dirty="0">
                <a:solidFill>
                  <a:srgbClr val="FF0000"/>
                </a:solidFill>
                <a:latin typeface="黑体"/>
                <a:ea typeface="黑体"/>
                <a:cs typeface="黑体"/>
              </a:rPr>
              <a:t>他洗净了人的罪</a:t>
            </a:r>
            <a:r>
              <a:rPr lang="zh-TW" altLang="en-US" sz="2800" dirty="0">
                <a:latin typeface="黑体"/>
                <a:ea typeface="黑体"/>
                <a:cs typeface="黑体"/>
              </a:rPr>
              <a:t>，就坐在高天至大者的右边。 </a:t>
            </a:r>
            <a:r>
              <a:rPr lang="zh-TW" altLang="en-US" sz="2800" dirty="0" smtClean="0">
                <a:latin typeface="黑体"/>
                <a:ea typeface="黑体"/>
                <a:cs typeface="黑体"/>
              </a:rPr>
              <a:t> </a:t>
            </a:r>
            <a:r>
              <a:rPr lang="zh-CN" altLang="en-US" sz="2800" u="sng" dirty="0">
                <a:latin typeface="黑体"/>
                <a:ea typeface="黑体"/>
                <a:cs typeface="黑体"/>
              </a:rPr>
              <a:t>（来</a:t>
            </a:r>
            <a:r>
              <a:rPr lang="en-US" altLang="zh-CN" sz="2800" u="sng" dirty="0" smtClean="0">
                <a:latin typeface="黑体"/>
                <a:ea typeface="黑体"/>
                <a:cs typeface="黑体"/>
              </a:rPr>
              <a:t>1</a:t>
            </a:r>
            <a:r>
              <a:rPr lang="zh-CN" altLang="en-US" sz="2800" u="sng" dirty="0" smtClean="0">
                <a:latin typeface="黑体"/>
                <a:ea typeface="黑体"/>
                <a:cs typeface="黑体"/>
              </a:rPr>
              <a:t>）</a:t>
            </a:r>
            <a:endParaRPr lang="en-US" altLang="zh-CN" sz="2800" u="sng" dirty="0" smtClean="0">
              <a:latin typeface="黑体"/>
              <a:ea typeface="黑体"/>
              <a:cs typeface="黑体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87867" y="781843"/>
            <a:ext cx="74506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第一次</a:t>
            </a: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创造</a:t>
            </a:r>
            <a:r>
              <a:rPr lang="zh-CN" altLang="en-US" sz="2800" dirty="0">
                <a:latin typeface="华文黑体"/>
                <a:ea typeface="华文黑体"/>
                <a:cs typeface="华文黑体"/>
              </a:rPr>
              <a:t>：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神</a:t>
            </a: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创造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我。因着堕落，我却死在过犯罪恶之中（弗</a:t>
            </a:r>
            <a:r>
              <a:rPr lang="en-US" altLang="zh-CN" sz="2800" dirty="0" smtClean="0">
                <a:latin typeface="华文黑体"/>
                <a:ea typeface="华文黑体"/>
                <a:cs typeface="华文黑体"/>
              </a:rPr>
              <a:t>2:1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）</a:t>
            </a:r>
            <a:endParaRPr lang="en-US" altLang="zh-TW" sz="2800" dirty="0" smtClean="0"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第二次</a:t>
            </a: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创造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：</a:t>
            </a:r>
            <a:r>
              <a:rPr lang="zh-TW" altLang="en-US" sz="2800" dirty="0">
                <a:latin typeface="黑体"/>
                <a:ea typeface="黑体"/>
                <a:cs typeface="黑体"/>
              </a:rPr>
              <a:t>他洗净了人的</a:t>
            </a:r>
            <a:r>
              <a:rPr lang="zh-TW" altLang="en-US" sz="2800" dirty="0" smtClean="0">
                <a:latin typeface="黑体"/>
                <a:ea typeface="黑体"/>
                <a:cs typeface="黑体"/>
              </a:rPr>
              <a:t>罪</a:t>
            </a:r>
            <a:r>
              <a:rPr lang="zh-CN" altLang="en-US" sz="2800" dirty="0" smtClean="0">
                <a:latin typeface="黑体"/>
                <a:ea typeface="黑体"/>
                <a:cs typeface="黑体"/>
              </a:rPr>
              <a:t>。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我是不是其中一员，</a:t>
            </a:r>
            <a:r>
              <a:rPr lang="zh-CN" altLang="en-US" sz="2800" dirty="0" smtClean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在基督里成为新造的人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？</a:t>
            </a:r>
            <a:endParaRPr lang="en-US" altLang="zh-CN" sz="2800" dirty="0" smtClean="0">
              <a:latin typeface="华文黑体"/>
              <a:ea typeface="华文黑体"/>
              <a:cs typeface="华文黑体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265" y="134057"/>
            <a:ext cx="7700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华文黑体"/>
                <a:ea typeface="华文黑体"/>
                <a:cs typeface="华文黑体"/>
              </a:rPr>
              <a:t>本周挑战</a:t>
            </a:r>
            <a:endParaRPr lang="en-US" sz="3600" dirty="0"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235792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9447"/>
            <a:ext cx="6781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 algn="ctr"/>
            <a:r>
              <a:rPr lang="zh-CN" altLang="en-US" sz="3400" dirty="0">
                <a:solidFill>
                  <a:srgbClr val="FFFFFF"/>
                </a:solidFill>
              </a:rPr>
              <a:t>圣餐</a:t>
            </a:r>
            <a:endParaRPr lang="en-US" altLang="zh-TW" sz="3400" dirty="0">
              <a:solidFill>
                <a:srgbClr val="FFFFFF"/>
              </a:solidFill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25437" y="759470"/>
            <a:ext cx="6897055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zh-CN" altLang="en-US" sz="3200" u="sng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林前</a:t>
            </a:r>
            <a:r>
              <a:rPr lang="en-US" altLang="zh-CN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7</a:t>
            </a:r>
            <a:r>
              <a:rPr lang="en-US" altLang="zh-CN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:23</a:t>
            </a:r>
            <a:r>
              <a:rPr lang="zh-CN" altLang="en-US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你們是重價買來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的。</a:t>
            </a:r>
            <a:r>
              <a:rPr lang="en-US" altLang="zh-CN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11</a:t>
            </a:r>
            <a:r>
              <a:rPr lang="en-US" altLang="zh-CN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:23 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，</a:t>
            </a:r>
            <a:r>
              <a:rPr lang="zh-CN" altLang="en-US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拿起餅來， </a:t>
            </a:r>
            <a:r>
              <a:rPr lang="en-US" altLang="zh-CN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24 </a:t>
            </a:r>
            <a:r>
              <a:rPr lang="zh-CN" altLang="en-US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祝謝了，就掰開，說：「這是我的身體，為你們捨的。你們應當如此行，為的是記念我。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」</a:t>
            </a:r>
            <a:endParaRPr lang="en-US" altLang="zh-CN" sz="32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0" lvl="1"/>
            <a:endParaRPr lang="en-US" altLang="zh-CN" sz="32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marL="0" lvl="1"/>
            <a:r>
              <a:rPr lang="zh-CN" altLang="en-US" sz="3200" u="sng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以</a:t>
            </a:r>
            <a:r>
              <a:rPr lang="zh-CN" altLang="en-US" sz="3200" u="sng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弗所書</a:t>
            </a:r>
            <a:r>
              <a:rPr lang="en-US" altLang="zh-CN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4</a:t>
            </a:r>
            <a:r>
              <a:rPr lang="en-US" altLang="zh-CN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:</a:t>
            </a:r>
            <a:r>
              <a:rPr lang="en-US" altLang="zh-CN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4 </a:t>
            </a:r>
            <a:r>
              <a:rPr lang="zh-CN" altLang="en-US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身體只有一個，聖靈只有一個，正如你們蒙召同有一個指望；</a:t>
            </a:r>
            <a:r>
              <a:rPr lang="en-US" altLang="zh-CN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5 </a:t>
            </a:r>
            <a:r>
              <a:rPr lang="zh-CN" altLang="en-US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一主，一信，一洗， </a:t>
            </a:r>
            <a:r>
              <a:rPr lang="en-US" altLang="zh-CN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6 </a:t>
            </a:r>
            <a:r>
              <a:rPr lang="zh-CN" altLang="en-US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一神，就是眾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人的父</a:t>
            </a:r>
            <a:r>
              <a:rPr lang="zh-CN" altLang="en-US" sz="32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超乎眾人之上，貫乎眾人之中，也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住在眾人之內。</a:t>
            </a:r>
            <a:endParaRPr lang="en-US" altLang="zh-CN" sz="32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0031472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911" y="745067"/>
            <a:ext cx="6637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/>
              <a:t>希伯来书</a:t>
            </a:r>
            <a:r>
              <a:rPr lang="en-US" altLang="zh-TW" sz="3200" dirty="0"/>
              <a:t>1:1 </a:t>
            </a:r>
            <a:r>
              <a:rPr lang="zh-TW" altLang="en-US" sz="3200" dirty="0"/>
              <a:t>神既在古时借着众先知多次多方地晓谕列祖， </a:t>
            </a:r>
            <a:endParaRPr lang="en-US" altLang="zh-TW" sz="3200" dirty="0" smtClean="0"/>
          </a:p>
          <a:p>
            <a:r>
              <a:rPr lang="en-US" altLang="zh-TW" sz="3200" dirty="0" smtClean="0"/>
              <a:t>2 </a:t>
            </a:r>
            <a:r>
              <a:rPr lang="zh-TW" altLang="en-US" sz="3200" dirty="0"/>
              <a:t>就在这末世借着他儿子晓谕我们；</a:t>
            </a:r>
            <a:r>
              <a:rPr lang="zh-TW" altLang="en-US" sz="3200" dirty="0">
                <a:solidFill>
                  <a:srgbClr val="FFFF00"/>
                </a:solidFill>
              </a:rPr>
              <a:t>又早已立他为承受万有的，也曾借着他创造诸世界。 </a:t>
            </a:r>
            <a:endParaRPr lang="en-US" altLang="zh-TW" sz="3200" dirty="0" smtClean="0">
              <a:solidFill>
                <a:srgbClr val="FFFF00"/>
              </a:solidFill>
            </a:endParaRPr>
          </a:p>
          <a:p>
            <a:r>
              <a:rPr lang="en-US" altLang="zh-TW" sz="3200" dirty="0" smtClean="0">
                <a:solidFill>
                  <a:srgbClr val="FFFF00"/>
                </a:solidFill>
              </a:rPr>
              <a:t>3 </a:t>
            </a:r>
            <a:r>
              <a:rPr lang="zh-TW" altLang="en-US" sz="3200" dirty="0">
                <a:solidFill>
                  <a:srgbClr val="FFFF00"/>
                </a:solidFill>
              </a:rPr>
              <a:t>他是神荣耀所发的光辉，是神本体的真像，常用他权能的命令托住万有</a:t>
            </a:r>
            <a:r>
              <a:rPr lang="zh-TW" altLang="en-US" sz="3200" dirty="0"/>
              <a:t>。</a:t>
            </a:r>
            <a:r>
              <a:rPr lang="zh-TW" altLang="en-US" sz="3200" dirty="0">
                <a:solidFill>
                  <a:srgbClr val="FF0000"/>
                </a:solidFill>
              </a:rPr>
              <a:t>他洗净了人的罪，</a:t>
            </a:r>
            <a:r>
              <a:rPr lang="zh-TW" altLang="en-US" sz="3200" dirty="0">
                <a:solidFill>
                  <a:srgbClr val="FFFF00"/>
                </a:solidFill>
              </a:rPr>
              <a:t>就坐在高天至大者的右边</a:t>
            </a:r>
            <a:r>
              <a:rPr lang="zh-TW" altLang="en-US" sz="3200" dirty="0"/>
              <a:t>。 </a:t>
            </a:r>
            <a:endParaRPr lang="en-US" sz="2900" dirty="0">
              <a:solidFill>
                <a:srgbClr val="FFFF00"/>
              </a:solidFill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42387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000" y="3506761"/>
            <a:ext cx="7823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CN" altLang="en-US" sz="3200" dirty="0">
                <a:latin typeface="华文黑体"/>
                <a:ea typeface="华文黑体"/>
                <a:cs typeface="华文黑体"/>
              </a:rPr>
              <a:t>有一位</a:t>
            </a:r>
            <a:r>
              <a:rPr lang="zh-CN" altLang="en-US" sz="3200" dirty="0" smtClean="0">
                <a:latin typeface="华文黑体"/>
                <a:ea typeface="华文黑体"/>
                <a:cs typeface="华文黑体"/>
              </a:rPr>
              <a:t>神</a:t>
            </a:r>
            <a:endParaRPr lang="en-US" altLang="zh-CN" sz="3200" dirty="0" smtClean="0">
              <a:latin typeface="华文黑体"/>
              <a:ea typeface="华文黑体"/>
              <a:cs typeface="华文黑体"/>
            </a:endParaRPr>
          </a:p>
          <a:p>
            <a:pPr marL="0" lvl="1" algn="ctr"/>
            <a:r>
              <a:rPr lang="en-US" altLang="zh-CN" sz="2800" dirty="0" smtClean="0">
                <a:latin typeface="华文黑体"/>
                <a:ea typeface="华文黑体"/>
                <a:cs typeface="华文黑体"/>
              </a:rPr>
              <a:t>1</a:t>
            </a:r>
            <a:r>
              <a:rPr lang="zh-TW" altLang="en-US" sz="2800" dirty="0" smtClean="0">
                <a:latin typeface="华文黑体"/>
                <a:ea typeface="华文黑体"/>
                <a:cs typeface="华文黑体"/>
              </a:rPr>
              <a:t>神</a:t>
            </a:r>
            <a:r>
              <a:rPr lang="zh-TW" altLang="en-US" sz="2800" dirty="0">
                <a:latin typeface="华文黑体"/>
                <a:ea typeface="华文黑体"/>
                <a:cs typeface="华文黑体"/>
              </a:rPr>
              <a:t>既在古时借着众先知多次多方地晓谕列祖， </a:t>
            </a:r>
            <a:r>
              <a:rPr lang="en-US" altLang="zh-TW" sz="2800" dirty="0">
                <a:latin typeface="华文黑体"/>
                <a:ea typeface="华文黑体"/>
                <a:cs typeface="华文黑体"/>
              </a:rPr>
              <a:t>2 </a:t>
            </a:r>
            <a:r>
              <a:rPr lang="zh-TW" altLang="en-US" sz="2800" dirty="0">
                <a:latin typeface="华文黑体"/>
                <a:ea typeface="华文黑体"/>
                <a:cs typeface="华文黑体"/>
              </a:rPr>
              <a:t>就在这末世借着他儿子晓谕我们；又早已立他为承受万有的，也曾借着他创造诸世界。 </a:t>
            </a:r>
            <a:r>
              <a:rPr lang="zh-CN" altLang="en-US" sz="2800" u="sng" dirty="0">
                <a:latin typeface="华文黑体"/>
                <a:ea typeface="华文黑体"/>
                <a:cs typeface="华文黑体"/>
              </a:rPr>
              <a:t>（来</a:t>
            </a:r>
            <a:r>
              <a:rPr lang="en-US" altLang="zh-CN" sz="2800" u="sng" dirty="0" smtClean="0">
                <a:latin typeface="华文黑体"/>
                <a:ea typeface="华文黑体"/>
                <a:cs typeface="华文黑体"/>
              </a:rPr>
              <a:t>1</a:t>
            </a:r>
            <a:r>
              <a:rPr lang="zh-CN" altLang="en-US" sz="2800" u="sng" dirty="0" smtClean="0">
                <a:latin typeface="华文黑体"/>
                <a:ea typeface="华文黑体"/>
                <a:cs typeface="华文黑体"/>
              </a:rPr>
              <a:t>）</a:t>
            </a:r>
            <a:endParaRPr lang="en-US" altLang="zh-CN" sz="2800" dirty="0">
              <a:latin typeface="华文黑体"/>
              <a:ea typeface="华文黑体"/>
              <a:cs typeface="华文黑体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80388"/>
            <a:ext cx="74506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有一晓谕：</a:t>
            </a:r>
            <a:r>
              <a:rPr lang="zh-CN" altLang="en-US" sz="2800" dirty="0" smtClean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从</a:t>
            </a:r>
            <a:r>
              <a:rPr lang="zh-TW" altLang="en-US" sz="2800" dirty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基本</a:t>
            </a:r>
            <a:r>
              <a:rPr lang="zh-CN" altLang="en-US" sz="2800" dirty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起步，</a:t>
            </a:r>
            <a:r>
              <a:rPr lang="zh-TW" altLang="en-US" sz="2800" dirty="0" smtClean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向前迈进</a:t>
            </a:r>
            <a:endParaRPr lang="en-US" altLang="zh-TW" sz="2800" dirty="0" smtClean="0">
              <a:solidFill>
                <a:srgbClr val="FFFF00"/>
              </a:solidFill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solidFill>
                  <a:srgbClr val="FFFFFF"/>
                </a:solidFill>
                <a:latin typeface="华文黑体"/>
                <a:ea typeface="华文黑体"/>
                <a:cs typeface="华文黑体"/>
              </a:rPr>
              <a:t>有一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位神：大智若愚大巧若拙大勇若怯</a:t>
            </a:r>
            <a:endParaRPr lang="en-US" altLang="zh-CN" sz="2800" dirty="0"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有一新我：不怕暴露自己愚拙，软弱；</a:t>
            </a:r>
            <a:r>
              <a:rPr lang="zh-CN" altLang="en-US" sz="2800" dirty="0" smtClean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谦卑面对</a:t>
            </a:r>
            <a:r>
              <a:rPr lang="zh-TW" altLang="en-US" sz="2800" dirty="0" smtClean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責備</a:t>
            </a:r>
            <a:endParaRPr lang="en-US" altLang="zh-TW" sz="2800" dirty="0" smtClean="0">
              <a:solidFill>
                <a:srgbClr val="FFFF00"/>
              </a:solidFill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我是否被他承受被他充满</a:t>
            </a:r>
            <a:r>
              <a:rPr lang="zh-CN" altLang="en-US" sz="2800" dirty="0">
                <a:latin typeface="华文黑体"/>
                <a:ea typeface="华文黑体"/>
                <a:cs typeface="华文黑体"/>
              </a:rPr>
              <a:t>？</a:t>
            </a:r>
            <a:endParaRPr lang="en-US" altLang="zh-CN" sz="2800" dirty="0">
              <a:latin typeface="华文黑体"/>
              <a:ea typeface="华文黑体"/>
              <a:cs typeface="华文黑体"/>
            </a:endParaRPr>
          </a:p>
          <a:p>
            <a:pPr marL="914400" lvl="1" indent="-457200">
              <a:buFont typeface="Wingdings" charset="2"/>
              <a:buChar char="ü"/>
            </a:pPr>
            <a:r>
              <a:rPr lang="zh-CN" altLang="en-US" sz="2800" dirty="0">
                <a:latin typeface="华文黑体"/>
                <a:ea typeface="华文黑体"/>
                <a:cs typeface="华文黑体"/>
              </a:rPr>
              <a:t>我是否</a:t>
            </a:r>
            <a:r>
              <a:rPr lang="zh-CN" altLang="en-US" sz="2800" dirty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悔改，信福音</a:t>
            </a:r>
            <a:r>
              <a:rPr lang="zh-CN" altLang="en-US" sz="2800" dirty="0">
                <a:latin typeface="华文黑体"/>
                <a:ea typeface="华文黑体"/>
                <a:cs typeface="华文黑体"/>
              </a:rPr>
              <a:t>？</a:t>
            </a:r>
            <a:endParaRPr lang="en-US" altLang="zh-CN" sz="2800" dirty="0" smtClean="0">
              <a:latin typeface="华文黑体"/>
              <a:ea typeface="华文黑体"/>
              <a:cs typeface="华文黑体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6265" y="134057"/>
            <a:ext cx="7700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华文黑体"/>
                <a:ea typeface="华文黑体"/>
                <a:cs typeface="华文黑体"/>
              </a:rPr>
              <a:t>回顾</a:t>
            </a:r>
            <a:endParaRPr lang="en-US" sz="3600" dirty="0"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98734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20761"/>
            <a:ext cx="7823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zh-TW" altLang="en-US" sz="3600" dirty="0" smtClean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他创造诸</a:t>
            </a:r>
            <a:r>
              <a:rPr lang="zh-TW" altLang="en-US" sz="3600" dirty="0">
                <a:solidFill>
                  <a:srgbClr val="FFFF00"/>
                </a:solidFill>
                <a:latin typeface="华文黑体"/>
                <a:ea typeface="华文黑体"/>
                <a:cs typeface="华文黑体"/>
              </a:rPr>
              <a:t>世界。 </a:t>
            </a:r>
            <a:r>
              <a:rPr lang="zh-CN" altLang="en-US" sz="3600" u="sng" dirty="0">
                <a:latin typeface="华文黑体"/>
                <a:ea typeface="华文黑体"/>
                <a:cs typeface="华文黑体"/>
              </a:rPr>
              <a:t>（来</a:t>
            </a:r>
            <a:r>
              <a:rPr lang="en-US" altLang="zh-CN" sz="3600" u="sng" dirty="0" smtClean="0">
                <a:latin typeface="华文黑体"/>
                <a:ea typeface="华文黑体"/>
                <a:cs typeface="华文黑体"/>
              </a:rPr>
              <a:t>1</a:t>
            </a:r>
            <a:r>
              <a:rPr lang="zh-CN" altLang="en-US" sz="3600" u="sng" dirty="0" smtClean="0">
                <a:latin typeface="华文黑体"/>
                <a:ea typeface="华文黑体"/>
                <a:cs typeface="华文黑体"/>
              </a:rPr>
              <a:t>：</a:t>
            </a:r>
            <a:r>
              <a:rPr lang="en-US" altLang="zh-CN" sz="3600" u="sng" dirty="0" smtClean="0">
                <a:latin typeface="华文黑体"/>
                <a:ea typeface="华文黑体"/>
                <a:cs typeface="华文黑体"/>
              </a:rPr>
              <a:t>1</a:t>
            </a:r>
            <a:r>
              <a:rPr lang="zh-CN" altLang="en-US" sz="3600" u="sng" dirty="0" smtClean="0">
                <a:latin typeface="华文黑体"/>
                <a:ea typeface="华文黑体"/>
                <a:cs typeface="华文黑体"/>
              </a:rPr>
              <a:t>）</a:t>
            </a:r>
            <a:endParaRPr lang="en-US" altLang="zh-CN" sz="3600" u="sng" dirty="0" smtClean="0">
              <a:latin typeface="华文黑体"/>
              <a:ea typeface="华文黑体"/>
              <a:cs typeface="华文黑体"/>
            </a:endParaRPr>
          </a:p>
          <a:p>
            <a:pPr marL="0" lvl="1" algn="ctr"/>
            <a:endParaRPr lang="en-US" altLang="zh-CN" sz="3600" u="sng" dirty="0" smtClean="0">
              <a:latin typeface="华文黑体"/>
              <a:ea typeface="华文黑体"/>
              <a:cs typeface="华文黑体"/>
            </a:endParaRPr>
          </a:p>
          <a:p>
            <a:pPr marL="0" lvl="1" algn="ctr"/>
            <a:r>
              <a:rPr lang="zh-CN" altLang="en-US" sz="3600" dirty="0" smtClean="0">
                <a:latin typeface="华文黑体"/>
                <a:ea typeface="华文黑体"/>
                <a:cs typeface="华文黑体"/>
              </a:rPr>
              <a:t>“谁创造</a:t>
            </a:r>
            <a:r>
              <a:rPr lang="zh-CN" altLang="en-US" sz="3600" dirty="0">
                <a:latin typeface="华文黑体"/>
                <a:ea typeface="华文黑体"/>
                <a:cs typeface="华文黑体"/>
              </a:rPr>
              <a:t>他？神从哪里来</a:t>
            </a:r>
            <a:r>
              <a:rPr lang="zh-CN" altLang="en-US" sz="3600" dirty="0" smtClean="0">
                <a:latin typeface="华文黑体"/>
                <a:ea typeface="华文黑体"/>
                <a:cs typeface="华文黑体"/>
              </a:rPr>
              <a:t>？”</a:t>
            </a:r>
            <a:endParaRPr lang="en-US" altLang="zh-CN" sz="3600" dirty="0" smtClean="0">
              <a:latin typeface="华文黑体"/>
              <a:ea typeface="华文黑体"/>
              <a:cs typeface="华文黑体"/>
            </a:endParaRPr>
          </a:p>
          <a:p>
            <a:pPr marL="0" lvl="1" algn="ctr"/>
            <a:r>
              <a:rPr lang="zh-CN" altLang="en-US" sz="3600" dirty="0" smtClean="0">
                <a:latin typeface="华文黑体"/>
                <a:ea typeface="华文黑体"/>
                <a:cs typeface="华文黑体"/>
              </a:rPr>
              <a:t>－－假命题！</a:t>
            </a:r>
            <a:endParaRPr lang="en-US" altLang="zh-CN" sz="3600" dirty="0" smtClean="0">
              <a:latin typeface="华文黑体"/>
              <a:ea typeface="华文黑体"/>
              <a:cs typeface="华文黑体"/>
            </a:endParaRPr>
          </a:p>
          <a:p>
            <a:pPr marL="0" lvl="1" algn="ctr"/>
            <a:endParaRPr lang="en-US" altLang="zh-CN" sz="3600" dirty="0"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7611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400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1" y="0"/>
            <a:ext cx="2540000" cy="364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438" y="0"/>
            <a:ext cx="4321361" cy="571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001" y="2727368"/>
            <a:ext cx="2286000" cy="326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8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932" y="389465"/>
            <a:ext cx="68749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In the beginning God created the heavens and the earth.</a:t>
            </a:r>
          </a:p>
          <a:p>
            <a:r>
              <a:rPr lang="zh-CN" altLang="en-US" sz="3600" dirty="0" smtClean="0"/>
              <a:t>起初神创造天地（创</a:t>
            </a:r>
            <a:r>
              <a:rPr lang="en-US" altLang="zh-CN" sz="3600" dirty="0" smtClean="0"/>
              <a:t>1:1</a:t>
            </a:r>
            <a:r>
              <a:rPr lang="zh-CN" altLang="en-US" sz="3600" dirty="0" smtClean="0"/>
              <a:t>）</a:t>
            </a:r>
            <a:endParaRPr lang="en-US" altLang="zh-CN" sz="3600" dirty="0" smtClean="0"/>
          </a:p>
          <a:p>
            <a:r>
              <a:rPr lang="en-US" altLang="zh-CN" sz="3600" dirty="0" smtClean="0"/>
              <a:t>In the beginning was the Word.</a:t>
            </a:r>
          </a:p>
          <a:p>
            <a:r>
              <a:rPr lang="zh-CN" altLang="en-US" sz="3600" dirty="0" smtClean="0"/>
              <a:t>太初有道（约</a:t>
            </a:r>
            <a:r>
              <a:rPr lang="en-US" altLang="zh-CN" sz="3600" dirty="0"/>
              <a:t>1:1</a:t>
            </a:r>
            <a:r>
              <a:rPr lang="zh-CN" altLang="en-US" sz="3600" dirty="0" smtClean="0"/>
              <a:t>）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962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6933" y="1166316"/>
            <a:ext cx="482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zh-CN" altLang="en-US" sz="3200" dirty="0" smtClean="0">
                <a:latin typeface="华文黑体"/>
                <a:ea typeface="华文黑体"/>
                <a:cs typeface="华文黑体"/>
              </a:rPr>
              <a:t>创造者的特点</a:t>
            </a:r>
            <a:endParaRPr lang="en-US" altLang="zh-CN" sz="3200" dirty="0" smtClean="0">
              <a:latin typeface="华文黑体"/>
              <a:ea typeface="华文黑体"/>
              <a:cs typeface="华文黑体"/>
            </a:endParaRPr>
          </a:p>
          <a:p>
            <a:pPr marL="0" lvl="1" algn="just"/>
            <a:r>
              <a:rPr lang="en-US" altLang="zh-CN" sz="3200" dirty="0" smtClean="0">
                <a:latin typeface="华文黑体"/>
                <a:ea typeface="华文黑体"/>
                <a:cs typeface="华文黑体"/>
              </a:rPr>
              <a:t>1.</a:t>
            </a:r>
            <a:r>
              <a:rPr lang="zh-CN" altLang="en-US" sz="3200" dirty="0" smtClean="0">
                <a:latin typeface="华文黑体"/>
                <a:ea typeface="华文黑体"/>
                <a:cs typeface="华文黑体"/>
              </a:rPr>
              <a:t>起初，开始</a:t>
            </a:r>
            <a:endParaRPr lang="en-US" altLang="zh-CN" sz="3200" dirty="0" smtClean="0">
              <a:latin typeface="华文黑体"/>
              <a:ea typeface="华文黑体"/>
              <a:cs typeface="华文黑体"/>
            </a:endParaRPr>
          </a:p>
          <a:p>
            <a:pPr marL="0" lvl="1" algn="just"/>
            <a:r>
              <a:rPr lang="zh-CN" altLang="en-US" sz="3200" dirty="0" smtClean="0">
                <a:latin typeface="华文黑体"/>
                <a:ea typeface="华文黑体"/>
                <a:cs typeface="华文黑体"/>
              </a:rPr>
              <a:t> </a:t>
            </a:r>
            <a:r>
              <a:rPr lang="en-US" altLang="zh-CN" sz="3200" dirty="0">
                <a:latin typeface="华文黑体"/>
                <a:ea typeface="华文黑体"/>
                <a:cs typeface="华文黑体"/>
              </a:rPr>
              <a:t>2</a:t>
            </a:r>
            <a:r>
              <a:rPr lang="en-US" altLang="zh-CN" sz="3200" dirty="0" smtClean="0">
                <a:latin typeface="华文黑体"/>
                <a:ea typeface="华文黑体"/>
                <a:cs typeface="华文黑体"/>
              </a:rPr>
              <a:t>.</a:t>
            </a:r>
            <a:r>
              <a:rPr lang="zh-CN" altLang="en-US" sz="3200" dirty="0" smtClean="0">
                <a:latin typeface="华文黑体"/>
                <a:ea typeface="华文黑体"/>
                <a:cs typeface="华文黑体"/>
              </a:rPr>
              <a:t>开始的工作，创造</a:t>
            </a:r>
            <a:endParaRPr lang="en-US" altLang="zh-CN" sz="3200" dirty="0" smtClean="0">
              <a:latin typeface="华文黑体"/>
              <a:ea typeface="华文黑体"/>
              <a:cs typeface="华文黑体"/>
            </a:endParaRPr>
          </a:p>
          <a:p>
            <a:pPr marL="0" lvl="1" algn="just"/>
            <a:r>
              <a:rPr lang="en-US" altLang="zh-CN" sz="3200" dirty="0" smtClean="0">
                <a:latin typeface="华文黑体"/>
                <a:ea typeface="华文黑体"/>
                <a:cs typeface="华文黑体"/>
              </a:rPr>
              <a:t>3.</a:t>
            </a:r>
            <a:r>
              <a:rPr lang="zh-CN" altLang="en-US" sz="3200" dirty="0" smtClean="0">
                <a:latin typeface="华文黑体"/>
                <a:ea typeface="华文黑体"/>
                <a:cs typeface="华文黑体"/>
              </a:rPr>
              <a:t>创造的作品</a:t>
            </a:r>
            <a:endParaRPr lang="en-US" altLang="zh-CN" sz="3200" dirty="0" smtClean="0">
              <a:latin typeface="华文黑体"/>
              <a:ea typeface="华文黑体"/>
              <a:cs typeface="华文黑体"/>
            </a:endParaRPr>
          </a:p>
          <a:p>
            <a:pPr marL="0" lvl="1" algn="just"/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创造者</a:t>
            </a:r>
            <a:r>
              <a:rPr lang="en-US" altLang="zh-CN" sz="2800" dirty="0" smtClean="0">
                <a:latin typeface="华文黑体"/>
                <a:ea typeface="华文黑体"/>
                <a:cs typeface="华文黑体"/>
              </a:rPr>
              <a:t>&gt;&gt;&gt;</a:t>
            </a:r>
            <a:r>
              <a:rPr lang="zh-CN" altLang="en-US" sz="2800" dirty="0" smtClean="0">
                <a:latin typeface="华文黑体"/>
                <a:ea typeface="华文黑体"/>
                <a:cs typeface="华文黑体"/>
              </a:rPr>
              <a:t>创造品</a:t>
            </a:r>
            <a:endParaRPr lang="en-US" altLang="zh-CN" sz="2800" dirty="0"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136900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911" y="745067"/>
            <a:ext cx="66371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耶利米书 </a:t>
            </a:r>
            <a:r>
              <a:rPr lang="en-US" altLang="zh-TW" sz="3200" dirty="0" smtClean="0"/>
              <a:t>33:20 </a:t>
            </a:r>
            <a:r>
              <a:rPr lang="en-US" altLang="zh-TW" sz="3200" dirty="0"/>
              <a:t>“</a:t>
            </a:r>
            <a:r>
              <a:rPr lang="zh-TW" altLang="en-US" sz="3200" dirty="0"/>
              <a:t>耶和华如此说：你们若能废弃我所立白日黑夜的约，使白日黑夜不按时轮转， </a:t>
            </a:r>
            <a:r>
              <a:rPr lang="en-US" altLang="zh-TW" sz="3200" dirty="0"/>
              <a:t>21 </a:t>
            </a:r>
            <a:r>
              <a:rPr lang="zh-TW" altLang="en-US" sz="3200" dirty="0"/>
              <a:t>就能废弃我与我仆人大卫所立的约，使他没有儿子在他的宝座上为王，并能废弃我与侍奉我的祭司利未人所立的约。</a:t>
            </a:r>
            <a:endParaRPr lang="en-US" sz="2900" dirty="0">
              <a:solidFill>
                <a:srgbClr val="FFFF00"/>
              </a:solidFill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18185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911" y="745067"/>
            <a:ext cx="66371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/>
              <a:t>创世记 </a:t>
            </a:r>
            <a:r>
              <a:rPr lang="en-US" altLang="zh-TW" sz="3200" dirty="0"/>
              <a:t>26:12 </a:t>
            </a:r>
            <a:r>
              <a:rPr lang="zh-TW" altLang="en-US" sz="3200" dirty="0"/>
              <a:t>以撒在那地耕种，那一年有百倍的收成。耶和华赐福给他， </a:t>
            </a:r>
            <a:r>
              <a:rPr lang="en-US" altLang="zh-TW" sz="3200" dirty="0"/>
              <a:t>13 </a:t>
            </a:r>
            <a:r>
              <a:rPr lang="zh-TW" altLang="en-US" sz="3200" dirty="0"/>
              <a:t>他就昌大，日增月盛，成了大富户。 </a:t>
            </a:r>
            <a:r>
              <a:rPr lang="en-US" altLang="zh-TW" sz="3200" dirty="0"/>
              <a:t>14 </a:t>
            </a:r>
            <a:r>
              <a:rPr lang="zh-TW" altLang="en-US" sz="3200" dirty="0"/>
              <a:t>他有羊群、牛群，又有许多仆人，非利士人就嫉妒他。</a:t>
            </a:r>
            <a:endParaRPr lang="en-US" sz="2900" dirty="0">
              <a:solidFill>
                <a:srgbClr val="FFFF00"/>
              </a:solidFill>
              <a:latin typeface="华文黑体"/>
              <a:ea typeface="华文黑体"/>
              <a:cs typeface="华文黑体"/>
            </a:endParaRPr>
          </a:p>
        </p:txBody>
      </p:sp>
    </p:spTree>
    <p:extLst>
      <p:ext uri="{BB962C8B-B14F-4D97-AF65-F5344CB8AC3E}">
        <p14:creationId xmlns:p14="http://schemas.microsoft.com/office/powerpoint/2010/main" val="18185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8504618</TotalTime>
  <Words>2049</Words>
  <Application>Microsoft Macintosh PowerPoint</Application>
  <PresentationFormat>On-screen Show (16:10)</PresentationFormat>
  <Paragraphs>82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Twilight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Jiang</dc:creator>
  <cp:lastModifiedBy>Kunming Su</cp:lastModifiedBy>
  <cp:revision>446</cp:revision>
  <cp:lastPrinted>2017-05-07T13:46:30Z</cp:lastPrinted>
  <dcterms:created xsi:type="dcterms:W3CDTF">2016-04-20T14:44:41Z</dcterms:created>
  <dcterms:modified xsi:type="dcterms:W3CDTF">2017-05-07T13:47:08Z</dcterms:modified>
</cp:coreProperties>
</file>