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3" r:id="rId1"/>
  </p:sldMasterIdLst>
  <p:notesMasterIdLst>
    <p:notesMasterId r:id="rId15"/>
  </p:notesMasterIdLst>
  <p:handoutMasterIdLst>
    <p:handoutMasterId r:id="rId16"/>
  </p:handoutMasterIdLst>
  <p:sldIdLst>
    <p:sldId id="261" r:id="rId2"/>
    <p:sldId id="441" r:id="rId3"/>
    <p:sldId id="620" r:id="rId4"/>
    <p:sldId id="641" r:id="rId5"/>
    <p:sldId id="625" r:id="rId6"/>
    <p:sldId id="640" r:id="rId7"/>
    <p:sldId id="638" r:id="rId8"/>
    <p:sldId id="642" r:id="rId9"/>
    <p:sldId id="631" r:id="rId10"/>
    <p:sldId id="643" r:id="rId11"/>
    <p:sldId id="607" r:id="rId12"/>
    <p:sldId id="644" r:id="rId13"/>
    <p:sldId id="639" r:id="rId1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08" autoAdjust="0"/>
  </p:normalViewPr>
  <p:slideViewPr>
    <p:cSldViewPr snapToGrid="0" snapToObjects="1">
      <p:cViewPr>
        <p:scale>
          <a:sx n="75" d="100"/>
          <a:sy n="75" d="100"/>
        </p:scale>
        <p:origin x="-2064" y="-3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C4B9C-5933-8849-8BFF-78FD4642F5A3}" type="datetimeFigureOut">
              <a:rPr lang="en-US" smtClean="0"/>
              <a:t>6/23/17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BE138-CBF3-2E42-A94B-E7BE390F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11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FFAE-0E0F-0B49-BDFF-8AF2891848CF}" type="datetimeFigureOut">
              <a:rPr lang="en-US" smtClean="0"/>
              <a:t>6/23/17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0230F-B426-314B-9108-A0635C10E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5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希伯来书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神既在古时借着众先知多次多方地晓谕列祖，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就在这末世借着他儿子晓谕我们；又早已立他为承受万有的，也曾借着他创造诸世界。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他是神荣耀所发的光辉，是神本体的真像，常用他权能的命令托住万有。他洗净了人的罪，就坐在高天至大者的右边。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他所承受的名既比天使的名更尊贵，就远超过天使。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所有的天使，神从来对哪一个说“你是我的儿子，我今日生你”？又指着哪一个说“我要做他的父，他要做我的子”？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再者，神使长子到世上来的时候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[a]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，就说：“神的使者都要拜他。”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论到使者，又说：“神以风为使者，以火焰为仆役。”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论到子却说：“神啊，你的宝座是永永远远的，你的国权是正直的。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你喜爱公义，恨恶罪恶，所以神，就是你的神，用喜乐油膏你，胜过膏你的同伴。” 天地都要灭没唯主永远长存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又说：“主啊，你起初立了地的根基，天也是你手所造的。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天地都要灭没，你却要长存；天地都要像衣服渐渐旧了。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你要将天地卷起来，像一件外衣，天地就都改变了；唯有你永不改变，你的年数没有穷尽。”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所有的天使，神从来对哪一个说“你坐在我的右边，等我使你仇敌做你的脚凳”？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天使岂不都是服役的灵，奉差遣为那将要承受救恩的人效力吗？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腓立比书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所以，在基督里若有什么劝勉，爱心有什么安慰，圣灵有什么交通，心中有什么慈悲怜悯，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你们就要意念相同，爱心相同，有一样的心思，有一样的意念，使我的喜乐可以满足。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凡事不可结党，不可贪图虚浮的荣耀，只要存心谦卑，各人看别人比自己强。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各人不要单顾自己的事，也要顾别人的事。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你们当以基督耶稣的心为心。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他本有神的形象，不以自己与神同等为强夺的，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反倒虚己，取了奴仆的形象，成为人的样式；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既有人的样子，就自己卑微，存心顺服以至于死，且死在十字架上。 无不口称耶稣为主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所以神将他升为至高，又赐给他那超乎万名之上的名，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叫一切在天上的、地上的和地底下的，因耶稣的名无不屈膝，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无不口称耶稣基督为主，使荣耀归于父神。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这样看来，我亲爱的弟兄，你们既是常顺服的，不但我在你们那里，就是我如今不在你们那里，更是顺服的，就当恐惧战兢，做成你们得救的工夫。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因为你们立志行事，都是神在你们心里运行，为要成就他的美意。 门徒如明光照耀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凡所行的，都不要发怨言、起争论，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使你们无可指摘，诚实无伪，在这弯曲悖谬的世代做神无瑕疵的儿女。你们显在这世代中，好像明光照耀，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将生命的道表明出来，叫我在基督的日子好夸我没有空跑，也没有徒劳。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我以你们的信心为供献的祭物，我若被浇奠在其上，也是喜乐，并且与你们众人一同喜乐。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你们也要照样喜乐，并且与我一同喜乐。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 to worship -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以赛亚书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1-8 Title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：他的荣光充满全地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：希伯來書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1:1-3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（五）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44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诗篇 80:17 愿你的手扶持你右边的人，就是你为自己所坚固的人子</a:t>
            </a:r>
          </a:p>
          <a:p>
            <a:r>
              <a:rPr lang="en-US" dirty="0" smtClean="0"/>
              <a:t>109:31 Chinese Union Version Modern Punctuation (Simplified) 因为他必站在穷乏人的右边，要救他脱离审判他灵魂的人</a:t>
            </a:r>
          </a:p>
          <a:p>
            <a:r>
              <a:rPr lang="en-US" dirty="0" smtClean="0"/>
              <a:t>110:1 Chinese Union Version Modern Punctuation (Simplified) [ 颂主秉王之权 ] 大卫的诗。 耶和华对我主说：“你坐在我的右边，等我使你仇敌做你的脚凳。”</a:t>
            </a:r>
          </a:p>
          <a:p>
            <a:r>
              <a:rPr lang="en-US" dirty="0" smtClean="0"/>
              <a:t>110:5 Chinese Union Version Modern Punctuation (Simplified) 在你右边的主，当他发怒的日子，必打伤列王。</a:t>
            </a:r>
          </a:p>
          <a:p>
            <a:r>
              <a:rPr lang="en-US" dirty="0" smtClean="0"/>
              <a:t>121:5 Chinese Union Version Modern Punctuation (Simplified) 保护你的是耶和华，耶和华在你右边荫庇你。</a:t>
            </a:r>
          </a:p>
          <a:p>
            <a:r>
              <a:rPr lang="zh-CN" altLang="en-US" dirty="0" smtClean="0"/>
              <a:t>徒</a:t>
            </a:r>
            <a:r>
              <a:rPr lang="en-US" altLang="zh-CN" dirty="0" smtClean="0"/>
              <a:t>7: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希伯来书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神既在古时借着众先知多次多方地晓谕列祖，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就在这末世借着他儿子晓谕我们；又早已立他为承受万有的，也曾借着他创造诸世界。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他是神荣耀所发的光辉，是神本体的真像，常用他权能的命令托住万有。他洗净了人的罪，就坐在高天至大者的右边。 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/>
              <a:t>哥林多后书</a:t>
            </a:r>
            <a:r>
              <a:rPr lang="en-US" altLang="zh-TW" sz="1200" dirty="0" smtClean="0"/>
              <a:t>5:15 </a:t>
            </a:r>
            <a:r>
              <a:rPr lang="zh-TW" altLang="en-US" sz="1200" dirty="0" smtClean="0"/>
              <a:t>并且他替众人死，是叫那些活着的人不再为自己活，乃为替他们死而复活的主活。</a:t>
            </a:r>
            <a:endParaRPr lang="en-US" altLang="zh-TW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/>
              <a:t>马太福音 </a:t>
            </a:r>
            <a:r>
              <a:rPr lang="en-US" altLang="zh-TW" sz="1200" dirty="0" smtClean="0"/>
              <a:t>25:23 </a:t>
            </a:r>
            <a:r>
              <a:rPr lang="zh-TW" altLang="en-US" sz="1200" dirty="0" smtClean="0"/>
              <a:t>主人说：‘好，你这又良善又忠心的仆人，你在不多的事上有忠心，我要把许多事派你管理。可以进来享受你主人的快乐！’ </a:t>
            </a:r>
            <a:r>
              <a:rPr lang="en-US" altLang="zh-TW" sz="1200" dirty="0" smtClean="0"/>
              <a:t>24 </a:t>
            </a:r>
            <a:r>
              <a:rPr lang="zh-TW" altLang="en-US" sz="1200" dirty="0" smtClean="0"/>
              <a:t>那领一千的也来，说：‘主啊，我知道你是忍心的人，没有种的地方要收割，没有散的地方要聚敛。 </a:t>
            </a:r>
            <a:r>
              <a:rPr lang="en-US" altLang="zh-TW" sz="1200" dirty="0" smtClean="0"/>
              <a:t>25 </a:t>
            </a:r>
            <a:r>
              <a:rPr lang="zh-TW" altLang="en-US" sz="1200" dirty="0" smtClean="0"/>
              <a:t>我就害怕，去把你的一千银子埋藏在地里。请看，你的原银子在这里。’ </a:t>
            </a:r>
            <a:r>
              <a:rPr lang="en-US" altLang="zh-TW" sz="1200" dirty="0" smtClean="0"/>
              <a:t>26 </a:t>
            </a:r>
            <a:r>
              <a:rPr lang="zh-TW" altLang="en-US" sz="1200" dirty="0" smtClean="0"/>
              <a:t>主人回答说：‘你这又恶又懒的仆人！你既知道我没有种的地方要收割，没有散的地方要聚敛， </a:t>
            </a:r>
            <a:r>
              <a:rPr lang="en-US" altLang="zh-TW" sz="1200" dirty="0" smtClean="0"/>
              <a:t>27 </a:t>
            </a:r>
            <a:r>
              <a:rPr lang="zh-TW" altLang="en-US" sz="1200" dirty="0" smtClean="0"/>
              <a:t>就当把我的银子放给兑换银钱的人，到我来的时候，可以连本带利收回。 </a:t>
            </a:r>
            <a:r>
              <a:rPr lang="en-US" altLang="zh-TW" sz="1200" dirty="0" smtClean="0"/>
              <a:t>28 </a:t>
            </a:r>
            <a:r>
              <a:rPr lang="zh-TW" altLang="en-US" sz="1200" dirty="0" smtClean="0"/>
              <a:t>夺过他这一千来，给那有一万的！ </a:t>
            </a:r>
            <a:r>
              <a:rPr lang="en-US" altLang="zh-TW" sz="1200" dirty="0" smtClean="0"/>
              <a:t>29 </a:t>
            </a:r>
            <a:r>
              <a:rPr lang="zh-TW" altLang="en-US" sz="1200" dirty="0" smtClean="0"/>
              <a:t>因为凡有的，还要加给他，叫他有余；没有的，连他所有的也要夺过来。 </a:t>
            </a:r>
            <a:r>
              <a:rPr lang="en-US" altLang="zh-TW" sz="1200" dirty="0" smtClean="0"/>
              <a:t>30 </a:t>
            </a:r>
            <a:r>
              <a:rPr lang="zh-TW" altLang="en-US" sz="1200" dirty="0" smtClean="0"/>
              <a:t>把这无用的仆人丢在外面黑暗里，在那里必要哀哭切齿了。’</a:t>
            </a:r>
            <a:endParaRPr lang="en-US" altLang="zh-TW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与基督一同受苦</a:t>
            </a:r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David Wood for </a:t>
            </a:r>
            <a:r>
              <a:rPr lang="en-US" altLang="zh-CN" sz="3200" dirty="0" err="1" smtClean="0">
                <a:latin typeface="Heiti TC Medium"/>
                <a:ea typeface="Heiti TC Medium"/>
                <a:cs typeface="Heiti TC Medium"/>
              </a:rPr>
              <a:t>Nabeel</a:t>
            </a:r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 </a:t>
            </a:r>
            <a:r>
              <a:rPr lang="en-US" altLang="zh-CN" sz="3200" dirty="0" err="1" smtClean="0">
                <a:latin typeface="Heiti TC Medium"/>
                <a:ea typeface="Heiti TC Medium"/>
                <a:cs typeface="Heiti TC Medium"/>
              </a:rPr>
              <a:t>Qureshi</a:t>
            </a:r>
            <a:endParaRPr lang="en-US" altLang="zh-TW" sz="3200" dirty="0" smtClean="0">
              <a:latin typeface="Heiti TC Medium"/>
              <a:ea typeface="Heiti TC Medium"/>
              <a:cs typeface="Heiti TC Medium"/>
            </a:endParaRPr>
          </a:p>
          <a:p>
            <a:pPr>
              <a:defRPr/>
            </a:pPr>
            <a:r>
              <a:rPr lang="zh-CN" altLang="en-US" sz="1200" dirty="0" smtClean="0"/>
              <a:t>古板过时（爱）舍己爱人</a:t>
            </a:r>
            <a:endParaRPr lang="en-US" altLang="zh-CN" sz="1200" dirty="0" smtClean="0"/>
          </a:p>
          <a:p>
            <a:pPr>
              <a:defRPr/>
            </a:pPr>
            <a:r>
              <a:rPr lang="zh-CN" altLang="en-US" sz="1200" dirty="0" smtClean="0"/>
              <a:t>封闭狭隘（信）三一真神</a:t>
            </a:r>
            <a:endParaRPr lang="en-US" altLang="zh-CN" sz="1200" dirty="0" smtClean="0"/>
          </a:p>
          <a:p>
            <a:pPr>
              <a:defRPr/>
            </a:pPr>
            <a:r>
              <a:rPr lang="zh-CN" altLang="en-US" sz="1200" dirty="0" smtClean="0"/>
              <a:t>不切实际（望）将来荣耀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希伯来书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神既在古时借着众先知多次多方地晓谕列祖，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就在这末世借着他儿子晓谕我们；又早已立他为承受万有的，也曾借着他创造诸世界。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他是神荣耀所发的光辉，是神本体的真像，常用他权能的命令托住万有。他洗净了人的罪，就坐在高天至大者的右边。 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/>
              <a:t>哥林多后书</a:t>
            </a:r>
            <a:r>
              <a:rPr lang="en-US" altLang="zh-TW" sz="1200" dirty="0" smtClean="0"/>
              <a:t>5:15 </a:t>
            </a:r>
            <a:r>
              <a:rPr lang="zh-TW" altLang="en-US" sz="1200" dirty="0" smtClean="0"/>
              <a:t>并且他替众人死，是叫那些活着的人不再为自己活，乃为替他们死而复活的主活。</a:t>
            </a:r>
            <a:endParaRPr lang="en-US" altLang="zh-TW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/>
              <a:t>马太福音 </a:t>
            </a:r>
            <a:r>
              <a:rPr lang="en-US" altLang="zh-TW" sz="1200" dirty="0" smtClean="0"/>
              <a:t>25:23 </a:t>
            </a:r>
            <a:r>
              <a:rPr lang="zh-TW" altLang="en-US" sz="1200" dirty="0" smtClean="0"/>
              <a:t>主人说：‘好，你这又良善又忠心的仆人，你在不多的事上有忠心，我要把许多事派你管理。可以进来享受你主人的快乐！’ </a:t>
            </a:r>
            <a:r>
              <a:rPr lang="en-US" altLang="zh-TW" sz="1200" dirty="0" smtClean="0"/>
              <a:t>24 </a:t>
            </a:r>
            <a:r>
              <a:rPr lang="zh-TW" altLang="en-US" sz="1200" dirty="0" smtClean="0"/>
              <a:t>那领一千的也来，说：‘主啊，我知道你是忍心的人，没有种的地方要收割，没有散的地方要聚敛。 </a:t>
            </a:r>
            <a:r>
              <a:rPr lang="en-US" altLang="zh-TW" sz="1200" dirty="0" smtClean="0"/>
              <a:t>25 </a:t>
            </a:r>
            <a:r>
              <a:rPr lang="zh-TW" altLang="en-US" sz="1200" dirty="0" smtClean="0"/>
              <a:t>我就害怕，去把你的一千银子埋藏在地里。请看，你的原银子在这里。’ </a:t>
            </a:r>
            <a:r>
              <a:rPr lang="en-US" altLang="zh-TW" sz="1200" dirty="0" smtClean="0"/>
              <a:t>26 </a:t>
            </a:r>
            <a:r>
              <a:rPr lang="zh-TW" altLang="en-US" sz="1200" dirty="0" smtClean="0"/>
              <a:t>主人回答说：‘你这又恶又懒的仆人！你既知道我没有种的地方要收割，没有散的地方要聚敛， </a:t>
            </a:r>
            <a:r>
              <a:rPr lang="en-US" altLang="zh-TW" sz="1200" dirty="0" smtClean="0"/>
              <a:t>27 </a:t>
            </a:r>
            <a:r>
              <a:rPr lang="zh-TW" altLang="en-US" sz="1200" dirty="0" smtClean="0"/>
              <a:t>就当把我的银子放给兑换银钱的人，到我来的时候，可以连本带利收回。 </a:t>
            </a:r>
            <a:r>
              <a:rPr lang="en-US" altLang="zh-TW" sz="1200" dirty="0" smtClean="0"/>
              <a:t>28 </a:t>
            </a:r>
            <a:r>
              <a:rPr lang="zh-TW" altLang="en-US" sz="1200" dirty="0" smtClean="0"/>
              <a:t>夺过他这一千来，给那有一万的！ </a:t>
            </a:r>
            <a:r>
              <a:rPr lang="en-US" altLang="zh-TW" sz="1200" dirty="0" smtClean="0"/>
              <a:t>29 </a:t>
            </a:r>
            <a:r>
              <a:rPr lang="zh-TW" altLang="en-US" sz="1200" dirty="0" smtClean="0"/>
              <a:t>因为凡有的，还要加给他，叫他有余；没有的，连他所有的也要夺过来。 </a:t>
            </a:r>
            <a:r>
              <a:rPr lang="en-US" altLang="zh-TW" sz="1200" dirty="0" smtClean="0"/>
              <a:t>30 </a:t>
            </a:r>
            <a:r>
              <a:rPr lang="zh-TW" altLang="en-US" sz="1200" dirty="0" smtClean="0"/>
              <a:t>把这无用的仆人丢在外面黑暗里，在那里必要哀哭切齿了。’</a:t>
            </a:r>
            <a:endParaRPr lang="en-US" altLang="zh-TW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第六讲，耶稣洗净谁的罪？</a:t>
            </a:r>
            <a:r>
              <a:rPr lang="zh-CN" altLang="en-US" sz="2800" dirty="0" smtClean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谁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把神的儿子钉在十字架？是我，是我们。所以听众觉得扎心时，就问彼得我们当怎样？悔改，信福音，奉耶稣的名受洗，得赦免！（徒</a:t>
            </a:r>
            <a:r>
              <a:rPr lang="en-US" altLang="zh-CN" sz="2800" dirty="0" smtClean="0">
                <a:latin typeface="华文黑体"/>
                <a:ea typeface="华文黑体"/>
                <a:cs typeface="华文黑体"/>
              </a:rPr>
              <a:t>3:38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）</a:t>
            </a:r>
            <a:r>
              <a:rPr lang="zh-TW" altLang="en-US" dirty="0" smtClean="0"/>
              <a:t> </a:t>
            </a:r>
            <a:r>
              <a:rPr lang="zh-CN" altLang="en-US" dirty="0" smtClean="0"/>
              <a:t>徒</a:t>
            </a:r>
            <a:r>
              <a:rPr lang="en-US" altLang="zh-CN" dirty="0" smtClean="0"/>
              <a:t>3:</a:t>
            </a:r>
            <a:r>
              <a:rPr lang="en-US" altLang="zh-TW" dirty="0" smtClean="0"/>
              <a:t>19 </a:t>
            </a:r>
            <a:r>
              <a:rPr lang="zh-TW" altLang="en-US" dirty="0" smtClean="0"/>
              <a:t>所以，你们当悔改归正，使你们的罪得以涂抹，这样那安舒的日子就必从主面前来到， </a:t>
            </a:r>
            <a:r>
              <a:rPr lang="en-US" altLang="zh-TW" dirty="0" smtClean="0"/>
              <a:t>20 </a:t>
            </a:r>
            <a:r>
              <a:rPr lang="zh-TW" altLang="en-US" dirty="0" smtClean="0"/>
              <a:t>主也必差遣所预定给你们的基督</a:t>
            </a:r>
            <a:r>
              <a:rPr lang="en-US" altLang="zh-TW" dirty="0" smtClean="0"/>
              <a:t>——</a:t>
            </a:r>
            <a:r>
              <a:rPr lang="zh-TW" altLang="en-US" dirty="0" smtClean="0"/>
              <a:t>耶稣降临。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诗篇</a:t>
            </a:r>
            <a:r>
              <a:rPr lang="en-US" altLang="zh-CN" sz="2800" dirty="0" smtClean="0">
                <a:latin typeface="华文黑体"/>
                <a:ea typeface="华文黑体"/>
                <a:cs typeface="华文黑体"/>
              </a:rPr>
              <a:t>51:4 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我向你犯罪，唯独得罪了你，在你眼前行了这恶，以致你责备我的时候显为公义，判断我的时候显为清正。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  <a:p>
            <a:pPr marL="457200" lvl="1" indent="0">
              <a:buFont typeface="+mj-lt"/>
              <a:buNone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当我们这么做的时候，说明什么？说明耶稣在地上虚己倒空降卑的使命完成了，他回到父那里去，而且被高举在父的右边，得本来就属于他的荣耀。荣耀究竟是怎样的呢？要按神的标准来。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  <a:p>
            <a:pPr marL="457200" lvl="1" indent="0">
              <a:buFont typeface="+mj-lt"/>
              <a:buNone/>
            </a:pP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DAAD52-9B76-8145-83B8-7FBC8AB60CD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64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1800" dirty="0" smtClean="0"/>
              <a:t>Color pic</a:t>
            </a:r>
            <a:r>
              <a:rPr lang="zh-CN" altLang="en-US" sz="1800" dirty="0" smtClean="0"/>
              <a:t>－</a:t>
            </a:r>
            <a:r>
              <a:rPr lang="en-US" altLang="zh-CN" sz="1800" dirty="0" smtClean="0"/>
              <a:t>John Wesley by William </a:t>
            </a:r>
            <a:r>
              <a:rPr lang="en-US" altLang="zh-CN" sz="1800" dirty="0" err="1" smtClean="0"/>
              <a:t>Hamilton.jpg</a:t>
            </a:r>
            <a:endParaRPr lang="en-US" altLang="zh-CN" sz="1800" dirty="0" smtClean="0"/>
          </a:p>
          <a:p>
            <a:pPr>
              <a:defRPr/>
            </a:pPr>
            <a:r>
              <a:rPr lang="en-US" altLang="zh-CN" sz="1800" dirty="0" smtClean="0"/>
              <a:t>BW</a:t>
            </a:r>
            <a:r>
              <a:rPr lang="zh-CN" altLang="en-US" sz="1800" dirty="0" smtClean="0"/>
              <a:t>－</a:t>
            </a:r>
            <a:r>
              <a:rPr lang="en-US" altLang="zh-CN" sz="1800" dirty="0" smtClean="0"/>
              <a:t>George Whitefield</a:t>
            </a:r>
          </a:p>
          <a:p>
            <a:pPr>
              <a:defRPr/>
            </a:pPr>
            <a:r>
              <a:rPr lang="zh-CN" altLang="en-US" sz="1800" dirty="0" smtClean="0"/>
              <a:t>坚持自己才是荣耀吗？不一定，有时候接纳与自己不同的异见正好是荣耀呢！家和万事兴才是荣耀</a:t>
            </a:r>
            <a:endParaRPr lang="en-US" sz="18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诗篇 80:17 愿你的手扶持你右边的人，就是你为自己所坚固的人子</a:t>
            </a:r>
          </a:p>
          <a:p>
            <a:r>
              <a:rPr lang="en-US" dirty="0" smtClean="0"/>
              <a:t>109:31 Chinese Union Version Modern Punctuation (Simplified) 因为他必站在穷乏人的右边，要救他脱离审判他灵魂的人</a:t>
            </a:r>
          </a:p>
          <a:p>
            <a:r>
              <a:rPr lang="en-US" dirty="0" smtClean="0"/>
              <a:t>110:1 Chinese Union Version Modern Punctuation (Simplified) [ 颂主秉王之权 ] 大卫的诗。 耶和华对我主说：“你坐在我的右边，等我使你仇敌做你的脚凳。”</a:t>
            </a:r>
          </a:p>
          <a:p>
            <a:r>
              <a:rPr lang="en-US" dirty="0" smtClean="0"/>
              <a:t>110:5 Chinese Union Version Modern Punctuation (Simplified) 在你右边的主，当他发怒的日子，必打伤列王。</a:t>
            </a:r>
          </a:p>
          <a:p>
            <a:r>
              <a:rPr lang="en-US" dirty="0" smtClean="0"/>
              <a:t>121:5 Chinese Union Version Modern Punctuation (Simplified) 保护你的是耶和华，耶和华在你右边荫庇你。</a:t>
            </a:r>
          </a:p>
          <a:p>
            <a:r>
              <a:rPr lang="zh-CN" altLang="en-US" dirty="0" smtClean="0"/>
              <a:t>徒</a:t>
            </a:r>
            <a:r>
              <a:rPr lang="en-US" altLang="zh-CN" dirty="0" smtClean="0"/>
              <a:t>7: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HT" altLang="en-US" sz="1200" dirty="0" smtClean="0"/>
              <a:t>馬太福音</a:t>
            </a:r>
            <a:r>
              <a:rPr lang="en-US" altLang="zh-CHT" sz="1200" dirty="0" smtClean="0"/>
              <a:t>12:50 </a:t>
            </a:r>
            <a:r>
              <a:rPr lang="zh-CHT" altLang="en-US" sz="1200" dirty="0" smtClean="0"/>
              <a:t>凡遵行我天父旨意的人</a:t>
            </a:r>
            <a:r>
              <a:rPr lang="en-US" altLang="zh-CHT" sz="1200" dirty="0" smtClean="0"/>
              <a:t>,</a:t>
            </a:r>
            <a:r>
              <a:rPr lang="zh-CHT" altLang="en-US" sz="1200" dirty="0" smtClean="0"/>
              <a:t>就是我的弟兄姊妹和母親了。</a:t>
            </a:r>
            <a:endParaRPr lang="en-US" altLang="zh-TW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833C38-1BCA-F74C-BD13-1F7F41813025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HT" altLang="en-US" sz="1200" dirty="0" smtClean="0"/>
              <a:t>馬太福音</a:t>
            </a:r>
            <a:r>
              <a:rPr lang="en-US" altLang="zh-CHT" sz="1200" dirty="0" smtClean="0"/>
              <a:t>12:50 </a:t>
            </a:r>
            <a:r>
              <a:rPr lang="zh-CHT" altLang="en-US" sz="1200" dirty="0" smtClean="0"/>
              <a:t>凡遵行我天父旨意的人</a:t>
            </a:r>
            <a:r>
              <a:rPr lang="en-US" altLang="zh-CHT" sz="1200" dirty="0" smtClean="0"/>
              <a:t>,</a:t>
            </a:r>
            <a:r>
              <a:rPr lang="zh-CHT" altLang="en-US" sz="1200" dirty="0" smtClean="0"/>
              <a:t>就是我的弟兄姊妹和母親了。</a:t>
            </a:r>
            <a:endParaRPr lang="en-US" altLang="zh-TW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0" lvl="2" indent="-457200">
              <a:buFont typeface="Courier New"/>
              <a:buChar char="o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得罪人，生气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371600" lvl="2" indent="-457200">
              <a:buFont typeface="Courier New"/>
              <a:buChar char="o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抱怨别人没有称赞，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371600" lvl="2" indent="-457200">
              <a:buFont typeface="Courier New"/>
              <a:buChar char="o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是我的黑暗，和在黑暗中的罪恶把耶稣钉在十字架的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828800" lvl="3" indent="-457200">
              <a:buFont typeface="Courier New"/>
              <a:buChar char="o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彼拉多害怕，犹太人嫉妒，犹大贪婪</a:t>
            </a:r>
            <a:endParaRPr lang="en-US" altLang="zh-TW" sz="28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F755-269E-9640-AB93-CA3FC6198BDE}" type="datetimeFigureOut">
              <a:rPr lang="en-US" smtClean="0"/>
              <a:t>6/23/17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288625" y="1630173"/>
            <a:ext cx="699270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/>
              <a:t>高天至</a:t>
            </a:r>
            <a:r>
              <a:rPr lang="zh-TW" altLang="en-US" sz="4400" dirty="0" smtClean="0"/>
              <a:t>大者的右边</a:t>
            </a:r>
            <a:endParaRPr lang="en-US" altLang="zh-TW" sz="4400" dirty="0" smtClean="0"/>
          </a:p>
          <a:p>
            <a:pPr algn="ctr"/>
            <a:endParaRPr lang="en-US" altLang="zh-CHT" sz="4400" dirty="0">
              <a:latin typeface="黑体"/>
              <a:ea typeface="黑体"/>
              <a:cs typeface="黑体"/>
            </a:endParaRPr>
          </a:p>
          <a:p>
            <a:pPr algn="ctr"/>
            <a:r>
              <a:rPr lang="zh-CHT" altLang="en-US" sz="4400" dirty="0" smtClean="0">
                <a:latin typeface="黑体"/>
                <a:ea typeface="黑体"/>
                <a:cs typeface="黑体"/>
              </a:rPr>
              <a:t>希伯來書 </a:t>
            </a:r>
            <a:r>
              <a:rPr lang="en-US" altLang="zh-CHT" sz="4400" dirty="0" smtClean="0">
                <a:latin typeface="黑体"/>
                <a:ea typeface="黑体"/>
                <a:cs typeface="黑体"/>
              </a:rPr>
              <a:t>1:</a:t>
            </a:r>
            <a:r>
              <a:rPr lang="zh-CN" altLang="zh-CN" sz="4400" dirty="0" smtClean="0">
                <a:latin typeface="黑体"/>
                <a:ea typeface="黑体"/>
                <a:cs typeface="黑体"/>
              </a:rPr>
              <a:t>1</a:t>
            </a:r>
            <a:r>
              <a:rPr lang="en-US" altLang="zh-CHT" sz="4400" dirty="0" smtClean="0">
                <a:latin typeface="黑体"/>
                <a:ea typeface="黑体"/>
                <a:cs typeface="黑体"/>
              </a:rPr>
              <a:t>-3</a:t>
            </a:r>
            <a:r>
              <a:rPr lang="zh-CN" altLang="en-US" sz="4400" dirty="0" smtClean="0">
                <a:latin typeface="黑体"/>
                <a:ea typeface="黑体"/>
                <a:cs typeface="黑体"/>
              </a:rPr>
              <a:t>（七）</a:t>
            </a:r>
            <a:endParaRPr lang="zh-CHT" altLang="en-US" sz="44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28273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867" y="253999"/>
            <a:ext cx="62653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/>
              <a:t>希伯来书</a:t>
            </a:r>
            <a:r>
              <a:rPr lang="en-US" altLang="zh-TW" sz="3600" dirty="0"/>
              <a:t>1</a:t>
            </a:r>
            <a:r>
              <a:rPr lang="en-US" altLang="zh-TW" sz="3600" dirty="0" smtClean="0"/>
              <a:t>:</a:t>
            </a:r>
            <a:r>
              <a:rPr lang="en-US" altLang="zh-TW" sz="3600" dirty="0" smtClean="0"/>
              <a:t>3</a:t>
            </a:r>
            <a:endParaRPr lang="en-US" altLang="zh-TW" sz="3600" dirty="0" smtClean="0"/>
          </a:p>
          <a:p>
            <a:pPr marL="571500" indent="-571500">
              <a:buFont typeface="Arial"/>
              <a:buChar char="•"/>
            </a:pPr>
            <a:r>
              <a:rPr lang="zh-TW" altLang="en-US" sz="3600" dirty="0" smtClean="0">
                <a:solidFill>
                  <a:srgbClr val="FF0000"/>
                </a:solidFill>
              </a:rPr>
              <a:t>他洗净</a:t>
            </a:r>
            <a:r>
              <a:rPr lang="zh-TW" altLang="en-US" sz="3600" dirty="0">
                <a:solidFill>
                  <a:srgbClr val="FF0000"/>
                </a:solidFill>
              </a:rPr>
              <a:t>了人的罪</a:t>
            </a:r>
            <a:r>
              <a:rPr lang="zh-TW" altLang="en-US" sz="3600" dirty="0" smtClean="0"/>
              <a:t>，</a:t>
            </a:r>
            <a:endParaRPr lang="en-US" altLang="zh-TW" sz="3600" dirty="0" smtClean="0"/>
          </a:p>
          <a:p>
            <a:pPr marL="571500" indent="-571500">
              <a:buFont typeface="Arial"/>
              <a:buChar char="•"/>
            </a:pPr>
            <a:r>
              <a:rPr lang="zh-TW" altLang="en-US" sz="3600" dirty="0" smtClean="0">
                <a:solidFill>
                  <a:srgbClr val="FFFF00"/>
                </a:solidFill>
              </a:rPr>
              <a:t>就坐在</a:t>
            </a:r>
            <a:r>
              <a:rPr lang="zh-TW" altLang="en-US" sz="3600" dirty="0">
                <a:solidFill>
                  <a:srgbClr val="FFFF00"/>
                </a:solidFill>
              </a:rPr>
              <a:t>高天至大者的右边</a:t>
            </a:r>
            <a:r>
              <a:rPr lang="zh-TW" altLang="en-US" sz="3600" dirty="0"/>
              <a:t>。 </a:t>
            </a:r>
            <a:endParaRPr lang="en-US" altLang="zh-TW" sz="3600" dirty="0" smtClean="0"/>
          </a:p>
          <a:p>
            <a:pPr marL="1028700" lvl="1" indent="-571500">
              <a:buFont typeface="Wingdings" charset="2"/>
              <a:buChar char="ü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大尊若卑</a:t>
            </a:r>
            <a:endParaRPr lang="en-US" altLang="zh-CN" sz="3600" dirty="0" smtClean="0">
              <a:latin typeface="华文黑体"/>
              <a:ea typeface="华文黑体"/>
              <a:cs typeface="华文黑体"/>
            </a:endParaRPr>
          </a:p>
          <a:p>
            <a:pPr marL="1028700" lvl="1" indent="-571500">
              <a:buFont typeface="Wingdings" charset="2"/>
              <a:buChar char="ü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完成使命</a:t>
            </a:r>
            <a:endParaRPr lang="en-US" altLang="zh-CN" sz="3600" dirty="0" smtClean="0">
              <a:latin typeface="华文黑体"/>
              <a:ea typeface="华文黑体"/>
              <a:cs typeface="华文黑体"/>
            </a:endParaRPr>
          </a:p>
          <a:p>
            <a:pPr marL="1028700" lvl="1" indent="-571500">
              <a:buFont typeface="Wingdings" charset="2"/>
              <a:buChar char="ü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执政掌权</a:t>
            </a:r>
            <a:endParaRPr lang="en-US" altLang="zh-CN" sz="3600" dirty="0" smtClean="0">
              <a:latin typeface="华文黑体"/>
              <a:ea typeface="华文黑体"/>
              <a:cs typeface="华文黑体"/>
            </a:endParaRPr>
          </a:p>
          <a:p>
            <a:pPr marL="1028700" lvl="1" indent="-571500">
              <a:buFont typeface="Wingdings" charset="2"/>
              <a:buChar char="ü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荣耀再临</a:t>
            </a:r>
            <a:endParaRPr lang="en-US" sz="36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292792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265" y="2166838"/>
            <a:ext cx="77686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zh-CN" altLang="en-US" sz="3200" dirty="0" smtClean="0">
                <a:latin typeface="黑体"/>
                <a:ea typeface="黑体"/>
                <a:cs typeface="黑体"/>
              </a:rPr>
              <a:t>“</a:t>
            </a:r>
            <a:r>
              <a:rPr lang="zh-TW" altLang="en-US" sz="3200" dirty="0">
                <a:latin typeface="黑体"/>
                <a:ea typeface="黑体"/>
                <a:cs typeface="黑体"/>
              </a:rPr>
              <a:t>谁把神的儿子钉在十字架</a:t>
            </a:r>
            <a:r>
              <a:rPr lang="zh-TW" altLang="en-US" sz="3200" dirty="0" smtClean="0">
                <a:latin typeface="黑体"/>
                <a:ea typeface="黑体"/>
                <a:cs typeface="黑体"/>
              </a:rPr>
              <a:t>？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”</a:t>
            </a:r>
            <a:endParaRPr lang="en-US" altLang="zh-CN" sz="3200" dirty="0" smtClean="0">
              <a:latin typeface="黑体"/>
              <a:ea typeface="黑体"/>
              <a:cs typeface="黑体"/>
            </a:endParaRPr>
          </a:p>
          <a:p>
            <a:pPr marL="0" lvl="1" algn="just"/>
            <a:r>
              <a:rPr lang="en-US" altLang="zh-TW" sz="2800" dirty="0" smtClean="0">
                <a:latin typeface="黑体"/>
                <a:ea typeface="黑体"/>
                <a:cs typeface="黑体"/>
              </a:rPr>
              <a:t>3</a:t>
            </a:r>
            <a:r>
              <a:rPr lang="zh-TW" altLang="en-US" sz="2800" dirty="0" smtClean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他是神荣耀所发</a:t>
            </a:r>
            <a:r>
              <a:rPr lang="zh-TW" altLang="en-US" sz="28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的光辉，是神本体的真像，常用他权能的命令托住万有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。</a:t>
            </a:r>
            <a:r>
              <a:rPr lang="zh-TW" altLang="en-US" sz="2800" dirty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他洗净了人的罪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，就坐在高天至大者的右边。 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 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（</a:t>
            </a:r>
            <a:r>
              <a:rPr lang="zh-TW" altLang="en-US" sz="2800" u="sng" dirty="0">
                <a:latin typeface="黑体"/>
                <a:ea typeface="黑体"/>
                <a:cs typeface="黑体"/>
              </a:rPr>
              <a:t>希伯來書</a:t>
            </a:r>
            <a:r>
              <a:rPr lang="en-US" altLang="zh-CN" sz="2800" u="sng" dirty="0" smtClean="0">
                <a:latin typeface="黑体"/>
                <a:ea typeface="黑体"/>
                <a:cs typeface="黑体"/>
              </a:rPr>
              <a:t>1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）</a:t>
            </a:r>
            <a:endParaRPr lang="en-US" altLang="zh-CN" sz="2800" u="sng" dirty="0" smtClean="0">
              <a:latin typeface="黑体"/>
              <a:ea typeface="黑体"/>
              <a:cs typeface="黑体"/>
            </a:endParaRPr>
          </a:p>
          <a:p>
            <a:pPr marL="0" lvl="1" algn="just"/>
            <a:r>
              <a:rPr lang="zh-TW" altLang="en-US" sz="2800" dirty="0">
                <a:latin typeface="黑体"/>
                <a:ea typeface="黑体"/>
                <a:cs typeface="黑体"/>
              </a:rPr>
              <a:t>希伯來書 </a:t>
            </a:r>
            <a:r>
              <a:rPr lang="en-US" altLang="zh-TW" sz="2800" dirty="0">
                <a:latin typeface="黑体"/>
                <a:ea typeface="黑体"/>
                <a:cs typeface="黑体"/>
              </a:rPr>
              <a:t>6</a:t>
            </a:r>
            <a:r>
              <a:rPr lang="en-US" altLang="zh-TW" sz="2800" dirty="0" smtClean="0">
                <a:latin typeface="黑体"/>
                <a:ea typeface="黑体"/>
                <a:cs typeface="黑体"/>
              </a:rPr>
              <a:t>:6 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若是离弃道理，就不能叫他们重新懊悔了。因为他们把神的儿子重钉十字架，明明地羞辱他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。使徒行传</a:t>
            </a:r>
            <a:r>
              <a:rPr lang="en-US" altLang="zh-TW" sz="2800" dirty="0">
                <a:latin typeface="黑体"/>
                <a:ea typeface="黑体"/>
                <a:cs typeface="黑体"/>
              </a:rPr>
              <a:t>3:</a:t>
            </a:r>
            <a:r>
              <a:rPr lang="en-US" altLang="zh-TW" sz="2800" dirty="0" smtClean="0">
                <a:latin typeface="黑体"/>
                <a:ea typeface="黑体"/>
                <a:cs typeface="黑体"/>
              </a:rPr>
              <a:t>15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你们杀了那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生命的主，神却叫他从死里复活了。我们都是为这事作见证。</a:t>
            </a:r>
            <a:endParaRPr lang="en-US" altLang="zh-CN" sz="2800" dirty="0" smtClean="0">
              <a:latin typeface="黑体"/>
              <a:ea typeface="黑体"/>
              <a:cs typeface="黑体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87867" y="781843"/>
            <a:ext cx="74506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altLang="zh-TW" sz="2800" dirty="0" smtClean="0">
              <a:latin typeface="黑体"/>
              <a:ea typeface="黑体"/>
              <a:cs typeface="黑体"/>
            </a:endParaRPr>
          </a:p>
          <a:p>
            <a:pPr lvl="1"/>
            <a:r>
              <a:rPr lang="en-US" altLang="zh-TW" sz="2800" dirty="0" smtClean="0">
                <a:latin typeface="黑体"/>
                <a:ea typeface="黑体"/>
                <a:cs typeface="黑体"/>
              </a:rPr>
              <a:t>	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我的罪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把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神的儿子钉在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十字架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。</a:t>
            </a: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黑体"/>
                <a:ea typeface="黑体"/>
                <a:cs typeface="黑体"/>
              </a:rPr>
              <a:t>悔改，信福音！今天，每一天</a:t>
            </a:r>
            <a:endParaRPr lang="en-US" altLang="zh-TW" sz="2800" dirty="0">
              <a:latin typeface="黑体"/>
              <a:ea typeface="黑体"/>
              <a:cs typeface="黑体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 smtClean="0">
                <a:latin typeface="黑体"/>
                <a:ea typeface="黑体"/>
                <a:cs typeface="黑体"/>
              </a:rPr>
              <a:t>回顾</a:t>
            </a:r>
            <a:endParaRPr lang="en-US" sz="3600" dirty="0">
              <a:latin typeface="黑体"/>
              <a:ea typeface="黑体"/>
              <a:cs typeface="黑体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65" y="1308101"/>
            <a:ext cx="431799" cy="43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92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665" y="-152400"/>
            <a:ext cx="8479868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PPRR</a:t>
            </a:r>
            <a:endParaRPr lang="en-US" altLang="zh-CN" sz="3200" dirty="0" smtClean="0">
              <a:latin typeface="Heiti TC Medium"/>
              <a:ea typeface="Heiti TC Medium"/>
              <a:cs typeface="Heiti TC Medium"/>
            </a:endParaRPr>
          </a:p>
          <a:p>
            <a:pPr marL="457200" indent="-457200">
              <a:buFont typeface="Wingdings" charset="2"/>
              <a:buChar char="q"/>
            </a:pPr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神的计划</a:t>
            </a:r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Purpose</a:t>
            </a:r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：</a:t>
            </a:r>
            <a:endParaRPr lang="en-US" altLang="zh-TW" sz="3200" dirty="0" smtClean="0">
              <a:latin typeface="Heiti TC Medium"/>
              <a:ea typeface="Heiti TC Medium"/>
              <a:cs typeface="Heiti TC Medium"/>
            </a:endParaRPr>
          </a:p>
          <a:p>
            <a:pPr lvl="1"/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真正尊荣</a:t>
            </a:r>
            <a:endParaRPr lang="en-US" altLang="zh-CN" sz="3200" dirty="0" smtClean="0">
              <a:latin typeface="Heiti TC Medium"/>
              <a:ea typeface="Heiti TC Medium"/>
              <a:cs typeface="Heiti TC Medium"/>
            </a:endParaRPr>
          </a:p>
          <a:p>
            <a:pPr marL="457200" indent="-457200">
              <a:buFont typeface="Wingdings" charset="2"/>
              <a:buChar char="q"/>
            </a:pPr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人的问题</a:t>
            </a:r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Problem</a:t>
            </a:r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：</a:t>
            </a:r>
            <a:endParaRPr lang="en-US" altLang="zh-TW" sz="3200" dirty="0" smtClean="0">
              <a:latin typeface="Heiti TC Medium"/>
              <a:ea typeface="Heiti TC Medium"/>
              <a:cs typeface="Heiti TC Medium"/>
            </a:endParaRPr>
          </a:p>
          <a:p>
            <a:pPr lvl="1"/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尊卑混淆</a:t>
            </a:r>
            <a:endParaRPr lang="en-US" altLang="zh-CN" sz="3200" dirty="0" smtClean="0">
              <a:latin typeface="Heiti TC Medium"/>
              <a:ea typeface="Heiti TC Medium"/>
              <a:cs typeface="Heiti TC Medium"/>
            </a:endParaRPr>
          </a:p>
          <a:p>
            <a:pPr marL="457200" indent="-457200">
              <a:buFont typeface="Wingdings" charset="2"/>
              <a:buChar char="q"/>
            </a:pPr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神的救赎</a:t>
            </a:r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Rescue/Redemption</a:t>
            </a:r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：</a:t>
            </a:r>
            <a:endParaRPr lang="en-US" altLang="zh-TW" sz="3200" dirty="0" smtClean="0">
              <a:latin typeface="Heiti TC Medium"/>
              <a:ea typeface="Heiti TC Medium"/>
              <a:cs typeface="Heiti TC Medium"/>
            </a:endParaRPr>
          </a:p>
          <a:p>
            <a:pPr lvl="1"/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与基督一同受苦</a:t>
            </a:r>
            <a:endParaRPr lang="en-US" altLang="zh-CN" sz="3200" dirty="0" smtClean="0">
              <a:latin typeface="Heiti TC Medium"/>
              <a:ea typeface="Heiti TC Medium"/>
              <a:cs typeface="Heiti TC Medium"/>
            </a:endParaRPr>
          </a:p>
          <a:p>
            <a:pPr lvl="1"/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6/23: </a:t>
            </a:r>
            <a:r>
              <a:rPr lang="en-US" altLang="zh-TW" sz="3200" dirty="0" err="1" smtClean="0">
                <a:latin typeface="Heiti TC Medium"/>
                <a:ea typeface="Heiti TC Medium"/>
                <a:cs typeface="Heiti TC Medium"/>
              </a:rPr>
              <a:t>Gonjas</a:t>
            </a:r>
            <a:r>
              <a:rPr lang="en-US" altLang="zh-TW" sz="3200" dirty="0" smtClean="0">
                <a:latin typeface="Heiti TC Medium"/>
                <a:ea typeface="Heiti TC Medium"/>
                <a:cs typeface="Heiti TC Medium"/>
              </a:rPr>
              <a:t> to share </a:t>
            </a:r>
            <a:r>
              <a:rPr lang="en-US" altLang="zh-TW" sz="3200" dirty="0">
                <a:latin typeface="Heiti TC Medium"/>
                <a:ea typeface="Heiti TC Medium"/>
                <a:cs typeface="Heiti TC Medium"/>
              </a:rPr>
              <a:t>their faith within their families without causing </a:t>
            </a:r>
            <a:r>
              <a:rPr lang="en-US" altLang="zh-TW" sz="3200" dirty="0" smtClean="0">
                <a:latin typeface="Heiti TC Medium"/>
                <a:ea typeface="Heiti TC Medium"/>
                <a:cs typeface="Heiti TC Medium"/>
              </a:rPr>
              <a:t>separation</a:t>
            </a:r>
          </a:p>
          <a:p>
            <a:pPr marL="457200" indent="-457200">
              <a:buFont typeface="Wingdings" charset="2"/>
              <a:buChar char="q"/>
            </a:pPr>
            <a:r>
              <a:rPr lang="zh-CN" altLang="en-US" sz="3200" dirty="0" smtClean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人的回应</a:t>
            </a:r>
            <a:r>
              <a:rPr lang="en-US" altLang="zh-CN" sz="3200" dirty="0" smtClean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Response</a:t>
            </a:r>
            <a:r>
              <a:rPr lang="zh-CN" altLang="en-US" sz="3200" dirty="0" smtClean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：自省悔改</a:t>
            </a:r>
            <a:endParaRPr lang="en-US" altLang="zh-CN" sz="3200" dirty="0" smtClean="0">
              <a:solidFill>
                <a:srgbClr val="FFFF00"/>
              </a:solidFill>
              <a:latin typeface="Heiti TC Medium"/>
              <a:ea typeface="Heiti TC Medium"/>
              <a:cs typeface="Heiti TC Medium"/>
            </a:endParaRPr>
          </a:p>
          <a:p>
            <a:pPr marL="914400" lvl="1" indent="-457200">
              <a:buFont typeface="Arial"/>
              <a:buChar char="•"/>
            </a:pPr>
            <a:r>
              <a:rPr lang="zh-TW" altLang="en-US" sz="3200" dirty="0" smtClean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正如人子来</a:t>
            </a:r>
            <a:endParaRPr lang="en-US" altLang="zh-TW" sz="3200" dirty="0" smtClean="0">
              <a:solidFill>
                <a:srgbClr val="FFFF00"/>
              </a:solidFill>
              <a:latin typeface="Heiti TC Medium"/>
              <a:ea typeface="Heiti TC Medium"/>
              <a:cs typeface="Heiti TC Medium"/>
            </a:endParaRPr>
          </a:p>
          <a:p>
            <a:pPr marL="914400" lvl="1" indent="-457200">
              <a:buFont typeface="Arial"/>
              <a:buChar char="•"/>
            </a:pPr>
            <a:r>
              <a:rPr lang="zh-CHT" altLang="en-US" sz="3200" dirty="0" smtClean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凡遵</a:t>
            </a:r>
            <a:r>
              <a:rPr lang="zh-CHT" altLang="en-US" sz="3200" dirty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行我天父旨意的人</a:t>
            </a:r>
            <a:r>
              <a:rPr lang="en-US" altLang="zh-CHT" sz="3200" dirty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,</a:t>
            </a:r>
            <a:r>
              <a:rPr lang="zh-CHT" altLang="en-US" sz="3200" dirty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就</a:t>
            </a:r>
            <a:r>
              <a:rPr lang="zh-CHT" altLang="en-US" sz="3200" dirty="0" smtClean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是</a:t>
            </a:r>
            <a:endParaRPr lang="en-US" altLang="zh-TW" sz="3200" dirty="0">
              <a:solidFill>
                <a:srgbClr val="FFFF00"/>
              </a:solidFill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159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265" y="2166838"/>
            <a:ext cx="77686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zh-CN" altLang="en-US" sz="3200" dirty="0" smtClean="0">
                <a:latin typeface="黑体"/>
                <a:ea typeface="黑体"/>
                <a:cs typeface="黑体"/>
              </a:rPr>
              <a:t>“</a:t>
            </a:r>
            <a:r>
              <a:rPr lang="zh-TW" altLang="en-US" sz="3200" dirty="0">
                <a:latin typeface="黑体"/>
                <a:ea typeface="黑体"/>
                <a:cs typeface="黑体"/>
              </a:rPr>
              <a:t>谁把神的儿子钉在十字架</a:t>
            </a:r>
            <a:r>
              <a:rPr lang="zh-TW" altLang="en-US" sz="3200" dirty="0" smtClean="0">
                <a:latin typeface="黑体"/>
                <a:ea typeface="黑体"/>
                <a:cs typeface="黑体"/>
              </a:rPr>
              <a:t>？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”</a:t>
            </a:r>
            <a:endParaRPr lang="en-US" altLang="zh-CN" sz="3200" dirty="0" smtClean="0">
              <a:latin typeface="黑体"/>
              <a:ea typeface="黑体"/>
              <a:cs typeface="黑体"/>
            </a:endParaRPr>
          </a:p>
          <a:p>
            <a:pPr marL="0" lvl="1" algn="just"/>
            <a:r>
              <a:rPr lang="en-US" altLang="zh-TW" sz="2800" dirty="0" smtClean="0">
                <a:latin typeface="黑体"/>
                <a:ea typeface="黑体"/>
                <a:cs typeface="黑体"/>
              </a:rPr>
              <a:t>3</a:t>
            </a:r>
            <a:r>
              <a:rPr lang="zh-TW" altLang="en-US" sz="2800" dirty="0" smtClean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他是神荣耀所发</a:t>
            </a:r>
            <a:r>
              <a:rPr lang="zh-TW" altLang="en-US" sz="28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的光辉，是神本体的真像，常用他权能的命令托住万有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。</a:t>
            </a:r>
            <a:r>
              <a:rPr lang="zh-TW" altLang="en-US" sz="2800" dirty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他洗净了人的罪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，</a:t>
            </a:r>
            <a:r>
              <a:rPr lang="zh-TW" altLang="en-US" sz="28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就坐在高天至大者的右边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。 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 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（</a:t>
            </a:r>
            <a:r>
              <a:rPr lang="zh-TW" altLang="en-US" sz="2800" u="sng" dirty="0">
                <a:latin typeface="黑体"/>
                <a:ea typeface="黑体"/>
                <a:cs typeface="黑体"/>
              </a:rPr>
              <a:t>希伯來書</a:t>
            </a:r>
            <a:r>
              <a:rPr lang="en-US" altLang="zh-CN" sz="2800" u="sng" dirty="0" smtClean="0">
                <a:latin typeface="黑体"/>
                <a:ea typeface="黑体"/>
                <a:cs typeface="黑体"/>
              </a:rPr>
              <a:t>1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）</a:t>
            </a:r>
            <a:endParaRPr lang="en-US" altLang="zh-CN" sz="2800" u="sng" dirty="0" smtClean="0">
              <a:latin typeface="黑体"/>
              <a:ea typeface="黑体"/>
              <a:cs typeface="黑体"/>
            </a:endParaRPr>
          </a:p>
          <a:p>
            <a:pPr marL="0" lvl="1" algn="just"/>
            <a:r>
              <a:rPr lang="zh-TW" altLang="en-US" sz="2800" dirty="0">
                <a:latin typeface="黑体"/>
                <a:ea typeface="黑体"/>
                <a:cs typeface="黑体"/>
              </a:rPr>
              <a:t>希伯來書 </a:t>
            </a:r>
            <a:r>
              <a:rPr lang="en-US" altLang="zh-TW" sz="2800" dirty="0">
                <a:latin typeface="黑体"/>
                <a:ea typeface="黑体"/>
                <a:cs typeface="黑体"/>
              </a:rPr>
              <a:t>6</a:t>
            </a:r>
            <a:r>
              <a:rPr lang="en-US" altLang="zh-TW" sz="2800" dirty="0" smtClean="0">
                <a:latin typeface="黑体"/>
                <a:ea typeface="黑体"/>
                <a:cs typeface="黑体"/>
              </a:rPr>
              <a:t>:6 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若是离弃道理，就不能叫他们重新懊悔了。因为他们把神的儿子重钉十字架，明明地羞辱他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。使徒行传</a:t>
            </a:r>
            <a:r>
              <a:rPr lang="en-US" altLang="zh-TW" sz="2800" dirty="0">
                <a:latin typeface="黑体"/>
                <a:ea typeface="黑体"/>
                <a:cs typeface="黑体"/>
              </a:rPr>
              <a:t>3:</a:t>
            </a:r>
            <a:r>
              <a:rPr lang="en-US" altLang="zh-TW" sz="2800" dirty="0" smtClean="0">
                <a:latin typeface="黑体"/>
                <a:ea typeface="黑体"/>
                <a:cs typeface="黑体"/>
              </a:rPr>
              <a:t>15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你们杀了那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生命的主，神却叫他从死里复活了。我们都是为这事作见证。</a:t>
            </a:r>
            <a:endParaRPr lang="en-US" altLang="zh-CN" sz="2800" dirty="0" smtClean="0">
              <a:latin typeface="黑体"/>
              <a:ea typeface="黑体"/>
              <a:cs typeface="黑体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87867" y="781843"/>
            <a:ext cx="79925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altLang="zh-TW" sz="2800" dirty="0" smtClean="0">
              <a:latin typeface="黑体"/>
              <a:ea typeface="黑体"/>
              <a:cs typeface="黑体"/>
            </a:endParaRPr>
          </a:p>
          <a:p>
            <a:pPr lvl="1"/>
            <a:r>
              <a:rPr lang="en-US" altLang="zh-TW" sz="2800" dirty="0" smtClean="0">
                <a:latin typeface="黑体"/>
                <a:ea typeface="黑体"/>
                <a:cs typeface="黑体"/>
              </a:rPr>
              <a:t>	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我的罪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把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神的儿子钉在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十字架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。</a:t>
            </a: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黑体"/>
                <a:ea typeface="黑体"/>
                <a:cs typeface="黑体"/>
              </a:rPr>
              <a:t>信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福音！今天，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每一天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，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悔改，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荣耀神。</a:t>
            </a:r>
            <a:endParaRPr lang="en-US" altLang="zh-TW" sz="2800" dirty="0">
              <a:latin typeface="黑体"/>
              <a:ea typeface="黑体"/>
              <a:cs typeface="黑体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 smtClean="0">
                <a:latin typeface="黑体"/>
                <a:ea typeface="黑体"/>
                <a:cs typeface="黑体"/>
              </a:rPr>
              <a:t>本周挑战</a:t>
            </a:r>
            <a:endParaRPr lang="en-US" sz="3600" dirty="0">
              <a:latin typeface="黑体"/>
              <a:ea typeface="黑体"/>
              <a:cs typeface="黑体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65" y="1308101"/>
            <a:ext cx="431799" cy="43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37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911" y="745067"/>
            <a:ext cx="66371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/>
              <a:t>希伯来书</a:t>
            </a:r>
            <a:r>
              <a:rPr lang="en-US" altLang="zh-TW" sz="3200" dirty="0"/>
              <a:t>1:1 </a:t>
            </a:r>
            <a:r>
              <a:rPr lang="zh-TW" altLang="en-US" sz="3200" dirty="0"/>
              <a:t>神既在古时借着众先知多次多方地晓谕列祖， </a:t>
            </a:r>
            <a:endParaRPr lang="en-US" altLang="zh-TW" sz="3200" dirty="0" smtClean="0"/>
          </a:p>
          <a:p>
            <a:r>
              <a:rPr lang="en-US" altLang="zh-TW" sz="3200" dirty="0" smtClean="0"/>
              <a:t>2 </a:t>
            </a:r>
            <a:r>
              <a:rPr lang="zh-TW" altLang="en-US" sz="3200" dirty="0"/>
              <a:t>就在这末世借着他儿子晓谕我们；</a:t>
            </a:r>
            <a:r>
              <a:rPr lang="zh-TW" altLang="en-US" sz="3200" dirty="0">
                <a:solidFill>
                  <a:srgbClr val="FFFF00"/>
                </a:solidFill>
              </a:rPr>
              <a:t>又早已立他为承受万有的，也曾借着他创造诸世界。 </a:t>
            </a:r>
            <a:endParaRPr lang="en-US" altLang="zh-TW" sz="3200" dirty="0" smtClean="0">
              <a:solidFill>
                <a:srgbClr val="FFFF00"/>
              </a:solidFill>
            </a:endParaRPr>
          </a:p>
          <a:p>
            <a:r>
              <a:rPr lang="en-US" altLang="zh-TW" sz="3200" dirty="0" smtClean="0">
                <a:solidFill>
                  <a:srgbClr val="FFFF00"/>
                </a:solidFill>
              </a:rPr>
              <a:t>3 </a:t>
            </a:r>
            <a:r>
              <a:rPr lang="zh-TW" altLang="en-US" sz="3200" dirty="0">
                <a:solidFill>
                  <a:srgbClr val="FFFF00"/>
                </a:solidFill>
              </a:rPr>
              <a:t>他是神荣耀所发的光辉，是神本体的真像，常用他权能的命令托住万有</a:t>
            </a:r>
            <a:r>
              <a:rPr lang="zh-TW" altLang="en-US" sz="3200" dirty="0"/>
              <a:t>。</a:t>
            </a:r>
            <a:r>
              <a:rPr lang="zh-TW" altLang="en-US" sz="3200" dirty="0">
                <a:solidFill>
                  <a:srgbClr val="FF0000"/>
                </a:solidFill>
              </a:rPr>
              <a:t>他洗净了人的罪，</a:t>
            </a:r>
            <a:r>
              <a:rPr lang="zh-TW" altLang="en-US" sz="3200" dirty="0">
                <a:solidFill>
                  <a:srgbClr val="FFFF00"/>
                </a:solidFill>
              </a:rPr>
              <a:t>就坐在高天至大者的右边</a:t>
            </a:r>
            <a:r>
              <a:rPr lang="zh-TW" altLang="en-US" sz="3200" dirty="0"/>
              <a:t>。 </a:t>
            </a:r>
            <a:endParaRPr lang="en-US" sz="2900" dirty="0">
              <a:solidFill>
                <a:srgbClr val="FFFF00"/>
              </a:solidFill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42387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80388"/>
            <a:ext cx="75692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有一晓谕：</a:t>
            </a:r>
            <a:r>
              <a:rPr lang="zh-CN" altLang="en-US" sz="2800" dirty="0" smtClean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从</a:t>
            </a:r>
            <a:r>
              <a:rPr lang="zh-TW" altLang="en-US" sz="2800" dirty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基本</a:t>
            </a:r>
            <a:r>
              <a:rPr lang="zh-CN" altLang="en-US" sz="2800" dirty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起步，</a:t>
            </a:r>
            <a:r>
              <a:rPr lang="zh-TW" altLang="en-US" sz="2800" dirty="0" smtClean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向前迈进</a:t>
            </a:r>
            <a:endParaRPr lang="en-US" altLang="zh-TW" sz="2800" dirty="0" smtClean="0">
              <a:solidFill>
                <a:srgbClr val="FFFF00"/>
              </a:solidFill>
              <a:latin typeface="华文黑体"/>
              <a:ea typeface="华文黑体"/>
              <a:cs typeface="华文黑体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有一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位神：大智若愚大巧若拙大勇若怯</a:t>
            </a:r>
            <a:endParaRPr lang="en-US" altLang="zh-CN" sz="2800" dirty="0">
              <a:latin typeface="华文黑体"/>
              <a:ea typeface="华文黑体"/>
              <a:cs typeface="华文黑体"/>
            </a:endParaRPr>
          </a:p>
          <a:p>
            <a:pPr marL="1371600" lvl="2" indent="-457200">
              <a:buFont typeface="Arial"/>
              <a:buChar char="•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有一新我：承认软弱；</a:t>
            </a:r>
            <a:r>
              <a:rPr lang="zh-CN" altLang="en-US" sz="2800" dirty="0" smtClean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谦卑面对</a:t>
            </a:r>
            <a:r>
              <a:rPr lang="zh-TW" altLang="en-US" sz="2800" dirty="0" smtClean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責備</a:t>
            </a:r>
            <a:endParaRPr lang="en-US" altLang="zh-TW" sz="2800" dirty="0" smtClean="0">
              <a:solidFill>
                <a:srgbClr val="FFFF00"/>
              </a:solidFill>
              <a:latin typeface="华文黑体"/>
              <a:ea typeface="华文黑体"/>
              <a:cs typeface="华文黑体"/>
            </a:endParaRPr>
          </a:p>
          <a:p>
            <a:pPr marL="971550" lvl="1" indent="-514350">
              <a:buFont typeface="+mj-lt"/>
              <a:buAutoNum type="arabicPeriod" startAt="3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我是否被他承受被他充满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？</a:t>
            </a:r>
            <a:endParaRPr lang="en-US" altLang="zh-CN" sz="2800" dirty="0">
              <a:latin typeface="华文黑体"/>
              <a:ea typeface="华文黑体"/>
              <a:cs typeface="华文黑体"/>
            </a:endParaRPr>
          </a:p>
          <a:p>
            <a:pPr marL="1371600" lvl="2" indent="-457200">
              <a:buFont typeface="Arial"/>
              <a:buChar char="•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我是否</a:t>
            </a:r>
            <a:r>
              <a:rPr lang="zh-CN" altLang="en-US" sz="2800" dirty="0" smtClean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悔改</a:t>
            </a:r>
            <a:r>
              <a:rPr lang="zh-CN" altLang="en-US" sz="2800" dirty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，信福音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？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  <a:p>
            <a:pPr marL="971550" lvl="1" indent="-514350">
              <a:buFont typeface="+mj-lt"/>
              <a:buAutoNum type="arabicPeriod" startAt="3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创造诸世界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  <a:p>
            <a:pPr marL="1428750" lvl="2" indent="-514350">
              <a:buFont typeface="Arial"/>
              <a:buChar char="•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第一次</a:t>
            </a:r>
            <a:r>
              <a:rPr lang="zh-TW" altLang="en-US" sz="2800" dirty="0" smtClean="0">
                <a:latin typeface="华文黑体"/>
                <a:ea typeface="华文黑体"/>
                <a:cs typeface="华文黑体"/>
              </a:rPr>
              <a:t>创造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神</a:t>
            </a:r>
            <a:r>
              <a:rPr lang="zh-TW" altLang="en-US" sz="2800" dirty="0" smtClean="0">
                <a:latin typeface="华文黑体"/>
                <a:ea typeface="华文黑体"/>
                <a:cs typeface="华文黑体"/>
              </a:rPr>
              <a:t>创造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我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，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我却堕落</a:t>
            </a:r>
            <a:endParaRPr lang="en-US" altLang="zh-TW" sz="2800" dirty="0">
              <a:latin typeface="华文黑体"/>
              <a:ea typeface="华文黑体"/>
              <a:cs typeface="华文黑体"/>
            </a:endParaRPr>
          </a:p>
          <a:p>
            <a:pPr marL="1428750" lvl="2" indent="-514350">
              <a:buFont typeface="Arial"/>
              <a:buChar char="•"/>
            </a:pP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第二次</a:t>
            </a:r>
            <a:r>
              <a:rPr lang="zh-TW" altLang="en-US" sz="2800" dirty="0">
                <a:latin typeface="华文黑体"/>
                <a:ea typeface="华文黑体"/>
                <a:cs typeface="华文黑体"/>
              </a:rPr>
              <a:t>创造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：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他洗净了人的罪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。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我是不是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其中一员</a:t>
            </a:r>
            <a:r>
              <a:rPr lang="zh-CN" altLang="en-US" sz="2800" dirty="0" smtClean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在基督里成为</a:t>
            </a:r>
            <a:r>
              <a:rPr lang="zh-CN" altLang="en-US" sz="2800" dirty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新造的人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？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  <a:p>
            <a:pPr marL="971550" lvl="1" indent="-514350">
              <a:buFont typeface="+mj-lt"/>
              <a:buAutoNum type="arabicPeriod" startAt="3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荣耀所发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的</a:t>
            </a:r>
            <a:r>
              <a:rPr lang="zh-CN" altLang="en-US" sz="2800" dirty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光辉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，本体的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真像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，托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住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万有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  <a:p>
            <a:pPr marL="971550" lvl="1" indent="-514350">
              <a:buFont typeface="+mj-lt"/>
              <a:buAutoNum type="arabicPeriod" startAt="3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洗净谁的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罪？</a:t>
            </a:r>
            <a:r>
              <a:rPr lang="zh-CN" altLang="en-US" sz="2800" dirty="0">
                <a:solidFill>
                  <a:srgbClr val="FFFF00"/>
                </a:solidFill>
                <a:latin typeface="华文黑体"/>
                <a:ea typeface="华文黑体"/>
                <a:cs typeface="华文黑体"/>
              </a:rPr>
              <a:t>谁</a:t>
            </a: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把神的儿子钉在十字架？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回顾</a:t>
            </a:r>
            <a:endParaRPr lang="en-US" sz="36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98734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644" y="0"/>
            <a:ext cx="4398356" cy="571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636878" cy="5715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28039" y="242145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3200" dirty="0" smtClean="0"/>
              <a:t>Agree to disagree</a:t>
            </a:r>
          </a:p>
          <a:p>
            <a:r>
              <a:rPr lang="zh-CN" altLang="en-US" sz="4000" dirty="0" smtClean="0"/>
              <a:t>求同存异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3399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867" y="253999"/>
            <a:ext cx="62653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/>
              <a:t>希伯来书</a:t>
            </a:r>
            <a:r>
              <a:rPr lang="en-US" altLang="zh-TW" sz="3600" dirty="0"/>
              <a:t>1</a:t>
            </a:r>
            <a:r>
              <a:rPr lang="en-US" altLang="zh-TW" sz="3600" dirty="0" smtClean="0"/>
              <a:t>:</a:t>
            </a:r>
            <a:r>
              <a:rPr lang="en-US" altLang="zh-TW" sz="3600" dirty="0" smtClean="0"/>
              <a:t>3</a:t>
            </a:r>
            <a:endParaRPr lang="en-US" altLang="zh-TW" sz="3600" dirty="0" smtClean="0"/>
          </a:p>
          <a:p>
            <a:pPr marL="571500" indent="-571500">
              <a:buFont typeface="Arial"/>
              <a:buChar char="•"/>
            </a:pPr>
            <a:r>
              <a:rPr lang="zh-TW" altLang="en-US" sz="3600" dirty="0" smtClean="0">
                <a:solidFill>
                  <a:srgbClr val="FF0000"/>
                </a:solidFill>
              </a:rPr>
              <a:t>他洗净</a:t>
            </a:r>
            <a:r>
              <a:rPr lang="zh-TW" altLang="en-US" sz="3600" dirty="0">
                <a:solidFill>
                  <a:srgbClr val="FF0000"/>
                </a:solidFill>
              </a:rPr>
              <a:t>了人的罪</a:t>
            </a:r>
            <a:r>
              <a:rPr lang="zh-TW" altLang="en-US" sz="3600" dirty="0" smtClean="0"/>
              <a:t>，</a:t>
            </a:r>
            <a:endParaRPr lang="en-US" altLang="zh-TW" sz="3600" dirty="0" smtClean="0"/>
          </a:p>
          <a:p>
            <a:pPr marL="571500" indent="-571500">
              <a:buFont typeface="Arial"/>
              <a:buChar char="•"/>
            </a:pPr>
            <a:r>
              <a:rPr lang="zh-TW" altLang="en-US" sz="3600" dirty="0" smtClean="0">
                <a:solidFill>
                  <a:srgbClr val="FFFF00"/>
                </a:solidFill>
              </a:rPr>
              <a:t>就坐在</a:t>
            </a:r>
            <a:r>
              <a:rPr lang="zh-TW" altLang="en-US" sz="3600" dirty="0">
                <a:solidFill>
                  <a:srgbClr val="FFFF00"/>
                </a:solidFill>
              </a:rPr>
              <a:t>高天至大者的右边</a:t>
            </a:r>
            <a:r>
              <a:rPr lang="zh-TW" altLang="en-US" sz="3600" dirty="0"/>
              <a:t>。 </a:t>
            </a:r>
            <a:endParaRPr lang="en-US" altLang="zh-TW" sz="3600" dirty="0" smtClean="0"/>
          </a:p>
          <a:p>
            <a:pPr marL="1028700" lvl="1" indent="-571500">
              <a:buFont typeface="Wingdings" charset="2"/>
              <a:buChar char="ü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大尊若卑</a:t>
            </a:r>
            <a:endParaRPr lang="en-US" altLang="zh-CN" sz="3600" dirty="0" smtClean="0">
              <a:latin typeface="华文黑体"/>
              <a:ea typeface="华文黑体"/>
              <a:cs typeface="华文黑体"/>
            </a:endParaRPr>
          </a:p>
          <a:p>
            <a:pPr marL="1028700" lvl="1" indent="-571500">
              <a:buFont typeface="Wingdings" charset="2"/>
              <a:buChar char="ü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完成使命</a:t>
            </a:r>
            <a:endParaRPr lang="en-US" altLang="zh-CN" sz="3600" dirty="0">
              <a:latin typeface="华文黑体"/>
              <a:ea typeface="华文黑体"/>
              <a:cs typeface="华文黑体"/>
            </a:endParaRPr>
          </a:p>
          <a:p>
            <a:pPr marL="1028700" lvl="1" indent="-571500">
              <a:buFont typeface="Wingdings" charset="2"/>
              <a:buChar char="ü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执政掌权</a:t>
            </a:r>
            <a:endParaRPr lang="en-US" altLang="zh-CN" sz="3600" dirty="0">
              <a:latin typeface="华文黑体"/>
              <a:ea typeface="华文黑体"/>
              <a:cs typeface="华文黑体"/>
            </a:endParaRPr>
          </a:p>
          <a:p>
            <a:pPr marL="1028700" lvl="1" indent="-571500">
              <a:buFont typeface="Wingdings" charset="2"/>
              <a:buChar char="ü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荣耀再临</a:t>
            </a:r>
            <a:endParaRPr lang="en-US" sz="36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286529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265" y="434459"/>
            <a:ext cx="79380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马太福音</a:t>
            </a:r>
            <a:r>
              <a:rPr lang="en-US" altLang="zh-TW" sz="2400" dirty="0">
                <a:latin typeface="Heiti TC Medium"/>
                <a:ea typeface="Heiti TC Medium"/>
                <a:cs typeface="Heiti TC Medium"/>
              </a:rPr>
              <a:t>20:20 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那时，西庇太儿子的母亲同她两个儿子上前来拜耶稣，求他一件事。 </a:t>
            </a:r>
            <a:r>
              <a:rPr lang="en-US" altLang="zh-TW" sz="2400" dirty="0">
                <a:latin typeface="Heiti TC Medium"/>
                <a:ea typeface="Heiti TC Medium"/>
                <a:cs typeface="Heiti TC Medium"/>
              </a:rPr>
              <a:t>21 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耶稣说</a:t>
            </a:r>
            <a:r>
              <a:rPr lang="zh-TW" altLang="en-US" sz="2400" dirty="0" smtClean="0">
                <a:latin typeface="Heiti TC Medium"/>
                <a:ea typeface="Heiti TC Medium"/>
                <a:cs typeface="Heiti TC Medium"/>
              </a:rPr>
              <a:t>：你要什么呢？她说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：“愿你叫我这两个儿子在你国里，一个坐在你右边，一个坐在你左边。” </a:t>
            </a:r>
            <a:r>
              <a:rPr lang="en-US" altLang="zh-TW" sz="2400" dirty="0">
                <a:latin typeface="Heiti TC Medium"/>
                <a:ea typeface="Heiti TC Medium"/>
                <a:cs typeface="Heiti TC Medium"/>
              </a:rPr>
              <a:t>22 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耶稣回答说：“你们不知道所求的是什么。我将要喝的杯，你们能喝吗？”他们说：“我们能。” </a:t>
            </a:r>
            <a:r>
              <a:rPr lang="en-US" altLang="zh-TW" sz="2400" dirty="0">
                <a:latin typeface="Heiti TC Medium"/>
                <a:ea typeface="Heiti TC Medium"/>
                <a:cs typeface="Heiti TC Medium"/>
              </a:rPr>
              <a:t>23 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耶稣说：“</a:t>
            </a:r>
            <a:r>
              <a:rPr lang="zh-TW" altLang="en-US" sz="2400" dirty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我所喝的杯，你们必要喝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；只是坐在我的左右，不是我可以赐的，乃是我父为谁预备的，就赐给谁。” </a:t>
            </a:r>
            <a:r>
              <a:rPr lang="en-US" altLang="zh-TW" sz="2400" dirty="0">
                <a:latin typeface="Heiti TC Medium"/>
                <a:ea typeface="Heiti TC Medium"/>
                <a:cs typeface="Heiti TC Medium"/>
              </a:rPr>
              <a:t>24 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那十个门徒听见，就恼怒他们弟兄二人。 </a:t>
            </a:r>
            <a:r>
              <a:rPr lang="en-US" altLang="zh-TW" sz="2400" dirty="0">
                <a:latin typeface="Heiti TC Medium"/>
                <a:ea typeface="Heiti TC Medium"/>
                <a:cs typeface="Heiti TC Medium"/>
              </a:rPr>
              <a:t>25 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耶稣叫了他们来，说：“你们知道，外邦人有君王为主治理他们，有大臣操权管束他们。 </a:t>
            </a:r>
            <a:r>
              <a:rPr lang="en-US" altLang="zh-TW" sz="2400" dirty="0">
                <a:latin typeface="Heiti TC Medium"/>
                <a:ea typeface="Heiti TC Medium"/>
                <a:cs typeface="Heiti TC Medium"/>
              </a:rPr>
              <a:t>26 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只是在你们中间不可这样，</a:t>
            </a:r>
            <a:r>
              <a:rPr lang="zh-TW" altLang="en-US" sz="2400" dirty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你们中间谁愿为大，就必做你们的用人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； </a:t>
            </a:r>
            <a:r>
              <a:rPr lang="en-US" altLang="zh-TW" sz="2400" dirty="0">
                <a:latin typeface="Heiti TC Medium"/>
                <a:ea typeface="Heiti TC Medium"/>
                <a:cs typeface="Heiti TC Medium"/>
              </a:rPr>
              <a:t>27 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谁愿为首，就必做你们的仆人。 </a:t>
            </a:r>
            <a:r>
              <a:rPr lang="en-US" altLang="zh-TW" sz="2400" dirty="0">
                <a:latin typeface="Heiti TC Medium"/>
                <a:ea typeface="Heiti TC Medium"/>
                <a:cs typeface="Heiti TC Medium"/>
              </a:rPr>
              <a:t>28 </a:t>
            </a:r>
            <a:r>
              <a:rPr lang="zh-TW" altLang="en-US" sz="2400" dirty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正如</a:t>
            </a:r>
            <a:r>
              <a:rPr lang="zh-TW" altLang="en-US" sz="2400" dirty="0">
                <a:latin typeface="Heiti TC Medium"/>
                <a:ea typeface="Heiti TC Medium"/>
                <a:cs typeface="Heiti TC Medium"/>
              </a:rPr>
              <a:t>人子来不是要受人的服侍，乃是要服侍人，并且要舍命做多人的赎价。</a:t>
            </a:r>
            <a:r>
              <a:rPr lang="zh-TW" altLang="en-US" sz="2400" dirty="0" smtClean="0">
                <a:latin typeface="Heiti TC Medium"/>
                <a:ea typeface="Heiti TC Medium"/>
                <a:cs typeface="Heiti TC Medium"/>
              </a:rPr>
              <a:t>”</a:t>
            </a:r>
            <a:endParaRPr lang="en-US" altLang="zh-TW" sz="2400" dirty="0" smtClean="0">
              <a:latin typeface="Heiti TC Medium"/>
              <a:ea typeface="Heiti TC Medium"/>
              <a:cs typeface="Heiti TC Medium"/>
            </a:endParaRPr>
          </a:p>
          <a:p>
            <a:r>
              <a:rPr lang="en-US" altLang="zh-CHT" sz="2400" dirty="0">
                <a:latin typeface="Heiti TC Medium"/>
                <a:ea typeface="Heiti TC Medium"/>
                <a:cs typeface="Heiti TC Medium"/>
              </a:rPr>
              <a:t>12:50 </a:t>
            </a:r>
            <a:r>
              <a:rPr lang="zh-CHT" altLang="en-US" sz="2400" dirty="0">
                <a:latin typeface="Heiti TC Medium"/>
                <a:ea typeface="Heiti TC Medium"/>
                <a:cs typeface="Heiti TC Medium"/>
              </a:rPr>
              <a:t>凡</a:t>
            </a:r>
            <a:r>
              <a:rPr lang="zh-CHT" altLang="en-US" sz="2400" dirty="0">
                <a:solidFill>
                  <a:srgbClr val="FFFF00"/>
                </a:solidFill>
                <a:latin typeface="Heiti TC Medium"/>
                <a:ea typeface="Heiti TC Medium"/>
                <a:cs typeface="Heiti TC Medium"/>
              </a:rPr>
              <a:t>遵行</a:t>
            </a:r>
            <a:r>
              <a:rPr lang="zh-CHT" altLang="en-US" sz="2400" dirty="0">
                <a:latin typeface="Heiti TC Medium"/>
                <a:ea typeface="Heiti TC Medium"/>
                <a:cs typeface="Heiti TC Medium"/>
              </a:rPr>
              <a:t>我天父旨意的人</a:t>
            </a:r>
            <a:r>
              <a:rPr lang="en-US" altLang="zh-CHT" sz="2400" dirty="0">
                <a:latin typeface="Heiti TC Medium"/>
                <a:ea typeface="Heiti TC Medium"/>
                <a:cs typeface="Heiti TC Medium"/>
              </a:rPr>
              <a:t>,</a:t>
            </a:r>
            <a:r>
              <a:rPr lang="zh-CHT" altLang="en-US" sz="2400" dirty="0">
                <a:latin typeface="Heiti TC Medium"/>
                <a:ea typeface="Heiti TC Medium"/>
                <a:cs typeface="Heiti TC Medium"/>
              </a:rPr>
              <a:t>就是我的弟兄姊妹和母親了</a:t>
            </a:r>
            <a:r>
              <a:rPr lang="zh-CHT" altLang="en-US" sz="2400" dirty="0" smtClean="0">
                <a:latin typeface="Heiti TC Medium"/>
                <a:ea typeface="Heiti TC Medium"/>
                <a:cs typeface="Heiti TC Medium"/>
              </a:rPr>
              <a:t>。</a:t>
            </a:r>
            <a:endParaRPr lang="en-US" altLang="zh-TW" sz="24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5733" y="-39674"/>
            <a:ext cx="23209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家和万事兴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81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47742" y="444500"/>
            <a:ext cx="6291457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逾越节筵席座位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524001" y="1613238"/>
            <a:ext cx="6365875" cy="3262831"/>
            <a:chOff x="1200" y="1156"/>
            <a:chExt cx="3818" cy="2596"/>
          </a:xfrm>
        </p:grpSpPr>
        <p:sp>
          <p:nvSpPr>
            <p:cNvPr id="15364" name="Freeform 4"/>
            <p:cNvSpPr>
              <a:spLocks/>
            </p:cNvSpPr>
            <p:nvPr/>
          </p:nvSpPr>
          <p:spPr bwMode="auto">
            <a:xfrm>
              <a:off x="1274" y="1160"/>
              <a:ext cx="3744" cy="2592"/>
            </a:xfrm>
            <a:custGeom>
              <a:avLst/>
              <a:gdLst>
                <a:gd name="T0" fmla="*/ 2162 w 3320"/>
                <a:gd name="T1" fmla="*/ 0 h 1824"/>
                <a:gd name="T2" fmla="*/ 3320 w 3320"/>
                <a:gd name="T3" fmla="*/ 926 h 1824"/>
                <a:gd name="T4" fmla="*/ 2162 w 3320"/>
                <a:gd name="T5" fmla="*/ 1824 h 1824"/>
                <a:gd name="T6" fmla="*/ 49 w 3320"/>
                <a:gd name="T7" fmla="*/ 1824 h 1824"/>
                <a:gd name="T8" fmla="*/ 54 w 3320"/>
                <a:gd name="T9" fmla="*/ 1270 h 1824"/>
                <a:gd name="T10" fmla="*/ 2158 w 3320"/>
                <a:gd name="T11" fmla="*/ 1270 h 1824"/>
                <a:gd name="T12" fmla="*/ 2664 w 3320"/>
                <a:gd name="T13" fmla="*/ 903 h 1824"/>
                <a:gd name="T14" fmla="*/ 2162 w 3320"/>
                <a:gd name="T15" fmla="*/ 528 h 1824"/>
                <a:gd name="T16" fmla="*/ 0 w 3320"/>
                <a:gd name="T17" fmla="*/ 528 h 1824"/>
                <a:gd name="T18" fmla="*/ 0 w 3320"/>
                <a:gd name="T19" fmla="*/ 0 h 1824"/>
                <a:gd name="T20" fmla="*/ 2162 w 3320"/>
                <a:gd name="T21" fmla="*/ 0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20" h="1824">
                  <a:moveTo>
                    <a:pt x="2162" y="0"/>
                  </a:moveTo>
                  <a:cubicBezTo>
                    <a:pt x="2715" y="154"/>
                    <a:pt x="3097" y="126"/>
                    <a:pt x="3320" y="926"/>
                  </a:cubicBezTo>
                  <a:cubicBezTo>
                    <a:pt x="3164" y="1748"/>
                    <a:pt x="2690" y="1665"/>
                    <a:pt x="2162" y="1824"/>
                  </a:cubicBezTo>
                  <a:lnTo>
                    <a:pt x="49" y="1824"/>
                  </a:lnTo>
                  <a:lnTo>
                    <a:pt x="54" y="1270"/>
                  </a:lnTo>
                  <a:lnTo>
                    <a:pt x="2158" y="1270"/>
                  </a:lnTo>
                  <a:cubicBezTo>
                    <a:pt x="2593" y="1209"/>
                    <a:pt x="2663" y="1027"/>
                    <a:pt x="2664" y="903"/>
                  </a:cubicBezTo>
                  <a:cubicBezTo>
                    <a:pt x="2665" y="779"/>
                    <a:pt x="2606" y="590"/>
                    <a:pt x="2162" y="528"/>
                  </a:cubicBezTo>
                  <a:lnTo>
                    <a:pt x="0" y="528"/>
                  </a:lnTo>
                  <a:lnTo>
                    <a:pt x="0" y="0"/>
                  </a:lnTo>
                  <a:lnTo>
                    <a:pt x="2162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2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auto">
            <a:xfrm>
              <a:off x="1200" y="2107"/>
              <a:ext cx="2954" cy="733"/>
            </a:xfrm>
            <a:custGeom>
              <a:avLst/>
              <a:gdLst>
                <a:gd name="T0" fmla="*/ 0 w 3290"/>
                <a:gd name="T1" fmla="*/ 8 h 733"/>
                <a:gd name="T2" fmla="*/ 2784 w 3290"/>
                <a:gd name="T3" fmla="*/ 22 h 733"/>
                <a:gd name="T4" fmla="*/ 3206 w 3290"/>
                <a:gd name="T5" fmla="*/ 333 h 733"/>
                <a:gd name="T6" fmla="*/ 2736 w 3290"/>
                <a:gd name="T7" fmla="*/ 684 h 733"/>
                <a:gd name="T8" fmla="*/ 5 w 3290"/>
                <a:gd name="T9" fmla="*/ 733 h 733"/>
                <a:gd name="T10" fmla="*/ 0 w 3290"/>
                <a:gd name="T11" fmla="*/ 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90" h="733">
                  <a:moveTo>
                    <a:pt x="0" y="8"/>
                  </a:moveTo>
                  <a:cubicBezTo>
                    <a:pt x="983" y="0"/>
                    <a:pt x="2773" y="33"/>
                    <a:pt x="2784" y="22"/>
                  </a:cubicBezTo>
                  <a:cubicBezTo>
                    <a:pt x="2784" y="11"/>
                    <a:pt x="3194" y="122"/>
                    <a:pt x="3206" y="333"/>
                  </a:cubicBezTo>
                  <a:cubicBezTo>
                    <a:pt x="3218" y="544"/>
                    <a:pt x="3290" y="604"/>
                    <a:pt x="2736" y="684"/>
                  </a:cubicBezTo>
                  <a:lnTo>
                    <a:pt x="5" y="733"/>
                  </a:lnTo>
                  <a:cubicBezTo>
                    <a:pt x="5" y="733"/>
                    <a:pt x="0" y="8"/>
                    <a:pt x="0" y="8"/>
                  </a:cubicBezTo>
                  <a:close/>
                </a:path>
              </a:pathLst>
            </a:cu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6B19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 rot="16200000">
              <a:off x="1232" y="1377"/>
              <a:ext cx="647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charset="0"/>
                </a:rPr>
                <a:t>约翰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endParaRP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 rot="16200000">
              <a:off x="1810" y="1341"/>
              <a:ext cx="647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charset="0"/>
                </a:rPr>
                <a:t>耶稣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endParaRP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 rot="16200000">
              <a:off x="2336" y="1351"/>
              <a:ext cx="647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1" dirty="0" smtClean="0">
                  <a:solidFill>
                    <a:srgbClr val="000000"/>
                  </a:solidFill>
                </a:rPr>
                <a:t>犹大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 rot="16200000">
              <a:off x="1274" y="3253"/>
              <a:ext cx="647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彼得</a:t>
              </a:r>
              <a:endPara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1814" y="2256"/>
              <a:ext cx="794" cy="465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TABLE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930" y="1573"/>
              <a:ext cx="392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charset="0"/>
                </a:rPr>
                <a:t>. . .</a:t>
              </a:r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850" y="1208"/>
              <a:ext cx="0" cy="67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2378" y="1208"/>
              <a:ext cx="0" cy="67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2906" y="1208"/>
              <a:ext cx="0" cy="67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3434" y="1208"/>
              <a:ext cx="0" cy="67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 rot="1183065">
              <a:off x="4010" y="1304"/>
              <a:ext cx="1" cy="673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 rot="-1355617">
              <a:off x="4105" y="2888"/>
              <a:ext cx="1" cy="672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3482" y="3032"/>
              <a:ext cx="0" cy="672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 rot="3875430">
              <a:off x="4539" y="1737"/>
              <a:ext cx="1" cy="67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 rot="-3497104">
              <a:off x="4539" y="2502"/>
              <a:ext cx="1" cy="67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1850" y="3032"/>
              <a:ext cx="0" cy="672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>
              <a:off x="2906" y="3032"/>
              <a:ext cx="0" cy="672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378" y="3032"/>
              <a:ext cx="0" cy="672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4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176" y="1584"/>
              <a:ext cx="288" cy="36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blurRad="63500" dist="38099" dir="2700000" algn="ctr" rotWithShape="0">
                      <a:srgbClr val="C0C0C0">
                        <a:alpha val="74997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A</a:t>
              </a:r>
            </a:p>
          </p:txBody>
        </p:sp>
        <p:sp>
          <p:nvSpPr>
            <p:cNvPr id="56345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512" y="2256"/>
              <a:ext cx="240" cy="36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blurRad="63500" dist="38099" dir="2700000" algn="ctr" rotWithShape="0">
                      <a:srgbClr val="C0C0C0">
                        <a:alpha val="74997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</a:t>
              </a:r>
            </a:p>
          </p:txBody>
        </p:sp>
        <p:sp>
          <p:nvSpPr>
            <p:cNvPr id="56346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4272" y="2928"/>
              <a:ext cx="240" cy="36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blurRad="63500" dist="38099" dir="2700000" algn="ctr" rotWithShape="0">
                      <a:srgbClr val="C0C0C0">
                        <a:alpha val="74997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C</a:t>
              </a:r>
            </a:p>
          </p:txBody>
        </p:sp>
      </p:grp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638719" y="5143500"/>
            <a:ext cx="53944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约翰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zh-CN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耶稣</a:t>
            </a:r>
            <a:r>
              <a:rPr lang="en-US" altLang="zh-CN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&amp;</a:t>
            </a:r>
            <a:r>
              <a:rPr lang="zh-CN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犹大也可能依次在上图中的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B C</a:t>
            </a:r>
            <a:r>
              <a:rPr lang="zh-CN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位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37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265" y="0"/>
            <a:ext cx="84798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PPRR</a:t>
            </a:r>
            <a:endParaRPr lang="en-US" altLang="zh-CN" sz="3200" dirty="0" smtClean="0">
              <a:latin typeface="Heiti TC Medium"/>
              <a:ea typeface="Heiti TC Medium"/>
              <a:cs typeface="Heiti TC Medium"/>
            </a:endParaRPr>
          </a:p>
          <a:p>
            <a:pPr marL="457200" indent="-457200">
              <a:buFont typeface="Wingdings" charset="2"/>
              <a:buChar char="q"/>
            </a:pPr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神的计划</a:t>
            </a:r>
            <a:r>
              <a:rPr lang="en-US" altLang="zh-CN" sz="3200" dirty="0">
                <a:latin typeface="Heiti TC Medium"/>
                <a:ea typeface="Heiti TC Medium"/>
                <a:cs typeface="Heiti TC Medium"/>
              </a:rPr>
              <a:t>Purpose</a:t>
            </a:r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：</a:t>
            </a:r>
            <a:endParaRPr lang="en-US" altLang="zh-TW" sz="3200" dirty="0" smtClean="0">
              <a:latin typeface="Heiti TC Medium"/>
              <a:ea typeface="Heiti TC Medium"/>
              <a:cs typeface="Heiti TC Medium"/>
            </a:endParaRPr>
          </a:p>
          <a:p>
            <a:pPr lvl="1"/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你们中间谁愿为大就必做你们的用人</a:t>
            </a:r>
            <a:endParaRPr lang="en-US" altLang="zh-TW" sz="3200" dirty="0" smtClean="0">
              <a:latin typeface="Heiti TC Medium"/>
              <a:ea typeface="Heiti TC Medium"/>
              <a:cs typeface="Heiti TC Medium"/>
            </a:endParaRPr>
          </a:p>
          <a:p>
            <a:pPr marL="457200" indent="-457200">
              <a:buFont typeface="Wingdings" charset="2"/>
              <a:buChar char="q"/>
            </a:pPr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人的问题</a:t>
            </a:r>
            <a:r>
              <a:rPr lang="en-US" altLang="zh-CN" sz="3200" dirty="0">
                <a:latin typeface="Heiti TC Medium"/>
                <a:ea typeface="Heiti TC Medium"/>
                <a:cs typeface="Heiti TC Medium"/>
              </a:rPr>
              <a:t>Problem</a:t>
            </a:r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：</a:t>
            </a:r>
            <a:endParaRPr lang="en-US" altLang="zh-TW" sz="3200" dirty="0" smtClean="0">
              <a:latin typeface="Heiti TC Medium"/>
              <a:ea typeface="Heiti TC Medium"/>
              <a:cs typeface="Heiti TC Medium"/>
            </a:endParaRPr>
          </a:p>
          <a:p>
            <a:pPr lvl="1"/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尊卑混淆</a:t>
            </a:r>
            <a:endParaRPr lang="en-US" altLang="zh-CN" sz="3200" dirty="0" smtClean="0">
              <a:latin typeface="Heiti TC Medium"/>
              <a:ea typeface="Heiti TC Medium"/>
              <a:cs typeface="Heiti TC Medium"/>
            </a:endParaRPr>
          </a:p>
          <a:p>
            <a:pPr lvl="1"/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“</a:t>
            </a:r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一个坐在你右边</a:t>
            </a:r>
            <a:r>
              <a:rPr lang="zh-TW" altLang="en-US" sz="3200" dirty="0">
                <a:latin typeface="Heiti TC Medium"/>
                <a:ea typeface="Heiti TC Medium"/>
                <a:cs typeface="Heiti TC Medium"/>
              </a:rPr>
              <a:t>，一个坐在你左边。” </a:t>
            </a:r>
            <a:endParaRPr lang="en-US" altLang="zh-TW" sz="3200" dirty="0">
              <a:latin typeface="Heiti TC Medium"/>
              <a:ea typeface="Heiti TC Medium"/>
              <a:cs typeface="Heiti TC Medium"/>
            </a:endParaRPr>
          </a:p>
          <a:p>
            <a:pPr marL="457200" indent="-457200">
              <a:buFont typeface="Wingdings" charset="2"/>
              <a:buChar char="q"/>
            </a:pPr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神的救赎</a:t>
            </a:r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Rescue/Redemption</a:t>
            </a:r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：</a:t>
            </a:r>
            <a:endParaRPr lang="en-US" altLang="zh-TW" sz="3200" dirty="0" smtClean="0">
              <a:latin typeface="Heiti TC Medium"/>
              <a:ea typeface="Heiti TC Medium"/>
              <a:cs typeface="Heiti TC Medium"/>
            </a:endParaRPr>
          </a:p>
          <a:p>
            <a:pPr lvl="1"/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我所</a:t>
            </a:r>
            <a:r>
              <a:rPr lang="zh-TW" altLang="en-US" sz="3200" dirty="0">
                <a:latin typeface="Heiti TC Medium"/>
                <a:ea typeface="Heiti TC Medium"/>
                <a:cs typeface="Heiti TC Medium"/>
              </a:rPr>
              <a:t>喝的杯，你们必要喝</a:t>
            </a:r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；</a:t>
            </a:r>
            <a:endParaRPr lang="en-US" altLang="zh-TW" sz="3200" dirty="0">
              <a:latin typeface="Heiti TC Medium"/>
              <a:ea typeface="Heiti TC Medium"/>
              <a:cs typeface="Heiti TC Medium"/>
            </a:endParaRPr>
          </a:p>
          <a:p>
            <a:pPr marL="457200" indent="-457200">
              <a:buFont typeface="Wingdings" charset="2"/>
              <a:buChar char="q"/>
            </a:pPr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人的回应</a:t>
            </a:r>
            <a:r>
              <a:rPr lang="en-US" altLang="zh-CN" sz="3200" dirty="0" smtClean="0">
                <a:latin typeface="Heiti TC Medium"/>
                <a:ea typeface="Heiti TC Medium"/>
                <a:cs typeface="Heiti TC Medium"/>
              </a:rPr>
              <a:t>Response</a:t>
            </a:r>
            <a:r>
              <a:rPr lang="zh-CN" altLang="en-US" sz="3200" dirty="0" smtClean="0">
                <a:latin typeface="Heiti TC Medium"/>
                <a:ea typeface="Heiti TC Medium"/>
                <a:cs typeface="Heiti TC Medium"/>
              </a:rPr>
              <a:t>：</a:t>
            </a:r>
            <a:endParaRPr lang="en-US" altLang="zh-CN" sz="3200" dirty="0" smtClean="0">
              <a:latin typeface="Heiti TC Medium"/>
              <a:ea typeface="Heiti TC Medium"/>
              <a:cs typeface="Heiti TC Medium"/>
            </a:endParaRPr>
          </a:p>
          <a:p>
            <a:pPr marL="914400" lvl="1" indent="-457200">
              <a:buFont typeface="Arial"/>
              <a:buChar char="•"/>
            </a:pPr>
            <a:r>
              <a:rPr lang="zh-TW" altLang="en-US" sz="3200" dirty="0" smtClean="0">
                <a:latin typeface="Heiti TC Medium"/>
                <a:ea typeface="Heiti TC Medium"/>
                <a:cs typeface="Heiti TC Medium"/>
              </a:rPr>
              <a:t>正如人子来</a:t>
            </a:r>
            <a:endParaRPr lang="en-US" altLang="zh-TW" sz="3200" dirty="0" smtClean="0">
              <a:latin typeface="Heiti TC Medium"/>
              <a:ea typeface="Heiti TC Medium"/>
              <a:cs typeface="Heiti TC Medium"/>
            </a:endParaRPr>
          </a:p>
          <a:p>
            <a:pPr marL="914400" lvl="1" indent="-457200">
              <a:buFont typeface="Arial"/>
              <a:buChar char="•"/>
            </a:pPr>
            <a:r>
              <a:rPr lang="zh-CHT" altLang="en-US" sz="3200" dirty="0" smtClean="0">
                <a:latin typeface="Heiti TC Medium"/>
                <a:ea typeface="Heiti TC Medium"/>
                <a:cs typeface="Heiti TC Medium"/>
              </a:rPr>
              <a:t>凡遵</a:t>
            </a:r>
            <a:r>
              <a:rPr lang="zh-CHT" altLang="en-US" sz="3200" dirty="0">
                <a:latin typeface="Heiti TC Medium"/>
                <a:ea typeface="Heiti TC Medium"/>
                <a:cs typeface="Heiti TC Medium"/>
              </a:rPr>
              <a:t>行我天父旨意的人</a:t>
            </a:r>
            <a:r>
              <a:rPr lang="en-US" altLang="zh-CHT" sz="3200" dirty="0">
                <a:latin typeface="Heiti TC Medium"/>
                <a:ea typeface="Heiti TC Medium"/>
                <a:cs typeface="Heiti TC Medium"/>
              </a:rPr>
              <a:t>,</a:t>
            </a:r>
            <a:r>
              <a:rPr lang="zh-CHT" altLang="en-US" sz="3200" dirty="0">
                <a:latin typeface="Heiti TC Medium"/>
                <a:ea typeface="Heiti TC Medium"/>
                <a:cs typeface="Heiti TC Medium"/>
              </a:rPr>
              <a:t>就</a:t>
            </a:r>
            <a:r>
              <a:rPr lang="zh-CHT" altLang="en-US" sz="3200" dirty="0" smtClean="0">
                <a:latin typeface="Heiti TC Medium"/>
                <a:ea typeface="Heiti TC Medium"/>
                <a:cs typeface="Heiti TC Medium"/>
              </a:rPr>
              <a:t>是</a:t>
            </a:r>
            <a:endParaRPr lang="en-US" altLang="zh-TW" sz="3200" dirty="0"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870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87867" y="781843"/>
            <a:ext cx="7738534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神的应许：</a:t>
            </a:r>
            <a:r>
              <a:rPr lang="zh-TW" altLang="en-US" sz="2800" dirty="0" smtClean="0">
                <a:latin typeface="华文细黑"/>
                <a:ea typeface="华文细黑"/>
                <a:cs typeface="华文细黑"/>
              </a:rPr>
              <a:t>进来享受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（尊荣）</a:t>
            </a:r>
            <a:endParaRPr lang="en-US" altLang="zh-TW" sz="2800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altLang="zh-TW" sz="2800" dirty="0" smtClean="0">
                <a:latin typeface="华文细黑"/>
                <a:ea typeface="华文细黑"/>
                <a:cs typeface="华文细黑"/>
              </a:rPr>
              <a:t>	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神的警戒：</a:t>
            </a:r>
            <a:r>
              <a:rPr lang="zh-TW" altLang="en-US" sz="2800" dirty="0" smtClean="0">
                <a:latin typeface="华文细黑"/>
                <a:ea typeface="华文细黑"/>
                <a:cs typeface="华文细黑"/>
              </a:rPr>
              <a:t>在外面</a:t>
            </a:r>
            <a:r>
              <a:rPr lang="zh-TW" altLang="en-US" sz="2800" dirty="0" smtClean="0">
                <a:solidFill>
                  <a:schemeClr val="bg1"/>
                </a:solidFill>
                <a:latin typeface="华文细黑"/>
                <a:ea typeface="华文细黑"/>
                <a:cs typeface="华文细黑"/>
              </a:rPr>
              <a:t>黑暗</a:t>
            </a:r>
            <a:r>
              <a:rPr lang="zh-TW" altLang="en-US" sz="2800" dirty="0" smtClean="0">
                <a:latin typeface="华文细黑"/>
                <a:ea typeface="华文细黑"/>
                <a:cs typeface="华文细黑"/>
              </a:rPr>
              <a:t>里，必要哀哭切齿</a:t>
            </a:r>
            <a:endParaRPr lang="en-US" altLang="zh-TW" sz="2800" dirty="0" smtClean="0">
              <a:latin typeface="华文细黑"/>
              <a:ea typeface="华文细黑"/>
              <a:cs typeface="华文细黑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我的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省察：言行、思想是否反映神的荣耀？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371600" lvl="2" indent="-457200">
              <a:buFont typeface="Courier New"/>
              <a:buChar char="o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错怪，生气，争吵，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371600" lvl="2" indent="-457200">
              <a:buFont typeface="Courier New"/>
              <a:buChar char="o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嫉妒，抱怨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，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尊卑混淆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，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371600" lvl="2" indent="-457200">
              <a:buFont typeface="Courier New"/>
              <a:buChar char="o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结论：谁把耶稣钉在十字架的？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371600" lvl="2" indent="-457200">
              <a:buFont typeface="Courier New"/>
              <a:buChar char="o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是我的黑暗，和在黑暗中的罪恶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828800" lvl="3" indent="-457200">
              <a:buFont typeface="Arial"/>
              <a:buChar char="•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如果我是彼拉多，害怕，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828800" lvl="3" indent="-457200">
              <a:buFont typeface="Arial"/>
              <a:buChar char="•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如果我是犹太人领袖，嫉妒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828800" lvl="3" indent="-457200">
              <a:buFont typeface="Arial"/>
              <a:buChar char="•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如果我是犹大，贪婪</a:t>
            </a:r>
            <a:endParaRPr lang="en-US" altLang="zh-CN" sz="2800" dirty="0" smtClean="0">
              <a:latin typeface="华文细黑"/>
              <a:ea typeface="华文细黑"/>
              <a:cs typeface="华文细黑"/>
            </a:endParaRPr>
          </a:p>
          <a:p>
            <a:pPr marL="1828800" lvl="3" indent="-457200">
              <a:buFont typeface="Arial"/>
              <a:buChar char="•"/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如果我还是我，我的罪钉耶稣十字架</a:t>
            </a:r>
            <a:endParaRPr lang="en-US" altLang="zh-TW" sz="28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 smtClean="0">
                <a:latin typeface="华文细黑"/>
                <a:ea typeface="华文细黑"/>
                <a:cs typeface="华文细黑"/>
              </a:rPr>
              <a:t>接受挑战</a:t>
            </a:r>
            <a:endParaRPr lang="en-US" sz="3600" dirty="0">
              <a:latin typeface="华文细黑"/>
              <a:ea typeface="华文细黑"/>
              <a:cs typeface="华文细黑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65" y="1308101"/>
            <a:ext cx="431799" cy="43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7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8511759</TotalTime>
  <Words>2003</Words>
  <Application>Microsoft Macintosh PowerPoint</Application>
  <PresentationFormat>On-screen Show (16:10)</PresentationFormat>
  <Paragraphs>145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Twilight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 Jiang</dc:creator>
  <cp:lastModifiedBy>Kunming Su</cp:lastModifiedBy>
  <cp:revision>504</cp:revision>
  <cp:lastPrinted>2017-03-11T22:48:59Z</cp:lastPrinted>
  <dcterms:created xsi:type="dcterms:W3CDTF">2016-04-20T14:44:41Z</dcterms:created>
  <dcterms:modified xsi:type="dcterms:W3CDTF">2017-06-25T05:55:53Z</dcterms:modified>
</cp:coreProperties>
</file>