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Lst>
  <p:notesMasterIdLst>
    <p:notesMasterId r:id="rId19"/>
  </p:notesMasterIdLst>
  <p:handoutMasterIdLst>
    <p:handoutMasterId r:id="rId20"/>
  </p:handoutMasterIdLst>
  <p:sldIdLst>
    <p:sldId id="261" r:id="rId2"/>
    <p:sldId id="646" r:id="rId3"/>
    <p:sldId id="645" r:id="rId4"/>
    <p:sldId id="648" r:id="rId5"/>
    <p:sldId id="647" r:id="rId6"/>
    <p:sldId id="441" r:id="rId7"/>
    <p:sldId id="650" r:id="rId8"/>
    <p:sldId id="625" r:id="rId9"/>
    <p:sldId id="640" r:id="rId10"/>
    <p:sldId id="638" r:id="rId11"/>
    <p:sldId id="652" r:id="rId12"/>
    <p:sldId id="653" r:id="rId13"/>
    <p:sldId id="654" r:id="rId14"/>
    <p:sldId id="655" r:id="rId15"/>
    <p:sldId id="656" r:id="rId16"/>
    <p:sldId id="657" r:id="rId17"/>
    <p:sldId id="639"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08" autoAdjust="0"/>
  </p:normalViewPr>
  <p:slideViewPr>
    <p:cSldViewPr snapToGrid="0" snapToObjects="1">
      <p:cViewPr>
        <p:scale>
          <a:sx n="75" d="100"/>
          <a:sy n="75" d="100"/>
        </p:scale>
        <p:origin x="-2032" y="-32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4B9C-5933-8849-8BFF-78FD4642F5A3}" type="datetimeFigureOut">
              <a:rPr lang="en-US" smtClean="0"/>
              <a:t>8/8/17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BE138-CBF3-2E42-A94B-E7BE390F342E}" type="slidenum">
              <a:rPr lang="en-US" smtClean="0"/>
              <a:t>‹#›</a:t>
            </a:fld>
            <a:endParaRPr lang="en-US"/>
          </a:p>
        </p:txBody>
      </p:sp>
    </p:spTree>
    <p:extLst>
      <p:ext uri="{BB962C8B-B14F-4D97-AF65-F5344CB8AC3E}">
        <p14:creationId xmlns:p14="http://schemas.microsoft.com/office/powerpoint/2010/main" val="17099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DFFAE-0E0F-0B49-BDFF-8AF2891848CF}" type="datetimeFigureOut">
              <a:rPr lang="en-US" smtClean="0"/>
              <a:t>8/8/17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0230F-B426-314B-9108-A0635C10E4A5}" type="slidenum">
              <a:rPr lang="en-US" smtClean="0"/>
              <a:t>‹#›</a:t>
            </a:fld>
            <a:endParaRPr lang="en-US"/>
          </a:p>
        </p:txBody>
      </p:sp>
    </p:spTree>
    <p:extLst>
      <p:ext uri="{BB962C8B-B14F-4D97-AF65-F5344CB8AC3E}">
        <p14:creationId xmlns:p14="http://schemas.microsoft.com/office/powerpoint/2010/main" val="1597250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希伯来书</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神既在古时借着众先知多次多方地晓谕列祖，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就在这末世借着他儿子晓谕我们；又早已立他为承受万有的，也曾借着他创造诸世界。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他是神荣耀所发的光辉，是神本体的真像，常用他权能的命令托住万有。他洗净了人的罪，就坐在高天至大者的右边。 </a:t>
            </a:r>
            <a:r>
              <a:rPr lang="en-US" altLang="zh-TW" sz="1200" kern="1200" dirty="0" smtClean="0">
                <a:solidFill>
                  <a:schemeClr val="tx1"/>
                </a:solidFill>
                <a:effectLst/>
                <a:latin typeface="+mn-lt"/>
                <a:ea typeface="+mn-ea"/>
                <a:cs typeface="+mn-cs"/>
              </a:rPr>
              <a:t>4 </a:t>
            </a:r>
            <a:r>
              <a:rPr lang="zh-TW" altLang="en-US" sz="1200" kern="1200" dirty="0" smtClean="0">
                <a:solidFill>
                  <a:schemeClr val="tx1"/>
                </a:solidFill>
                <a:effectLst/>
                <a:latin typeface="+mn-lt"/>
                <a:ea typeface="+mn-ea"/>
                <a:cs typeface="+mn-cs"/>
              </a:rPr>
              <a:t>他所承受的名既比天使的名更尊贵，就远超过天使。 </a:t>
            </a:r>
            <a:r>
              <a:rPr lang="en-US" altLang="zh-TW" sz="1200" kern="1200" dirty="0" smtClean="0">
                <a:solidFill>
                  <a:schemeClr val="tx1"/>
                </a:solidFill>
                <a:effectLst/>
                <a:latin typeface="+mn-lt"/>
                <a:ea typeface="+mn-ea"/>
                <a:cs typeface="+mn-cs"/>
              </a:rPr>
              <a:t>5 </a:t>
            </a:r>
            <a:r>
              <a:rPr lang="zh-TW" altLang="en-US" sz="1200" kern="1200" dirty="0" smtClean="0">
                <a:solidFill>
                  <a:schemeClr val="tx1"/>
                </a:solidFill>
                <a:effectLst/>
                <a:latin typeface="+mn-lt"/>
                <a:ea typeface="+mn-ea"/>
                <a:cs typeface="+mn-cs"/>
              </a:rPr>
              <a:t>所有的天使，神从来对哪一个说“你是我的儿子，我今日生你”？又指着哪一个说“我要做他的父，他要做我的子”？ </a:t>
            </a:r>
            <a:r>
              <a:rPr lang="en-US" altLang="zh-TW" sz="1200" kern="1200" dirty="0" smtClean="0">
                <a:solidFill>
                  <a:schemeClr val="tx1"/>
                </a:solidFill>
                <a:effectLst/>
                <a:latin typeface="+mn-lt"/>
                <a:ea typeface="+mn-ea"/>
                <a:cs typeface="+mn-cs"/>
              </a:rPr>
              <a:t>6 </a:t>
            </a:r>
            <a:r>
              <a:rPr lang="zh-TW" altLang="en-US" sz="1200" kern="1200" dirty="0" smtClean="0">
                <a:solidFill>
                  <a:schemeClr val="tx1"/>
                </a:solidFill>
                <a:effectLst/>
                <a:latin typeface="+mn-lt"/>
                <a:ea typeface="+mn-ea"/>
                <a:cs typeface="+mn-cs"/>
              </a:rPr>
              <a:t>再者，神使长子到世上来的时候</a:t>
            </a:r>
            <a:r>
              <a:rPr lang="en-US" altLang="zh-TW" sz="1200" kern="1200" dirty="0" smtClean="0">
                <a:solidFill>
                  <a:schemeClr val="tx1"/>
                </a:solidFill>
                <a:effectLst/>
                <a:latin typeface="+mn-lt"/>
                <a:ea typeface="+mn-ea"/>
                <a:cs typeface="+mn-cs"/>
              </a:rPr>
              <a:t>[a]</a:t>
            </a:r>
            <a:r>
              <a:rPr lang="zh-TW" altLang="en-US" sz="1200" kern="1200" dirty="0" smtClean="0">
                <a:solidFill>
                  <a:schemeClr val="tx1"/>
                </a:solidFill>
                <a:effectLst/>
                <a:latin typeface="+mn-lt"/>
                <a:ea typeface="+mn-ea"/>
                <a:cs typeface="+mn-cs"/>
              </a:rPr>
              <a:t>，就说：“神的使者都要拜他。” </a:t>
            </a:r>
            <a:r>
              <a:rPr lang="en-US" altLang="zh-TW" sz="1200" kern="1200" dirty="0" smtClean="0">
                <a:solidFill>
                  <a:schemeClr val="tx1"/>
                </a:solidFill>
                <a:effectLst/>
                <a:latin typeface="+mn-lt"/>
                <a:ea typeface="+mn-ea"/>
                <a:cs typeface="+mn-cs"/>
              </a:rPr>
              <a:t>7 </a:t>
            </a:r>
            <a:r>
              <a:rPr lang="zh-TW" altLang="en-US" sz="1200" kern="1200" dirty="0" smtClean="0">
                <a:solidFill>
                  <a:schemeClr val="tx1"/>
                </a:solidFill>
                <a:effectLst/>
                <a:latin typeface="+mn-lt"/>
                <a:ea typeface="+mn-ea"/>
                <a:cs typeface="+mn-cs"/>
              </a:rPr>
              <a:t>论到使者，又说：“神以风为使者，以火焰为仆役。” </a:t>
            </a:r>
            <a:r>
              <a:rPr lang="en-US" altLang="zh-TW" sz="1200" kern="1200" dirty="0" smtClean="0">
                <a:solidFill>
                  <a:schemeClr val="tx1"/>
                </a:solidFill>
                <a:effectLst/>
                <a:latin typeface="+mn-lt"/>
                <a:ea typeface="+mn-ea"/>
                <a:cs typeface="+mn-cs"/>
              </a:rPr>
              <a:t>8 </a:t>
            </a:r>
            <a:r>
              <a:rPr lang="zh-TW" altLang="en-US" sz="1200" kern="1200" dirty="0" smtClean="0">
                <a:solidFill>
                  <a:schemeClr val="tx1"/>
                </a:solidFill>
                <a:effectLst/>
                <a:latin typeface="+mn-lt"/>
                <a:ea typeface="+mn-ea"/>
                <a:cs typeface="+mn-cs"/>
              </a:rPr>
              <a:t>论到子却说：“神啊，你的宝座是永永远远的，你的国权是正直的。 </a:t>
            </a:r>
            <a:r>
              <a:rPr lang="en-US" altLang="zh-TW" sz="1200" kern="1200" dirty="0" smtClean="0">
                <a:solidFill>
                  <a:schemeClr val="tx1"/>
                </a:solidFill>
                <a:effectLst/>
                <a:latin typeface="+mn-lt"/>
                <a:ea typeface="+mn-ea"/>
                <a:cs typeface="+mn-cs"/>
              </a:rPr>
              <a:t>9 </a:t>
            </a:r>
            <a:r>
              <a:rPr lang="zh-TW" altLang="en-US" sz="1200" kern="1200" dirty="0" smtClean="0">
                <a:solidFill>
                  <a:schemeClr val="tx1"/>
                </a:solidFill>
                <a:effectLst/>
                <a:latin typeface="+mn-lt"/>
                <a:ea typeface="+mn-ea"/>
                <a:cs typeface="+mn-cs"/>
              </a:rPr>
              <a:t>你喜爱公义，恨恶罪恶，所以神，就是你的神，用喜乐油膏你，胜过膏你的同伴。” 天地都要灭没唯主永远长存 </a:t>
            </a:r>
            <a:r>
              <a:rPr lang="en-US" altLang="zh-TW" sz="1200" kern="1200" dirty="0" smtClean="0">
                <a:solidFill>
                  <a:schemeClr val="tx1"/>
                </a:solidFill>
                <a:effectLst/>
                <a:latin typeface="+mn-lt"/>
                <a:ea typeface="+mn-ea"/>
                <a:cs typeface="+mn-cs"/>
              </a:rPr>
              <a:t>10 </a:t>
            </a:r>
            <a:r>
              <a:rPr lang="zh-TW" altLang="en-US" sz="1200" kern="1200" dirty="0" smtClean="0">
                <a:solidFill>
                  <a:schemeClr val="tx1"/>
                </a:solidFill>
                <a:effectLst/>
                <a:latin typeface="+mn-lt"/>
                <a:ea typeface="+mn-ea"/>
                <a:cs typeface="+mn-cs"/>
              </a:rPr>
              <a:t>又说：“主啊，你起初立了地的根基，天也是你手所造的。 </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天地都要灭没，你却要长存；天地都要像衣服渐渐旧了。 </a:t>
            </a:r>
            <a:r>
              <a:rPr lang="en-US" altLang="zh-TW" sz="1200" kern="1200" dirty="0" smtClean="0">
                <a:solidFill>
                  <a:schemeClr val="tx1"/>
                </a:solidFill>
                <a:effectLst/>
                <a:latin typeface="+mn-lt"/>
                <a:ea typeface="+mn-ea"/>
                <a:cs typeface="+mn-cs"/>
              </a:rPr>
              <a:t>12 </a:t>
            </a:r>
            <a:r>
              <a:rPr lang="zh-TW" altLang="en-US" sz="1200" kern="1200" dirty="0" smtClean="0">
                <a:solidFill>
                  <a:schemeClr val="tx1"/>
                </a:solidFill>
                <a:effectLst/>
                <a:latin typeface="+mn-lt"/>
                <a:ea typeface="+mn-ea"/>
                <a:cs typeface="+mn-cs"/>
              </a:rPr>
              <a:t>你要将天地卷起来，像一件外衣，天地就都改变了；唯有你永不改变，你的年数没有穷尽。” </a:t>
            </a:r>
            <a:r>
              <a:rPr lang="en-US" altLang="zh-TW" sz="1200" kern="1200" dirty="0" smtClean="0">
                <a:solidFill>
                  <a:schemeClr val="tx1"/>
                </a:solidFill>
                <a:effectLst/>
                <a:latin typeface="+mn-lt"/>
                <a:ea typeface="+mn-ea"/>
                <a:cs typeface="+mn-cs"/>
              </a:rPr>
              <a:t>13 </a:t>
            </a:r>
            <a:r>
              <a:rPr lang="zh-TW" altLang="en-US" sz="1200" kern="1200" dirty="0" smtClean="0">
                <a:solidFill>
                  <a:schemeClr val="tx1"/>
                </a:solidFill>
                <a:effectLst/>
                <a:latin typeface="+mn-lt"/>
                <a:ea typeface="+mn-ea"/>
                <a:cs typeface="+mn-cs"/>
              </a:rPr>
              <a:t>所有的天使，神从来对哪一个说“你坐在我的右边，等我使你仇敌做你的脚凳”？ </a:t>
            </a:r>
            <a:r>
              <a:rPr lang="en-US" altLang="zh-TW" sz="1200" kern="1200" dirty="0" smtClean="0">
                <a:solidFill>
                  <a:schemeClr val="tx1"/>
                </a:solidFill>
                <a:effectLst/>
                <a:latin typeface="+mn-lt"/>
                <a:ea typeface="+mn-ea"/>
                <a:cs typeface="+mn-cs"/>
              </a:rPr>
              <a:t>14 </a:t>
            </a:r>
            <a:r>
              <a:rPr lang="zh-TW" altLang="en-US" sz="1200" kern="1200" dirty="0" smtClean="0">
                <a:solidFill>
                  <a:schemeClr val="tx1"/>
                </a:solidFill>
                <a:effectLst/>
                <a:latin typeface="+mn-lt"/>
                <a:ea typeface="+mn-ea"/>
                <a:cs typeface="+mn-cs"/>
              </a:rPr>
              <a:t>天使岂不都是服役的灵，奉差遣为那将要承受救恩的人效力吗</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诗篇 </a:t>
            </a:r>
            <a:r>
              <a:rPr lang="en-US" altLang="zh-TW" sz="1200" kern="1200" dirty="0" smtClean="0">
                <a:solidFill>
                  <a:schemeClr val="tx1"/>
                </a:solidFill>
                <a:effectLst/>
                <a:latin typeface="+mn-lt"/>
                <a:ea typeface="+mn-ea"/>
                <a:cs typeface="+mn-cs"/>
              </a:rPr>
              <a:t>34:1</a:t>
            </a:r>
            <a:r>
              <a:rPr lang="zh-TW" altLang="en-US" sz="1200" kern="1200" dirty="0" smtClean="0">
                <a:solidFill>
                  <a:schemeClr val="tx1"/>
                </a:solidFill>
                <a:effectLst/>
                <a:latin typeface="+mn-lt"/>
                <a:ea typeface="+mn-ea"/>
                <a:cs typeface="+mn-cs"/>
              </a:rPr>
              <a:t>大卫在亚比米勒面前装疯，被他赶出去，就作这诗。 </a:t>
            </a:r>
            <a:r>
              <a:rPr lang="en-US" altLang="zh-TW" sz="1200" kern="1200" dirty="0" smtClean="0">
                <a:solidFill>
                  <a:schemeClr val="tx1"/>
                </a:solidFill>
                <a:effectLst/>
                <a:latin typeface="+mn-lt"/>
                <a:ea typeface="+mn-ea"/>
                <a:cs typeface="+mn-cs"/>
              </a:rPr>
              <a:t>1 </a:t>
            </a:r>
            <a:r>
              <a:rPr lang="zh-TW" altLang="en-US" sz="1200" kern="1200" dirty="0" smtClean="0">
                <a:solidFill>
                  <a:schemeClr val="tx1"/>
                </a:solidFill>
                <a:effectLst/>
                <a:latin typeface="+mn-lt"/>
                <a:ea typeface="+mn-ea"/>
                <a:cs typeface="+mn-cs"/>
              </a:rPr>
              <a:t>我要时时称颂耶和华，赞美他的话必常在我口中。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我的心必因耶和华夸耀，谦卑人听见，就要喜乐。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你们和我当称耶和华为大，一同高举他的名。 </a:t>
            </a:r>
            <a:r>
              <a:rPr lang="en-US" altLang="zh-TW" sz="1200" kern="1200" dirty="0" smtClean="0">
                <a:solidFill>
                  <a:schemeClr val="tx1"/>
                </a:solidFill>
                <a:effectLst/>
                <a:latin typeface="+mn-lt"/>
                <a:ea typeface="+mn-ea"/>
                <a:cs typeface="+mn-cs"/>
              </a:rPr>
              <a:t>4 </a:t>
            </a:r>
            <a:r>
              <a:rPr lang="zh-TW" altLang="en-US" sz="1200" kern="1200" dirty="0" smtClean="0">
                <a:solidFill>
                  <a:schemeClr val="tx1"/>
                </a:solidFill>
                <a:effectLst/>
                <a:latin typeface="+mn-lt"/>
                <a:ea typeface="+mn-ea"/>
                <a:cs typeface="+mn-cs"/>
              </a:rPr>
              <a:t>我曾寻求耶和华，他就应允我，救我脱离了一切的恐惧。 </a:t>
            </a:r>
            <a:r>
              <a:rPr lang="en-US" altLang="zh-TW" sz="1200" kern="1200" dirty="0" smtClean="0">
                <a:solidFill>
                  <a:schemeClr val="tx1"/>
                </a:solidFill>
                <a:effectLst/>
                <a:latin typeface="+mn-lt"/>
                <a:ea typeface="+mn-ea"/>
                <a:cs typeface="+mn-cs"/>
              </a:rPr>
              <a:t>5 </a:t>
            </a:r>
            <a:r>
              <a:rPr lang="zh-TW" altLang="en-US" sz="1200" kern="1200" dirty="0" smtClean="0">
                <a:solidFill>
                  <a:schemeClr val="tx1"/>
                </a:solidFill>
                <a:effectLst/>
                <a:latin typeface="+mn-lt"/>
                <a:ea typeface="+mn-ea"/>
                <a:cs typeface="+mn-cs"/>
              </a:rPr>
              <a:t>凡仰望他的便有光荣，他们的脸必不蒙羞。 </a:t>
            </a:r>
            <a:r>
              <a:rPr lang="en-US" altLang="zh-TW" sz="1200" kern="1200" dirty="0" smtClean="0">
                <a:solidFill>
                  <a:schemeClr val="tx1"/>
                </a:solidFill>
                <a:effectLst/>
                <a:latin typeface="+mn-lt"/>
                <a:ea typeface="+mn-ea"/>
                <a:cs typeface="+mn-cs"/>
              </a:rPr>
              <a:t>6 </a:t>
            </a:r>
            <a:r>
              <a:rPr lang="zh-TW" altLang="en-US" sz="1200" kern="1200" dirty="0" smtClean="0">
                <a:solidFill>
                  <a:schemeClr val="tx1"/>
                </a:solidFill>
                <a:effectLst/>
                <a:latin typeface="+mn-lt"/>
                <a:ea typeface="+mn-ea"/>
                <a:cs typeface="+mn-cs"/>
              </a:rPr>
              <a:t>我这困苦人呼求，耶和华便垂听，救我脱离一切患难。 </a:t>
            </a:r>
            <a:r>
              <a:rPr lang="en-US" altLang="zh-TW" sz="1200" kern="1200" dirty="0" smtClean="0">
                <a:solidFill>
                  <a:schemeClr val="tx1"/>
                </a:solidFill>
                <a:effectLst/>
                <a:latin typeface="+mn-lt"/>
                <a:ea typeface="+mn-ea"/>
                <a:cs typeface="+mn-cs"/>
              </a:rPr>
              <a:t>7 </a:t>
            </a:r>
            <a:r>
              <a:rPr lang="zh-TW" altLang="en-US" sz="1200" kern="1200" dirty="0" smtClean="0">
                <a:solidFill>
                  <a:schemeClr val="tx1"/>
                </a:solidFill>
                <a:effectLst/>
                <a:latin typeface="+mn-lt"/>
                <a:ea typeface="+mn-ea"/>
                <a:cs typeface="+mn-cs"/>
              </a:rPr>
              <a:t>耶和华的使者在敬畏他的人四围安营，搭救他们。 投靠主者乃为有福 </a:t>
            </a:r>
            <a:r>
              <a:rPr lang="en-US" altLang="zh-TW" sz="1200" kern="1200" dirty="0" smtClean="0">
                <a:solidFill>
                  <a:schemeClr val="tx1"/>
                </a:solidFill>
                <a:effectLst/>
                <a:latin typeface="+mn-lt"/>
                <a:ea typeface="+mn-ea"/>
                <a:cs typeface="+mn-cs"/>
              </a:rPr>
              <a:t>8 </a:t>
            </a:r>
            <a:r>
              <a:rPr lang="zh-TW" altLang="en-US" sz="1200" kern="1200" dirty="0" smtClean="0">
                <a:solidFill>
                  <a:schemeClr val="tx1"/>
                </a:solidFill>
                <a:effectLst/>
                <a:latin typeface="+mn-lt"/>
                <a:ea typeface="+mn-ea"/>
                <a:cs typeface="+mn-cs"/>
              </a:rPr>
              <a:t>你们要尝尝主恩的滋味，便知道他是美善。投靠他的人有福了！ </a:t>
            </a:r>
            <a:r>
              <a:rPr lang="en-US" altLang="zh-TW" sz="1200" kern="1200" dirty="0" smtClean="0">
                <a:solidFill>
                  <a:schemeClr val="tx1"/>
                </a:solidFill>
                <a:effectLst/>
                <a:latin typeface="+mn-lt"/>
                <a:ea typeface="+mn-ea"/>
                <a:cs typeface="+mn-cs"/>
              </a:rPr>
              <a:t>9 </a:t>
            </a:r>
            <a:r>
              <a:rPr lang="zh-TW" altLang="en-US" sz="1200" kern="1200" dirty="0" smtClean="0">
                <a:solidFill>
                  <a:schemeClr val="tx1"/>
                </a:solidFill>
                <a:effectLst/>
                <a:latin typeface="+mn-lt"/>
                <a:ea typeface="+mn-ea"/>
                <a:cs typeface="+mn-cs"/>
              </a:rPr>
              <a:t>耶和华的圣民哪，你们当敬畏他，因敬畏他的一无所缺。 </a:t>
            </a:r>
            <a:r>
              <a:rPr lang="en-US" altLang="zh-TW" sz="1200" kern="1200" dirty="0" smtClean="0">
                <a:solidFill>
                  <a:schemeClr val="tx1"/>
                </a:solidFill>
                <a:effectLst/>
                <a:latin typeface="+mn-lt"/>
                <a:ea typeface="+mn-ea"/>
                <a:cs typeface="+mn-cs"/>
              </a:rPr>
              <a:t>10 </a:t>
            </a:r>
            <a:r>
              <a:rPr lang="zh-TW" altLang="en-US" sz="1200" kern="1200" dirty="0" smtClean="0">
                <a:solidFill>
                  <a:schemeClr val="tx1"/>
                </a:solidFill>
                <a:effectLst/>
                <a:latin typeface="+mn-lt"/>
                <a:ea typeface="+mn-ea"/>
                <a:cs typeface="+mn-cs"/>
              </a:rPr>
              <a:t>少壮狮子还缺食忍饿，但寻求耶和华的，什么好处都不缺。 </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众弟子啊，你们当来听我的话，我要将敬畏耶和华的道教训你们。 </a:t>
            </a:r>
            <a:r>
              <a:rPr lang="en-US" altLang="zh-TW" sz="1200" kern="1200" dirty="0" smtClean="0">
                <a:solidFill>
                  <a:schemeClr val="tx1"/>
                </a:solidFill>
                <a:effectLst/>
                <a:latin typeface="+mn-lt"/>
                <a:ea typeface="+mn-ea"/>
                <a:cs typeface="+mn-cs"/>
              </a:rPr>
              <a:t>12 </a:t>
            </a:r>
            <a:r>
              <a:rPr lang="zh-TW" altLang="en-US" sz="1200" kern="1200" dirty="0" smtClean="0">
                <a:solidFill>
                  <a:schemeClr val="tx1"/>
                </a:solidFill>
                <a:effectLst/>
                <a:latin typeface="+mn-lt"/>
                <a:ea typeface="+mn-ea"/>
                <a:cs typeface="+mn-cs"/>
              </a:rPr>
              <a:t>有何人喜好存活，爱慕长寿，得享美福， </a:t>
            </a:r>
            <a:r>
              <a:rPr lang="en-US" altLang="zh-TW" sz="1200" kern="1200" dirty="0" smtClean="0">
                <a:solidFill>
                  <a:schemeClr val="tx1"/>
                </a:solidFill>
                <a:effectLst/>
                <a:latin typeface="+mn-lt"/>
                <a:ea typeface="+mn-ea"/>
                <a:cs typeface="+mn-cs"/>
              </a:rPr>
              <a:t>13 </a:t>
            </a:r>
            <a:r>
              <a:rPr lang="zh-TW" altLang="en-US" sz="1200" kern="1200" dirty="0" smtClean="0">
                <a:solidFill>
                  <a:schemeClr val="tx1"/>
                </a:solidFill>
                <a:effectLst/>
                <a:latin typeface="+mn-lt"/>
                <a:ea typeface="+mn-ea"/>
                <a:cs typeface="+mn-cs"/>
              </a:rPr>
              <a:t>就要禁止舌头不出恶言，嘴唇不说诡诈的话。 </a:t>
            </a:r>
            <a:r>
              <a:rPr lang="en-US" altLang="zh-TW" sz="1200" kern="1200" dirty="0" smtClean="0">
                <a:solidFill>
                  <a:schemeClr val="tx1"/>
                </a:solidFill>
                <a:effectLst/>
                <a:latin typeface="+mn-lt"/>
                <a:ea typeface="+mn-ea"/>
                <a:cs typeface="+mn-cs"/>
              </a:rPr>
              <a:t>14 </a:t>
            </a:r>
            <a:r>
              <a:rPr lang="zh-TW" altLang="en-US" sz="1200" kern="1200" dirty="0" smtClean="0">
                <a:solidFill>
                  <a:schemeClr val="tx1"/>
                </a:solidFill>
                <a:effectLst/>
                <a:latin typeface="+mn-lt"/>
                <a:ea typeface="+mn-ea"/>
                <a:cs typeface="+mn-cs"/>
              </a:rPr>
              <a:t>要离恶行善，寻求和睦，一心追赶。 </a:t>
            </a:r>
            <a:r>
              <a:rPr lang="en-US" altLang="zh-TW" sz="1200" kern="1200" dirty="0" smtClean="0">
                <a:solidFill>
                  <a:schemeClr val="tx1"/>
                </a:solidFill>
                <a:effectLst/>
                <a:latin typeface="+mn-lt"/>
                <a:ea typeface="+mn-ea"/>
                <a:cs typeface="+mn-cs"/>
              </a:rPr>
              <a:t>15 </a:t>
            </a:r>
            <a:r>
              <a:rPr lang="zh-TW" altLang="en-US" sz="1200" kern="1200" dirty="0" smtClean="0">
                <a:solidFill>
                  <a:schemeClr val="tx1"/>
                </a:solidFill>
                <a:effectLst/>
                <a:latin typeface="+mn-lt"/>
                <a:ea typeface="+mn-ea"/>
                <a:cs typeface="+mn-cs"/>
              </a:rPr>
              <a:t>耶和华的眼目看顾义人，他的耳朵听他们的呼求。 </a:t>
            </a:r>
            <a:r>
              <a:rPr lang="en-US" altLang="zh-TW" sz="1200" kern="1200" dirty="0" smtClean="0">
                <a:solidFill>
                  <a:schemeClr val="tx1"/>
                </a:solidFill>
                <a:effectLst/>
                <a:latin typeface="+mn-lt"/>
                <a:ea typeface="+mn-ea"/>
                <a:cs typeface="+mn-cs"/>
              </a:rPr>
              <a:t>16 </a:t>
            </a:r>
            <a:r>
              <a:rPr lang="zh-TW" altLang="en-US" sz="1200" kern="1200" dirty="0" smtClean="0">
                <a:solidFill>
                  <a:schemeClr val="tx1"/>
                </a:solidFill>
                <a:effectLst/>
                <a:latin typeface="+mn-lt"/>
                <a:ea typeface="+mn-ea"/>
                <a:cs typeface="+mn-cs"/>
              </a:rPr>
              <a:t>耶和华向行恶的人变脸，要从世上除灭他们的名号。 </a:t>
            </a:r>
            <a:r>
              <a:rPr lang="en-US" altLang="zh-TW" sz="1200" kern="1200" dirty="0" smtClean="0">
                <a:solidFill>
                  <a:schemeClr val="tx1"/>
                </a:solidFill>
                <a:effectLst/>
                <a:latin typeface="+mn-lt"/>
                <a:ea typeface="+mn-ea"/>
                <a:cs typeface="+mn-cs"/>
              </a:rPr>
              <a:t>17 </a:t>
            </a:r>
            <a:r>
              <a:rPr lang="zh-TW" altLang="en-US" sz="1200" kern="1200" dirty="0" smtClean="0">
                <a:solidFill>
                  <a:schemeClr val="tx1"/>
                </a:solidFill>
                <a:effectLst/>
                <a:latin typeface="+mn-lt"/>
                <a:ea typeface="+mn-ea"/>
                <a:cs typeface="+mn-cs"/>
              </a:rPr>
              <a:t>义人呼求，耶和华听见了，便救他们脱离一切患难。 </a:t>
            </a:r>
            <a:r>
              <a:rPr lang="en-US" altLang="zh-TW" sz="1200" kern="1200" dirty="0" smtClean="0">
                <a:solidFill>
                  <a:schemeClr val="tx1"/>
                </a:solidFill>
                <a:effectLst/>
                <a:latin typeface="+mn-lt"/>
                <a:ea typeface="+mn-ea"/>
                <a:cs typeface="+mn-cs"/>
              </a:rPr>
              <a:t>18 </a:t>
            </a:r>
            <a:r>
              <a:rPr lang="zh-TW" altLang="en-US" sz="1200" kern="1200" dirty="0" smtClean="0">
                <a:solidFill>
                  <a:schemeClr val="tx1"/>
                </a:solidFill>
                <a:effectLst/>
                <a:latin typeface="+mn-lt"/>
                <a:ea typeface="+mn-ea"/>
                <a:cs typeface="+mn-cs"/>
              </a:rPr>
              <a:t>耶和华靠近伤心的人，拯救灵性痛悔的人。 </a:t>
            </a:r>
            <a:r>
              <a:rPr lang="en-US" altLang="zh-TW" sz="1200" kern="1200" dirty="0" smtClean="0">
                <a:solidFill>
                  <a:schemeClr val="tx1"/>
                </a:solidFill>
                <a:effectLst/>
                <a:latin typeface="+mn-lt"/>
                <a:ea typeface="+mn-ea"/>
                <a:cs typeface="+mn-cs"/>
              </a:rPr>
              <a:t>19 </a:t>
            </a:r>
            <a:r>
              <a:rPr lang="zh-TW" altLang="en-US" sz="1200" kern="1200" dirty="0" smtClean="0">
                <a:solidFill>
                  <a:schemeClr val="tx1"/>
                </a:solidFill>
                <a:effectLst/>
                <a:latin typeface="+mn-lt"/>
                <a:ea typeface="+mn-ea"/>
                <a:cs typeface="+mn-cs"/>
              </a:rPr>
              <a:t>义人多有苦难，但耶和华救他脱离这一切， </a:t>
            </a:r>
            <a:r>
              <a:rPr lang="en-US" altLang="zh-TW" sz="1200" kern="1200" dirty="0" smtClean="0">
                <a:solidFill>
                  <a:schemeClr val="tx1"/>
                </a:solidFill>
                <a:effectLst/>
                <a:latin typeface="+mn-lt"/>
                <a:ea typeface="+mn-ea"/>
                <a:cs typeface="+mn-cs"/>
              </a:rPr>
              <a:t>20 </a:t>
            </a:r>
            <a:r>
              <a:rPr lang="zh-TW" altLang="en-US" sz="1200" kern="1200" dirty="0" smtClean="0">
                <a:solidFill>
                  <a:schemeClr val="tx1"/>
                </a:solidFill>
                <a:effectLst/>
                <a:latin typeface="+mn-lt"/>
                <a:ea typeface="+mn-ea"/>
                <a:cs typeface="+mn-cs"/>
              </a:rPr>
              <a:t>又保全他一身的骨头，连一根也不折断。 </a:t>
            </a:r>
            <a:r>
              <a:rPr lang="en-US" altLang="zh-TW" sz="1200" kern="1200" dirty="0" smtClean="0">
                <a:solidFill>
                  <a:schemeClr val="tx1"/>
                </a:solidFill>
                <a:effectLst/>
                <a:latin typeface="+mn-lt"/>
                <a:ea typeface="+mn-ea"/>
                <a:cs typeface="+mn-cs"/>
              </a:rPr>
              <a:t>21 </a:t>
            </a:r>
            <a:r>
              <a:rPr lang="zh-TW" altLang="en-US" sz="1200" kern="1200" dirty="0" smtClean="0">
                <a:solidFill>
                  <a:schemeClr val="tx1"/>
                </a:solidFill>
                <a:effectLst/>
                <a:latin typeface="+mn-lt"/>
                <a:ea typeface="+mn-ea"/>
                <a:cs typeface="+mn-cs"/>
              </a:rPr>
              <a:t>恶必害死恶人，恨恶义人的必被定罪。 </a:t>
            </a:r>
            <a:r>
              <a:rPr lang="en-US" altLang="zh-TW" sz="1200" kern="1200" dirty="0" smtClean="0">
                <a:solidFill>
                  <a:schemeClr val="tx1"/>
                </a:solidFill>
                <a:effectLst/>
                <a:latin typeface="+mn-lt"/>
                <a:ea typeface="+mn-ea"/>
                <a:cs typeface="+mn-cs"/>
              </a:rPr>
              <a:t>22 </a:t>
            </a:r>
            <a:r>
              <a:rPr lang="zh-TW" altLang="en-US" sz="1200" kern="1200" dirty="0" smtClean="0">
                <a:solidFill>
                  <a:schemeClr val="tx1"/>
                </a:solidFill>
                <a:effectLst/>
                <a:latin typeface="+mn-lt"/>
                <a:ea typeface="+mn-ea"/>
                <a:cs typeface="+mn-cs"/>
              </a:rPr>
              <a:t>耶和华救赎他仆人的灵魂，凡投靠他的必不致定罪。</a:t>
            </a:r>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6833C38-1BCA-F74C-BD13-1F7F41813025}" type="slidenum">
              <a:rPr lang="en-US"/>
              <a:pPr>
                <a:defRPr/>
              </a:pPr>
              <a:t>11</a:t>
            </a:fld>
            <a:endParaRPr lang="en-US"/>
          </a:p>
        </p:txBody>
      </p:sp>
      <p:sp>
        <p:nvSpPr>
          <p:cNvPr id="2" name="Notes Placeholder 1"/>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房角石 ：（以弗所書 </a:t>
            </a:r>
            <a:r>
              <a:rPr lang="en-US" altLang="zh-CN" sz="3200" dirty="0" smtClean="0">
                <a:latin typeface="Heiti TC Medium"/>
                <a:ea typeface="Heiti TC Medium"/>
                <a:cs typeface="Heiti TC Medium"/>
              </a:rPr>
              <a:t>2:20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首生的，在一切被造的以先 ：（歌羅西書 </a:t>
            </a:r>
            <a:r>
              <a:rPr lang="en-US" altLang="zh-CN" sz="3200" dirty="0" smtClean="0">
                <a:latin typeface="Heiti TC Medium"/>
                <a:ea typeface="Heiti TC Medium"/>
                <a:cs typeface="Heiti TC Medium"/>
              </a:rPr>
              <a:t>1:15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他是萬有之首。 教會之首 ：（以弗所書 </a:t>
            </a:r>
            <a:r>
              <a:rPr lang="en-US" altLang="zh-CN" sz="3200" dirty="0" smtClean="0">
                <a:latin typeface="Heiti TC Medium"/>
                <a:ea typeface="Heiti TC Medium"/>
                <a:cs typeface="Heiti TC Medium"/>
              </a:rPr>
              <a:t>1:22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4:15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5:23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耶穌基督，</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聖潔者 ：（使徒行傳 </a:t>
            </a:r>
            <a:r>
              <a:rPr lang="en-US" altLang="zh-CN" sz="3200" dirty="0" smtClean="0">
                <a:latin typeface="Heiti TC Medium"/>
                <a:ea typeface="Heiti TC Medium"/>
                <a:cs typeface="Heiti TC Medium"/>
              </a:rPr>
              <a:t>3:14 </a:t>
            </a:r>
            <a:r>
              <a:rPr lang="zh-CN" altLang="en-US" sz="3200" dirty="0" smtClean="0">
                <a:latin typeface="Heiti TC Medium"/>
                <a:ea typeface="Heiti TC Medium"/>
                <a:cs typeface="Heiti TC Medium"/>
              </a:rPr>
              <a:t>；詩篇 </a:t>
            </a:r>
            <a:r>
              <a:rPr lang="en-US" altLang="zh-CN" sz="3200" dirty="0" smtClean="0">
                <a:latin typeface="Heiti TC Medium"/>
                <a:ea typeface="Heiti TC Medium"/>
                <a:cs typeface="Heiti TC Medium"/>
              </a:rPr>
              <a:t>16:10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審判者 ：（使徒行傳 </a:t>
            </a:r>
            <a:r>
              <a:rPr lang="en-US" altLang="zh-CN" sz="3200" dirty="0" smtClean="0">
                <a:latin typeface="Heiti TC Medium"/>
                <a:ea typeface="Heiti TC Medium"/>
                <a:cs typeface="Heiti TC Medium"/>
              </a:rPr>
              <a:t>10:42 </a:t>
            </a:r>
            <a:r>
              <a:rPr lang="zh-CN" altLang="en-US" sz="3200" dirty="0" smtClean="0">
                <a:latin typeface="Heiti TC Medium"/>
                <a:ea typeface="Heiti TC Medium"/>
                <a:cs typeface="Heiti TC Medium"/>
              </a:rPr>
              <a:t>；提摩太后書 </a:t>
            </a:r>
            <a:r>
              <a:rPr lang="en-US" altLang="zh-CN" sz="3200" dirty="0" smtClean="0">
                <a:latin typeface="Heiti TC Medium"/>
                <a:ea typeface="Heiti TC Medium"/>
                <a:cs typeface="Heiti TC Medium"/>
              </a:rPr>
              <a:t>4:8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萬王之王、萬主之主 ：（提摩太前書 </a:t>
            </a:r>
            <a:r>
              <a:rPr lang="en-US" altLang="zh-CN" sz="3200" dirty="0" smtClean="0">
                <a:latin typeface="Heiti TC Medium"/>
                <a:ea typeface="Heiti TC Medium"/>
                <a:cs typeface="Heiti TC Medium"/>
              </a:rPr>
              <a:t>6:15 </a:t>
            </a:r>
            <a:r>
              <a:rPr lang="zh-CN" altLang="en-US" sz="3200" dirty="0" smtClean="0">
                <a:latin typeface="Heiti TC Medium"/>
                <a:ea typeface="Heiti TC Medium"/>
                <a:cs typeface="Heiti TC Medium"/>
              </a:rPr>
              <a:t>；啟示錄 </a:t>
            </a:r>
            <a:r>
              <a:rPr lang="en-US" altLang="zh-CN" sz="3200" dirty="0" smtClean="0">
                <a:latin typeface="Heiti TC Medium"/>
                <a:ea typeface="Heiti TC Medium"/>
                <a:cs typeface="Heiti TC Medium"/>
              </a:rPr>
              <a:t>19:16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世界的光 ：（約翰福音 </a:t>
            </a:r>
            <a:r>
              <a:rPr lang="en-US" altLang="zh-CN" sz="3200" dirty="0" smtClean="0">
                <a:latin typeface="Heiti TC Medium"/>
                <a:ea typeface="Heiti TC Medium"/>
                <a:cs typeface="Heiti TC Medium"/>
              </a:rPr>
              <a:t>8:12 </a:t>
            </a:r>
            <a:r>
              <a:rPr lang="zh-CN" altLang="en-US" sz="3200" dirty="0" smtClean="0">
                <a:latin typeface="Heiti TC Medium"/>
                <a:ea typeface="Heiti TC Medium"/>
                <a:cs typeface="Heiti TC Medium"/>
              </a:rPr>
              <a:t>）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和平的君 ：（以賽亞書 </a:t>
            </a:r>
            <a:r>
              <a:rPr lang="en-US" altLang="zh-CN" sz="3200" dirty="0" smtClean="0">
                <a:latin typeface="Heiti TC Medium"/>
                <a:ea typeface="Heiti TC Medium"/>
                <a:cs typeface="Heiti TC Medium"/>
              </a:rPr>
              <a:t>9:6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神的兒子 ：（路加福音 </a:t>
            </a:r>
            <a:r>
              <a:rPr lang="en-US" altLang="zh-CN" sz="3200" dirty="0" smtClean="0">
                <a:latin typeface="Heiti TC Medium"/>
                <a:ea typeface="Heiti TC Medium"/>
                <a:cs typeface="Heiti TC Medium"/>
              </a:rPr>
              <a:t>1:35 </a:t>
            </a:r>
            <a:r>
              <a:rPr lang="zh-CN" altLang="en-US" sz="3200" dirty="0" smtClean="0">
                <a:latin typeface="Heiti TC Medium"/>
                <a:ea typeface="Heiti TC Medium"/>
                <a:cs typeface="Heiti TC Medium"/>
              </a:rPr>
              <a:t>；約翰福音 </a:t>
            </a:r>
            <a:r>
              <a:rPr lang="en-US" altLang="zh-CN" sz="3200" dirty="0" smtClean="0">
                <a:latin typeface="Heiti TC Medium"/>
                <a:ea typeface="Heiti TC Medium"/>
                <a:cs typeface="Heiti TC Medium"/>
              </a:rPr>
              <a:t>1:49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“父獨生子”（約翰福音 </a:t>
            </a:r>
            <a:r>
              <a:rPr lang="en-US" altLang="zh-CN" sz="3200" dirty="0" smtClean="0">
                <a:latin typeface="Heiti TC Medium"/>
                <a:ea typeface="Heiti TC Medium"/>
                <a:cs typeface="Heiti TC Medium"/>
              </a:rPr>
              <a:t>1:14 </a:t>
            </a:r>
            <a:r>
              <a:rPr lang="zh-CN" altLang="en-US" sz="3200" dirty="0" smtClean="0">
                <a:latin typeface="Heiti TC Medium"/>
                <a:ea typeface="Heiti TC Medium"/>
                <a:cs typeface="Heiti TC Medium"/>
              </a:rPr>
              <a:t>）。 “神的兒子”在新約中用了 </a:t>
            </a:r>
            <a:r>
              <a:rPr lang="en-US" altLang="zh-CN" sz="3200" dirty="0" smtClean="0">
                <a:latin typeface="Heiti TC Medium"/>
                <a:ea typeface="Heiti TC Medium"/>
                <a:cs typeface="Heiti TC Medium"/>
              </a:rPr>
              <a:t>42 </a:t>
            </a:r>
            <a:r>
              <a:rPr lang="zh-CN" altLang="en-US" sz="3200" dirty="0" smtClean="0">
                <a:latin typeface="Heiti TC Medium"/>
                <a:ea typeface="Heiti TC Medium"/>
                <a:cs typeface="Heiti TC Medium"/>
              </a:rPr>
              <a:t>次，肯定了基督的神性。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人子 ： （約翰福音 </a:t>
            </a:r>
            <a:r>
              <a:rPr lang="en-US" altLang="zh-CN" sz="3200" dirty="0" smtClean="0">
                <a:latin typeface="Heiti TC Medium"/>
                <a:ea typeface="Heiti TC Medium"/>
                <a:cs typeface="Heiti TC Medium"/>
              </a:rPr>
              <a:t>5:27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用以與“神的兒子”相對比，這個詞肯定了與基督的神性同時並存的他的人性。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道 ：（約翰福音 </a:t>
            </a:r>
            <a:r>
              <a:rPr lang="en-US" altLang="zh-CN" sz="3200" dirty="0" smtClean="0">
                <a:latin typeface="Heiti TC Medium"/>
                <a:ea typeface="Heiti TC Medium"/>
                <a:cs typeface="Heiti TC Medium"/>
              </a:rPr>
              <a:t>1:1 </a:t>
            </a:r>
            <a:r>
              <a:rPr lang="zh-CN" altLang="en-US" sz="3200" dirty="0" smtClean="0">
                <a:latin typeface="Heiti TC Medium"/>
                <a:ea typeface="Heiti TC Medium"/>
                <a:cs typeface="Heiti TC Medium"/>
              </a:rPr>
              <a:t>；約翰一書 </a:t>
            </a:r>
            <a:r>
              <a:rPr lang="en-US" altLang="zh-CN" sz="3200" dirty="0" smtClean="0">
                <a:latin typeface="Heiti TC Medium"/>
                <a:ea typeface="Heiti TC Medium"/>
                <a:cs typeface="Heiti TC Medium"/>
              </a:rPr>
              <a:t>5:7-8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神之道 ：（啟示錄 </a:t>
            </a:r>
            <a:r>
              <a:rPr lang="en-US" altLang="zh-CN" sz="3200" dirty="0" smtClean="0">
                <a:latin typeface="Heiti TC Medium"/>
                <a:ea typeface="Heiti TC Medium"/>
                <a:cs typeface="Heiti TC Medium"/>
              </a:rPr>
              <a:t>19:12-13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生命之道 ：（約翰一書 </a:t>
            </a:r>
            <a:r>
              <a:rPr lang="en-US" altLang="zh-CN" sz="3200" dirty="0" smtClean="0">
                <a:latin typeface="Heiti TC Medium"/>
                <a:ea typeface="Heiti TC Medium"/>
                <a:cs typeface="Heiti TC Medium"/>
              </a:rPr>
              <a:t>1:1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阿拉法和俄梅戛 ： （啟示錄 </a:t>
            </a:r>
            <a:r>
              <a:rPr lang="en-US" altLang="zh-CN" sz="3200" dirty="0" smtClean="0">
                <a:latin typeface="Heiti TC Medium"/>
                <a:ea typeface="Heiti TC Medium"/>
                <a:cs typeface="Heiti TC Medium"/>
              </a:rPr>
              <a:t>1:8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22:13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以馬內利 ：（以賽亞書 </a:t>
            </a:r>
            <a:r>
              <a:rPr lang="en-US" altLang="zh-CN" sz="3200" dirty="0" smtClean="0">
                <a:latin typeface="Heiti TC Medium"/>
                <a:ea typeface="Heiti TC Medium"/>
                <a:cs typeface="Heiti TC Medium"/>
              </a:rPr>
              <a:t>9:6 </a:t>
            </a:r>
            <a:r>
              <a:rPr lang="zh-CN" altLang="en-US" sz="3200" dirty="0" smtClean="0">
                <a:latin typeface="Heiti TC Medium"/>
                <a:ea typeface="Heiti TC Medium"/>
                <a:cs typeface="Heiti TC Medium"/>
              </a:rPr>
              <a:t>；馬太福音 </a:t>
            </a:r>
            <a:r>
              <a:rPr lang="en-US" altLang="zh-CN" sz="3200" dirty="0" smtClean="0">
                <a:latin typeface="Heiti TC Medium"/>
                <a:ea typeface="Heiti TC Medium"/>
                <a:cs typeface="Heiti TC Medium"/>
              </a:rPr>
              <a:t>1:23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自有 ：（約翰福音 </a:t>
            </a:r>
            <a:r>
              <a:rPr lang="en-US" altLang="zh-CN" sz="3200" dirty="0" smtClean="0">
                <a:latin typeface="Heiti TC Medium"/>
                <a:ea typeface="Heiti TC Medium"/>
                <a:cs typeface="Heiti TC Medium"/>
              </a:rPr>
              <a:t>8:58 </a:t>
            </a:r>
            <a:r>
              <a:rPr lang="zh-CN" altLang="en-US" sz="3200" dirty="0" smtClean="0">
                <a:latin typeface="Heiti TC Medium"/>
                <a:ea typeface="Heiti TC Medium"/>
                <a:cs typeface="Heiti TC Medium"/>
              </a:rPr>
              <a:t>，與出埃及記 </a:t>
            </a:r>
            <a:r>
              <a:rPr lang="en-US" altLang="zh-CN" sz="3200" dirty="0" smtClean="0">
                <a:latin typeface="Heiti TC Medium"/>
                <a:ea typeface="Heiti TC Medium"/>
                <a:cs typeface="Heiti TC Medium"/>
              </a:rPr>
              <a:t>3:14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萬有的主 ：（使徒行傳 </a:t>
            </a:r>
            <a:r>
              <a:rPr lang="en-US" altLang="zh-CN" sz="3200" dirty="0" smtClean="0">
                <a:latin typeface="Heiti TC Medium"/>
                <a:ea typeface="Heiti TC Medium"/>
                <a:cs typeface="Heiti TC Medium"/>
              </a:rPr>
              <a:t>10:36 </a:t>
            </a:r>
            <a:r>
              <a:rPr lang="zh-CN" altLang="en-US" sz="3200" dirty="0" smtClean="0">
                <a:latin typeface="Heiti TC Medium"/>
                <a:ea typeface="Heiti TC Medium"/>
                <a:cs typeface="Heiti TC Medium"/>
              </a:rPr>
              <a:t>）。 真神 ：（約翰一書 </a:t>
            </a:r>
            <a:r>
              <a:rPr lang="en-US" altLang="zh-CN" sz="3200" dirty="0" smtClean="0">
                <a:latin typeface="Heiti TC Medium"/>
                <a:ea typeface="Heiti TC Medium"/>
                <a:cs typeface="Heiti TC Medium"/>
              </a:rPr>
              <a:t>5:20 </a:t>
            </a:r>
            <a:r>
              <a:rPr lang="zh-CN" altLang="en-US" sz="3200" dirty="0" smtClean="0">
                <a:latin typeface="Heiti TC Medium"/>
                <a:ea typeface="Heiti TC Medium"/>
                <a:cs typeface="Heiti TC Medium"/>
              </a:rPr>
              <a:t>） 為我們信心創始成終的耶穌 ：（希伯來書 </a:t>
            </a:r>
            <a:r>
              <a:rPr lang="en-US" altLang="zh-CN" sz="3200" dirty="0" smtClean="0">
                <a:latin typeface="Heiti TC Medium"/>
                <a:ea typeface="Heiti TC Medium"/>
                <a:cs typeface="Heiti TC Medium"/>
              </a:rPr>
              <a:t>12:2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拯救通過神所賜的信得以完成（以弗所書 </a:t>
            </a:r>
            <a:r>
              <a:rPr lang="en-US" altLang="zh-CN" sz="3200" dirty="0" smtClean="0">
                <a:latin typeface="Heiti TC Medium"/>
                <a:ea typeface="Heiti TC Medium"/>
                <a:cs typeface="Heiti TC Medium"/>
              </a:rPr>
              <a:t>2:8-9 </a:t>
            </a:r>
            <a:r>
              <a:rPr lang="zh-CN" altLang="en-US" sz="3200" dirty="0" smtClean="0">
                <a:latin typeface="Heiti TC Medium"/>
                <a:ea typeface="Heiti TC Medium"/>
                <a:cs typeface="Heiti TC Medium"/>
              </a:rPr>
              <a:t>）生命的糧 ：（約翰福音 </a:t>
            </a:r>
            <a:r>
              <a:rPr lang="en-US" altLang="zh-CN" sz="3200" dirty="0" smtClean="0">
                <a:latin typeface="Heiti TC Medium"/>
                <a:ea typeface="Heiti TC Medium"/>
                <a:cs typeface="Heiti TC Medium"/>
              </a:rPr>
              <a:t>6:35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6:48 </a:t>
            </a:r>
            <a:r>
              <a:rPr lang="zh-CN" altLang="en-US" sz="3200" dirty="0" smtClean="0">
                <a:latin typeface="Heiti TC Medium"/>
                <a:ea typeface="Heiti TC Medium"/>
                <a:cs typeface="Heiti TC Medium"/>
              </a:rPr>
              <a:t>） 新郎 ：（馬太福音 </a:t>
            </a:r>
            <a:r>
              <a:rPr lang="en-US" altLang="zh-CN" sz="3200" dirty="0" smtClean="0">
                <a:latin typeface="Heiti TC Medium"/>
                <a:ea typeface="Heiti TC Medium"/>
                <a:cs typeface="Heiti TC Medium"/>
              </a:rPr>
              <a:t>9:15 </a:t>
            </a:r>
            <a:r>
              <a:rPr lang="zh-CN" altLang="en-US" sz="3200" dirty="0" smtClean="0">
                <a:latin typeface="Heiti TC Medium"/>
                <a:ea typeface="Heiti TC Medium"/>
                <a:cs typeface="Heiti TC Medium"/>
              </a:rPr>
              <a:t>）。 拯救者 ：（羅馬書 </a:t>
            </a:r>
            <a:r>
              <a:rPr lang="en-US" altLang="zh-CN" sz="3200" dirty="0" smtClean="0">
                <a:latin typeface="Heiti TC Medium"/>
                <a:ea typeface="Heiti TC Medium"/>
                <a:cs typeface="Heiti TC Medium"/>
              </a:rPr>
              <a:t>11:26 </a:t>
            </a:r>
            <a:r>
              <a:rPr lang="zh-CN" altLang="en-US" sz="3200" dirty="0" smtClean="0">
                <a:latin typeface="Heiti TC Medium"/>
                <a:ea typeface="Heiti TC Medium"/>
                <a:cs typeface="Heiti TC Medium"/>
              </a:rPr>
              <a:t>）。 好牧人 ：（約翰福音 </a:t>
            </a:r>
            <a:r>
              <a:rPr lang="en-US" altLang="zh-CN" sz="3200" dirty="0" smtClean="0">
                <a:latin typeface="Heiti TC Medium"/>
                <a:ea typeface="Heiti TC Medium"/>
                <a:cs typeface="Heiti TC Medium"/>
              </a:rPr>
              <a:t>10:11,14 </a:t>
            </a:r>
            <a:r>
              <a:rPr lang="zh-CN" altLang="en-US" sz="3200" dirty="0" smtClean="0">
                <a:latin typeface="Heiti TC Medium"/>
                <a:ea typeface="Heiti TC Medium"/>
                <a:cs typeface="Heiti TC Medium"/>
              </a:rPr>
              <a:t>） 。 大祭司 ：（希伯來書 </a:t>
            </a:r>
            <a:r>
              <a:rPr lang="en-US" altLang="zh-CN" sz="3200" dirty="0" smtClean="0">
                <a:latin typeface="Heiti TC Medium"/>
                <a:ea typeface="Heiti TC Medium"/>
                <a:cs typeface="Heiti TC Medium"/>
              </a:rPr>
              <a:t>2:17 </a:t>
            </a:r>
            <a:r>
              <a:rPr lang="zh-CN" altLang="en-US" sz="3200" dirty="0" smtClean="0">
                <a:latin typeface="Heiti TC Medium"/>
                <a:ea typeface="Heiti TC Medium"/>
                <a:cs typeface="Heiti TC Medium"/>
              </a:rPr>
              <a:t>） 。 神的羔羊 ：（約翰福音 </a:t>
            </a:r>
            <a:r>
              <a:rPr lang="en-US" altLang="zh-CN" sz="3200" dirty="0" smtClean="0">
                <a:latin typeface="Heiti TC Medium"/>
                <a:ea typeface="Heiti TC Medium"/>
                <a:cs typeface="Heiti TC Medium"/>
              </a:rPr>
              <a:t>1:29 </a:t>
            </a:r>
            <a:r>
              <a:rPr lang="zh-CN" altLang="en-US" sz="3200" dirty="0" smtClean="0">
                <a:latin typeface="Heiti TC Medium"/>
                <a:ea typeface="Heiti TC Medium"/>
                <a:cs typeface="Heiti TC Medium"/>
              </a:rPr>
              <a:t>） 。 中保 ：（提摩太前書 </a:t>
            </a:r>
            <a:r>
              <a:rPr lang="en-US" altLang="zh-CN" sz="3200" dirty="0" smtClean="0">
                <a:latin typeface="Heiti TC Medium"/>
                <a:ea typeface="Heiti TC Medium"/>
                <a:cs typeface="Heiti TC Medium"/>
              </a:rPr>
              <a:t>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5 </a:t>
            </a:r>
            <a:r>
              <a:rPr lang="zh-CN" altLang="en-US" sz="3200" dirty="0" smtClean="0">
                <a:latin typeface="Heiti TC Medium"/>
                <a:ea typeface="Heiti TC Medium"/>
                <a:cs typeface="Heiti TC Medium"/>
              </a:rPr>
              <a:t>） 。 磐石 ： （哥林多前書 </a:t>
            </a:r>
            <a:r>
              <a:rPr lang="en-US" altLang="zh-CN" sz="3200" dirty="0" smtClean="0">
                <a:latin typeface="Heiti TC Medium"/>
                <a:ea typeface="Heiti TC Medium"/>
                <a:cs typeface="Heiti TC Medium"/>
              </a:rPr>
              <a:t>10:4 </a:t>
            </a:r>
            <a:r>
              <a:rPr lang="zh-CN" altLang="en-US" sz="3200" dirty="0" smtClean="0">
                <a:latin typeface="Heiti TC Medium"/>
                <a:ea typeface="Heiti TC Medium"/>
                <a:cs typeface="Heiti TC Medium"/>
              </a:rPr>
              <a:t>） 復活和生命 ：（約翰福音 </a:t>
            </a:r>
            <a:r>
              <a:rPr lang="en-US" altLang="zh-CN" sz="3200" dirty="0" smtClean="0">
                <a:latin typeface="Heiti TC Medium"/>
                <a:ea typeface="Heiti TC Medium"/>
                <a:cs typeface="Heiti TC Medium"/>
              </a:rPr>
              <a:t>11:25 </a:t>
            </a:r>
            <a:r>
              <a:rPr lang="zh-CN" altLang="en-US" sz="3200" dirty="0" smtClean="0">
                <a:latin typeface="Heiti TC Medium"/>
                <a:ea typeface="Heiti TC Medium"/>
                <a:cs typeface="Heiti TC Medium"/>
              </a:rPr>
              <a:t>） 。 救主 ：（馬太福音 </a:t>
            </a:r>
            <a:r>
              <a:rPr lang="en-US" altLang="zh-CN" sz="3200" dirty="0" smtClean="0">
                <a:latin typeface="Heiti TC Medium"/>
                <a:ea typeface="Heiti TC Medium"/>
                <a:cs typeface="Heiti TC Medium"/>
              </a:rPr>
              <a:t>1:21 </a:t>
            </a:r>
            <a:r>
              <a:rPr lang="zh-CN" altLang="en-US" sz="3200" dirty="0" smtClean="0">
                <a:latin typeface="Heiti TC Medium"/>
                <a:ea typeface="Heiti TC Medium"/>
                <a:cs typeface="Heiti TC Medium"/>
              </a:rPr>
              <a:t>；路加福音 </a:t>
            </a:r>
            <a:r>
              <a:rPr lang="en-US" altLang="zh-CN" sz="3200" dirty="0" smtClean="0">
                <a:latin typeface="Heiti TC Medium"/>
                <a:ea typeface="Heiti TC Medium"/>
                <a:cs typeface="Heiti TC Medium"/>
              </a:rPr>
              <a:t>2:11 </a:t>
            </a:r>
            <a:r>
              <a:rPr lang="zh-CN" altLang="en-US" sz="3200" dirty="0" smtClean="0">
                <a:latin typeface="Heiti TC Medium"/>
                <a:ea typeface="Heiti TC Medium"/>
                <a:cs typeface="Heiti TC Medium"/>
              </a:rPr>
              <a:t>）。 真葡萄樹 ：（約翰福音 </a:t>
            </a:r>
            <a:r>
              <a:rPr lang="en-US" altLang="zh-CN" sz="3200" dirty="0" smtClean="0">
                <a:latin typeface="Heiti TC Medium"/>
                <a:ea typeface="Heiti TC Medium"/>
                <a:cs typeface="Heiti TC Medium"/>
              </a:rPr>
              <a:t>15:1 </a:t>
            </a:r>
            <a:r>
              <a:rPr lang="zh-CN" altLang="en-US" sz="3200" dirty="0" smtClean="0">
                <a:latin typeface="Heiti TC Medium"/>
                <a:ea typeface="Heiti TC Medium"/>
                <a:cs typeface="Heiti TC Medium"/>
              </a:rPr>
              <a:t>） 。 道路、真理、生命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問題：耶穌的不同名字和稱呼是什麼？ 回答： 聖經里基督的名字和稱呼大約有 </a:t>
            </a:r>
            <a:r>
              <a:rPr lang="en-US" altLang="zh-CN" sz="3200" dirty="0" smtClean="0">
                <a:latin typeface="Heiti TC Medium"/>
                <a:ea typeface="Heiti TC Medium"/>
                <a:cs typeface="Heiti TC Medium"/>
              </a:rPr>
              <a:t>200 </a:t>
            </a:r>
            <a:r>
              <a:rPr lang="zh-CN" altLang="en-US" sz="3200" dirty="0" smtClean="0">
                <a:latin typeface="Heiti TC Medium"/>
                <a:ea typeface="Heiti TC Medium"/>
                <a:cs typeface="Heiti TC Medium"/>
              </a:rPr>
              <a:t>個。 以下是一些比較重要的，按照反映基督的本質、他在神的三位一體中的位置和他為我們在世上做的工這三個部分排列。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基督的本質 房角石 ：（以弗所書 </a:t>
            </a:r>
            <a:r>
              <a:rPr lang="en-US" altLang="zh-CN" sz="3200" dirty="0" smtClean="0">
                <a:latin typeface="Heiti TC Medium"/>
                <a:ea typeface="Heiti TC Medium"/>
                <a:cs typeface="Heiti TC Medium"/>
              </a:rPr>
              <a:t>2:20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首生的，在一切被造的以先 ：（歌羅西書 </a:t>
            </a:r>
            <a:r>
              <a:rPr lang="en-US" altLang="zh-CN" sz="3200" dirty="0" smtClean="0">
                <a:latin typeface="Heiti TC Medium"/>
                <a:ea typeface="Heiti TC Medium"/>
                <a:cs typeface="Heiti TC Medium"/>
              </a:rPr>
              <a:t>1:15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他是萬有之首。 教會之首 ：（以弗所書 </a:t>
            </a:r>
            <a:r>
              <a:rPr lang="en-US" altLang="zh-CN" sz="3200" dirty="0" smtClean="0">
                <a:latin typeface="Heiti TC Medium"/>
                <a:ea typeface="Heiti TC Medium"/>
                <a:cs typeface="Heiti TC Medium"/>
              </a:rPr>
              <a:t>1:22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4:15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5:23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耶穌基督，</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聖潔者 ：（使徒行傳 </a:t>
            </a:r>
            <a:r>
              <a:rPr lang="en-US" altLang="zh-CN" sz="3200" dirty="0" smtClean="0">
                <a:latin typeface="Heiti TC Medium"/>
                <a:ea typeface="Heiti TC Medium"/>
                <a:cs typeface="Heiti TC Medium"/>
              </a:rPr>
              <a:t>3:14 </a:t>
            </a:r>
            <a:r>
              <a:rPr lang="zh-CN" altLang="en-US" sz="3200" dirty="0" smtClean="0">
                <a:latin typeface="Heiti TC Medium"/>
                <a:ea typeface="Heiti TC Medium"/>
                <a:cs typeface="Heiti TC Medium"/>
              </a:rPr>
              <a:t>；詩篇 </a:t>
            </a:r>
            <a:r>
              <a:rPr lang="en-US" altLang="zh-CN" sz="3200" dirty="0" smtClean="0">
                <a:latin typeface="Heiti TC Medium"/>
                <a:ea typeface="Heiti TC Medium"/>
                <a:cs typeface="Heiti TC Medium"/>
              </a:rPr>
              <a:t>16:10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審判者 ：（使徒行傳 </a:t>
            </a:r>
            <a:r>
              <a:rPr lang="en-US" altLang="zh-CN" sz="3200" dirty="0" smtClean="0">
                <a:latin typeface="Heiti TC Medium"/>
                <a:ea typeface="Heiti TC Medium"/>
                <a:cs typeface="Heiti TC Medium"/>
              </a:rPr>
              <a:t>10:42 </a:t>
            </a:r>
            <a:r>
              <a:rPr lang="zh-CN" altLang="en-US" sz="3200" dirty="0" smtClean="0">
                <a:latin typeface="Heiti TC Medium"/>
                <a:ea typeface="Heiti TC Medium"/>
                <a:cs typeface="Heiti TC Medium"/>
              </a:rPr>
              <a:t>；提摩太后書 </a:t>
            </a:r>
            <a:r>
              <a:rPr lang="en-US" altLang="zh-CN" sz="3200" dirty="0" smtClean="0">
                <a:latin typeface="Heiti TC Medium"/>
                <a:ea typeface="Heiti TC Medium"/>
                <a:cs typeface="Heiti TC Medium"/>
              </a:rPr>
              <a:t>4:8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萬王之王、萬主之主 ：（提摩太前書 </a:t>
            </a:r>
            <a:r>
              <a:rPr lang="en-US" altLang="zh-CN" sz="3200" dirty="0" smtClean="0">
                <a:latin typeface="Heiti TC Medium"/>
                <a:ea typeface="Heiti TC Medium"/>
                <a:cs typeface="Heiti TC Medium"/>
              </a:rPr>
              <a:t>6:15 </a:t>
            </a:r>
            <a:r>
              <a:rPr lang="zh-CN" altLang="en-US" sz="3200" dirty="0" smtClean="0">
                <a:latin typeface="Heiti TC Medium"/>
                <a:ea typeface="Heiti TC Medium"/>
                <a:cs typeface="Heiti TC Medium"/>
              </a:rPr>
              <a:t>；啟示錄 </a:t>
            </a:r>
            <a:r>
              <a:rPr lang="en-US" altLang="zh-CN" sz="3200" dirty="0" smtClean="0">
                <a:latin typeface="Heiti TC Medium"/>
                <a:ea typeface="Heiti TC Medium"/>
                <a:cs typeface="Heiti TC Medium"/>
              </a:rPr>
              <a:t>19:16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世界的光 ：（約翰福音 </a:t>
            </a:r>
            <a:r>
              <a:rPr lang="en-US" altLang="zh-CN" sz="3200" dirty="0" smtClean="0">
                <a:latin typeface="Heiti TC Medium"/>
                <a:ea typeface="Heiti TC Medium"/>
                <a:cs typeface="Heiti TC Medium"/>
              </a:rPr>
              <a:t>8:12 </a:t>
            </a:r>
            <a:r>
              <a:rPr lang="zh-CN" altLang="en-US" sz="3200" dirty="0" smtClean="0">
                <a:latin typeface="Heiti TC Medium"/>
                <a:ea typeface="Heiti TC Medium"/>
                <a:cs typeface="Heiti TC Medium"/>
              </a:rPr>
              <a:t>）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和平的君 ：（以賽亞書 </a:t>
            </a:r>
            <a:r>
              <a:rPr lang="en-US" altLang="zh-CN" sz="3200" dirty="0" smtClean="0">
                <a:latin typeface="Heiti TC Medium"/>
                <a:ea typeface="Heiti TC Medium"/>
                <a:cs typeface="Heiti TC Medium"/>
              </a:rPr>
              <a:t>9:6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神的兒子 ：（路加福音 </a:t>
            </a:r>
            <a:r>
              <a:rPr lang="en-US" altLang="zh-CN" sz="3200" dirty="0" smtClean="0">
                <a:latin typeface="Heiti TC Medium"/>
                <a:ea typeface="Heiti TC Medium"/>
                <a:cs typeface="Heiti TC Medium"/>
              </a:rPr>
              <a:t>1:35 </a:t>
            </a:r>
            <a:r>
              <a:rPr lang="zh-CN" altLang="en-US" sz="3200" dirty="0" smtClean="0">
                <a:latin typeface="Heiti TC Medium"/>
                <a:ea typeface="Heiti TC Medium"/>
                <a:cs typeface="Heiti TC Medium"/>
              </a:rPr>
              <a:t>；約翰福音 </a:t>
            </a:r>
            <a:r>
              <a:rPr lang="en-US" altLang="zh-CN" sz="3200" dirty="0" smtClean="0">
                <a:latin typeface="Heiti TC Medium"/>
                <a:ea typeface="Heiti TC Medium"/>
                <a:cs typeface="Heiti TC Medium"/>
              </a:rPr>
              <a:t>1:49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“父獨生子”（約翰福音 </a:t>
            </a:r>
            <a:r>
              <a:rPr lang="en-US" altLang="zh-CN" sz="3200" dirty="0" smtClean="0">
                <a:latin typeface="Heiti TC Medium"/>
                <a:ea typeface="Heiti TC Medium"/>
                <a:cs typeface="Heiti TC Medium"/>
              </a:rPr>
              <a:t>1:14 </a:t>
            </a:r>
            <a:r>
              <a:rPr lang="zh-CN" altLang="en-US" sz="3200" dirty="0" smtClean="0">
                <a:latin typeface="Heiti TC Medium"/>
                <a:ea typeface="Heiti TC Medium"/>
                <a:cs typeface="Heiti TC Medium"/>
              </a:rPr>
              <a:t>）。 “神的兒子”在新約中用了 </a:t>
            </a:r>
            <a:r>
              <a:rPr lang="en-US" altLang="zh-CN" sz="3200" dirty="0" smtClean="0">
                <a:latin typeface="Heiti TC Medium"/>
                <a:ea typeface="Heiti TC Medium"/>
                <a:cs typeface="Heiti TC Medium"/>
              </a:rPr>
              <a:t>42 </a:t>
            </a:r>
            <a:r>
              <a:rPr lang="zh-CN" altLang="en-US" sz="3200" dirty="0" smtClean="0">
                <a:latin typeface="Heiti TC Medium"/>
                <a:ea typeface="Heiti TC Medium"/>
                <a:cs typeface="Heiti TC Medium"/>
              </a:rPr>
              <a:t>次，肯定了基督的神性。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人子 ： （約翰福音 </a:t>
            </a:r>
            <a:r>
              <a:rPr lang="en-US" altLang="zh-CN" sz="3200" dirty="0" smtClean="0">
                <a:latin typeface="Heiti TC Medium"/>
                <a:ea typeface="Heiti TC Medium"/>
                <a:cs typeface="Heiti TC Medium"/>
              </a:rPr>
              <a:t>5:27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用以與“神的兒子”相對比，這個詞肯定了與基督的神性同時並存的他的人性。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道 ：（約翰福音 </a:t>
            </a:r>
            <a:r>
              <a:rPr lang="en-US" altLang="zh-CN" sz="3200" dirty="0" smtClean="0">
                <a:latin typeface="Heiti TC Medium"/>
                <a:ea typeface="Heiti TC Medium"/>
                <a:cs typeface="Heiti TC Medium"/>
              </a:rPr>
              <a:t>1:1 </a:t>
            </a:r>
            <a:r>
              <a:rPr lang="zh-CN" altLang="en-US" sz="3200" dirty="0" smtClean="0">
                <a:latin typeface="Heiti TC Medium"/>
                <a:ea typeface="Heiti TC Medium"/>
                <a:cs typeface="Heiti TC Medium"/>
              </a:rPr>
              <a:t>；約翰一書 </a:t>
            </a:r>
            <a:r>
              <a:rPr lang="en-US" altLang="zh-CN" sz="3200" dirty="0" smtClean="0">
                <a:latin typeface="Heiti TC Medium"/>
                <a:ea typeface="Heiti TC Medium"/>
                <a:cs typeface="Heiti TC Medium"/>
              </a:rPr>
              <a:t>5:7-8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神之道 ：（啟示錄 </a:t>
            </a:r>
            <a:r>
              <a:rPr lang="en-US" altLang="zh-CN" sz="3200" dirty="0" smtClean="0">
                <a:latin typeface="Heiti TC Medium"/>
                <a:ea typeface="Heiti TC Medium"/>
                <a:cs typeface="Heiti TC Medium"/>
              </a:rPr>
              <a:t>19:12-13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生命之道 ：（約翰一書 </a:t>
            </a:r>
            <a:r>
              <a:rPr lang="en-US" altLang="zh-CN" sz="3200" dirty="0" smtClean="0">
                <a:latin typeface="Heiti TC Medium"/>
                <a:ea typeface="Heiti TC Medium"/>
                <a:cs typeface="Heiti TC Medium"/>
              </a:rPr>
              <a:t>1:1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阿拉法和俄梅戛 ： （啟示錄 </a:t>
            </a:r>
            <a:r>
              <a:rPr lang="en-US" altLang="zh-CN" sz="3200" dirty="0" smtClean="0">
                <a:latin typeface="Heiti TC Medium"/>
                <a:ea typeface="Heiti TC Medium"/>
                <a:cs typeface="Heiti TC Medium"/>
              </a:rPr>
              <a:t>1:8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22:13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以馬內利 ：（以賽亞書 </a:t>
            </a:r>
            <a:r>
              <a:rPr lang="en-US" altLang="zh-CN" sz="3200" dirty="0" smtClean="0">
                <a:latin typeface="Heiti TC Medium"/>
                <a:ea typeface="Heiti TC Medium"/>
                <a:cs typeface="Heiti TC Medium"/>
              </a:rPr>
              <a:t>9:6 </a:t>
            </a:r>
            <a:r>
              <a:rPr lang="zh-CN" altLang="en-US" sz="3200" dirty="0" smtClean="0">
                <a:latin typeface="Heiti TC Medium"/>
                <a:ea typeface="Heiti TC Medium"/>
                <a:cs typeface="Heiti TC Medium"/>
              </a:rPr>
              <a:t>；馬太福音 </a:t>
            </a:r>
            <a:r>
              <a:rPr lang="en-US" altLang="zh-CN" sz="3200" dirty="0" smtClean="0">
                <a:latin typeface="Heiti TC Medium"/>
                <a:ea typeface="Heiti TC Medium"/>
                <a:cs typeface="Heiti TC Medium"/>
              </a:rPr>
              <a:t>1:23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自有 ：（約翰福音 </a:t>
            </a:r>
            <a:r>
              <a:rPr lang="en-US" altLang="zh-CN" sz="3200" dirty="0" smtClean="0">
                <a:latin typeface="Heiti TC Medium"/>
                <a:ea typeface="Heiti TC Medium"/>
                <a:cs typeface="Heiti TC Medium"/>
              </a:rPr>
              <a:t>8:58 </a:t>
            </a:r>
            <a:r>
              <a:rPr lang="zh-CN" altLang="en-US" sz="3200" dirty="0" smtClean="0">
                <a:latin typeface="Heiti TC Medium"/>
                <a:ea typeface="Heiti TC Medium"/>
                <a:cs typeface="Heiti TC Medium"/>
              </a:rPr>
              <a:t>，與出埃及記 </a:t>
            </a:r>
            <a:r>
              <a:rPr lang="en-US" altLang="zh-CN" sz="3200" dirty="0" smtClean="0">
                <a:latin typeface="Heiti TC Medium"/>
                <a:ea typeface="Heiti TC Medium"/>
                <a:cs typeface="Heiti TC Medium"/>
              </a:rPr>
              <a:t>3:14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萬有的主 ：（使徒行傳 </a:t>
            </a:r>
            <a:r>
              <a:rPr lang="en-US" altLang="zh-CN" sz="3200" dirty="0" smtClean="0">
                <a:latin typeface="Heiti TC Medium"/>
                <a:ea typeface="Heiti TC Medium"/>
                <a:cs typeface="Heiti TC Medium"/>
              </a:rPr>
              <a:t>10:36 </a:t>
            </a:r>
            <a:r>
              <a:rPr lang="zh-CN" altLang="en-US" sz="3200" dirty="0" smtClean="0">
                <a:latin typeface="Heiti TC Medium"/>
                <a:ea typeface="Heiti TC Medium"/>
                <a:cs typeface="Heiti TC Medium"/>
              </a:rPr>
              <a:t>）。 真神 ：（約翰一書 </a:t>
            </a:r>
            <a:r>
              <a:rPr lang="en-US" altLang="zh-CN" sz="3200" dirty="0" smtClean="0">
                <a:latin typeface="Heiti TC Medium"/>
                <a:ea typeface="Heiti TC Medium"/>
                <a:cs typeface="Heiti TC Medium"/>
              </a:rPr>
              <a:t>5:20 </a:t>
            </a:r>
            <a:r>
              <a:rPr lang="zh-CN" altLang="en-US" sz="3200" dirty="0" smtClean="0">
                <a:latin typeface="Heiti TC Medium"/>
                <a:ea typeface="Heiti TC Medium"/>
                <a:cs typeface="Heiti TC Medium"/>
              </a:rPr>
              <a:t>） 為我們信心創始成終的耶穌 ：（希伯來書 </a:t>
            </a:r>
            <a:r>
              <a:rPr lang="en-US" altLang="zh-CN" sz="3200" dirty="0" smtClean="0">
                <a:latin typeface="Heiti TC Medium"/>
                <a:ea typeface="Heiti TC Medium"/>
                <a:cs typeface="Heiti TC Medium"/>
              </a:rPr>
              <a:t>12:2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拯救通過神所賜的信得以完成（以弗所書 </a:t>
            </a:r>
            <a:r>
              <a:rPr lang="en-US" altLang="zh-CN" sz="3200" dirty="0" smtClean="0">
                <a:latin typeface="Heiti TC Medium"/>
                <a:ea typeface="Heiti TC Medium"/>
                <a:cs typeface="Heiti TC Medium"/>
              </a:rPr>
              <a:t>2:8-9 </a:t>
            </a:r>
            <a:r>
              <a:rPr lang="zh-CN" altLang="en-US" sz="3200" dirty="0" smtClean="0">
                <a:latin typeface="Heiti TC Medium"/>
                <a:ea typeface="Heiti TC Medium"/>
                <a:cs typeface="Heiti TC Medium"/>
              </a:rPr>
              <a:t>）生命的糧 ：（約翰福音 </a:t>
            </a:r>
            <a:r>
              <a:rPr lang="en-US" altLang="zh-CN" sz="3200" dirty="0" smtClean="0">
                <a:latin typeface="Heiti TC Medium"/>
                <a:ea typeface="Heiti TC Medium"/>
                <a:cs typeface="Heiti TC Medium"/>
              </a:rPr>
              <a:t>6:35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6:48 </a:t>
            </a:r>
            <a:r>
              <a:rPr lang="zh-CN" altLang="en-US" sz="3200" dirty="0" smtClean="0">
                <a:latin typeface="Heiti TC Medium"/>
                <a:ea typeface="Heiti TC Medium"/>
                <a:cs typeface="Heiti TC Medium"/>
              </a:rPr>
              <a:t>） 新郎 ：（馬太福音 </a:t>
            </a:r>
            <a:r>
              <a:rPr lang="en-US" altLang="zh-CN" sz="3200" dirty="0" smtClean="0">
                <a:latin typeface="Heiti TC Medium"/>
                <a:ea typeface="Heiti TC Medium"/>
                <a:cs typeface="Heiti TC Medium"/>
              </a:rPr>
              <a:t>9:15 </a:t>
            </a:r>
            <a:r>
              <a:rPr lang="zh-CN" altLang="en-US" sz="3200" dirty="0" smtClean="0">
                <a:latin typeface="Heiti TC Medium"/>
                <a:ea typeface="Heiti TC Medium"/>
                <a:cs typeface="Heiti TC Medium"/>
              </a:rPr>
              <a:t>）。 拯救者 ：（羅馬書 </a:t>
            </a:r>
            <a:r>
              <a:rPr lang="en-US" altLang="zh-CN" sz="3200" dirty="0" smtClean="0">
                <a:latin typeface="Heiti TC Medium"/>
                <a:ea typeface="Heiti TC Medium"/>
                <a:cs typeface="Heiti TC Medium"/>
              </a:rPr>
              <a:t>11:26 </a:t>
            </a:r>
            <a:r>
              <a:rPr lang="zh-CN" altLang="en-US" sz="3200" dirty="0" smtClean="0">
                <a:latin typeface="Heiti TC Medium"/>
                <a:ea typeface="Heiti TC Medium"/>
                <a:cs typeface="Heiti TC Medium"/>
              </a:rPr>
              <a:t>）。 好牧人 ：（約翰福音 </a:t>
            </a:r>
            <a:r>
              <a:rPr lang="en-US" altLang="zh-CN" sz="3200" dirty="0" smtClean="0">
                <a:latin typeface="Heiti TC Medium"/>
                <a:ea typeface="Heiti TC Medium"/>
                <a:cs typeface="Heiti TC Medium"/>
              </a:rPr>
              <a:t>10:11,14 </a:t>
            </a:r>
            <a:r>
              <a:rPr lang="zh-CN" altLang="en-US" sz="3200" dirty="0" smtClean="0">
                <a:latin typeface="Heiti TC Medium"/>
                <a:ea typeface="Heiti TC Medium"/>
                <a:cs typeface="Heiti TC Medium"/>
              </a:rPr>
              <a:t>） 。 大祭司 ：（希伯來書 </a:t>
            </a:r>
            <a:r>
              <a:rPr lang="en-US" altLang="zh-CN" sz="3200" dirty="0" smtClean="0">
                <a:latin typeface="Heiti TC Medium"/>
                <a:ea typeface="Heiti TC Medium"/>
                <a:cs typeface="Heiti TC Medium"/>
              </a:rPr>
              <a:t>2:17 </a:t>
            </a:r>
            <a:r>
              <a:rPr lang="zh-CN" altLang="en-US" sz="3200" dirty="0" smtClean="0">
                <a:latin typeface="Heiti TC Medium"/>
                <a:ea typeface="Heiti TC Medium"/>
                <a:cs typeface="Heiti TC Medium"/>
              </a:rPr>
              <a:t>） 。 神的羔羊 ：（約翰福音 </a:t>
            </a:r>
            <a:r>
              <a:rPr lang="en-US" altLang="zh-CN" sz="3200" dirty="0" smtClean="0">
                <a:latin typeface="Heiti TC Medium"/>
                <a:ea typeface="Heiti TC Medium"/>
                <a:cs typeface="Heiti TC Medium"/>
              </a:rPr>
              <a:t>1:29 </a:t>
            </a:r>
            <a:r>
              <a:rPr lang="zh-CN" altLang="en-US" sz="3200" dirty="0" smtClean="0">
                <a:latin typeface="Heiti TC Medium"/>
                <a:ea typeface="Heiti TC Medium"/>
                <a:cs typeface="Heiti TC Medium"/>
              </a:rPr>
              <a:t>） 。 中保 ：（提摩太前書 </a:t>
            </a:r>
            <a:r>
              <a:rPr lang="en-US" altLang="zh-CN" sz="3200" dirty="0" smtClean="0">
                <a:latin typeface="Heiti TC Medium"/>
                <a:ea typeface="Heiti TC Medium"/>
                <a:cs typeface="Heiti TC Medium"/>
              </a:rPr>
              <a:t>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5 </a:t>
            </a:r>
            <a:r>
              <a:rPr lang="zh-CN" altLang="en-US" sz="3200" dirty="0" smtClean="0">
                <a:latin typeface="Heiti TC Medium"/>
                <a:ea typeface="Heiti TC Medium"/>
                <a:cs typeface="Heiti TC Medium"/>
              </a:rPr>
              <a:t>） 。 磐石 ： （哥林多前書 </a:t>
            </a:r>
            <a:r>
              <a:rPr lang="en-US" altLang="zh-CN" sz="3200" dirty="0" smtClean="0">
                <a:latin typeface="Heiti TC Medium"/>
                <a:ea typeface="Heiti TC Medium"/>
                <a:cs typeface="Heiti TC Medium"/>
              </a:rPr>
              <a:t>10:4 </a:t>
            </a:r>
            <a:r>
              <a:rPr lang="zh-CN" altLang="en-US" sz="3200" dirty="0" smtClean="0">
                <a:latin typeface="Heiti TC Medium"/>
                <a:ea typeface="Heiti TC Medium"/>
                <a:cs typeface="Heiti TC Medium"/>
              </a:rPr>
              <a:t>） 復活和生命 ：（約翰福音 </a:t>
            </a:r>
            <a:r>
              <a:rPr lang="en-US" altLang="zh-CN" sz="3200" dirty="0" smtClean="0">
                <a:latin typeface="Heiti TC Medium"/>
                <a:ea typeface="Heiti TC Medium"/>
                <a:cs typeface="Heiti TC Medium"/>
              </a:rPr>
              <a:t>11:25 </a:t>
            </a:r>
            <a:r>
              <a:rPr lang="zh-CN" altLang="en-US" sz="3200" dirty="0" smtClean="0">
                <a:latin typeface="Heiti TC Medium"/>
                <a:ea typeface="Heiti TC Medium"/>
                <a:cs typeface="Heiti TC Medium"/>
              </a:rPr>
              <a:t>） 。 救主 ：（馬太福音 </a:t>
            </a:r>
            <a:r>
              <a:rPr lang="en-US" altLang="zh-CN" sz="3200" dirty="0" smtClean="0">
                <a:latin typeface="Heiti TC Medium"/>
                <a:ea typeface="Heiti TC Medium"/>
                <a:cs typeface="Heiti TC Medium"/>
              </a:rPr>
              <a:t>1:21 </a:t>
            </a:r>
            <a:r>
              <a:rPr lang="zh-CN" altLang="en-US" sz="3200" dirty="0" smtClean="0">
                <a:latin typeface="Heiti TC Medium"/>
                <a:ea typeface="Heiti TC Medium"/>
                <a:cs typeface="Heiti TC Medium"/>
              </a:rPr>
              <a:t>；路加福音 </a:t>
            </a:r>
            <a:r>
              <a:rPr lang="en-US" altLang="zh-CN" sz="3200" dirty="0" smtClean="0">
                <a:latin typeface="Heiti TC Medium"/>
                <a:ea typeface="Heiti TC Medium"/>
                <a:cs typeface="Heiti TC Medium"/>
              </a:rPr>
              <a:t>2:11 </a:t>
            </a:r>
            <a:r>
              <a:rPr lang="zh-CN" altLang="en-US" sz="3200" dirty="0" smtClean="0">
                <a:latin typeface="Heiti TC Medium"/>
                <a:ea typeface="Heiti TC Medium"/>
                <a:cs typeface="Heiti TC Medium"/>
              </a:rPr>
              <a:t>）。 真葡萄樹 ：（約翰福音 </a:t>
            </a:r>
            <a:r>
              <a:rPr lang="en-US" altLang="zh-CN" sz="3200" dirty="0" smtClean="0">
                <a:latin typeface="Heiti TC Medium"/>
                <a:ea typeface="Heiti TC Medium"/>
                <a:cs typeface="Heiti TC Medium"/>
              </a:rPr>
              <a:t>15:1 </a:t>
            </a:r>
            <a:r>
              <a:rPr lang="zh-CN" altLang="en-US" sz="3200" dirty="0" smtClean="0">
                <a:latin typeface="Heiti TC Medium"/>
                <a:ea typeface="Heiti TC Medium"/>
                <a:cs typeface="Heiti TC Medium"/>
              </a:rPr>
              <a:t>） 。 道路、真理、生命 ：（約翰福音 </a:t>
            </a:r>
            <a:r>
              <a:rPr lang="en-US" altLang="zh-CN" sz="3200" dirty="0" smtClean="0">
                <a:latin typeface="Heiti TC Medium"/>
                <a:ea typeface="Heiti TC Medium"/>
                <a:cs typeface="Heiti TC Medium"/>
              </a:rPr>
              <a:t>14:6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耶穌是通向神的唯一道路，謊言世界裡的唯一真理，永恆生命的唯一真正源泉。 無論是在現時還是永恆意義上，他都代表所有三個方面。</a:t>
            </a:r>
            <a:endParaRPr lang="en-US" sz="1200" dirty="0"/>
          </a:p>
        </p:txBody>
      </p:sp>
      <p:sp>
        <p:nvSpPr>
          <p:cNvPr id="4" name="Slide Number Placeholder 3"/>
          <p:cNvSpPr>
            <a:spLocks noGrp="1"/>
          </p:cNvSpPr>
          <p:nvPr>
            <p:ph type="sldNum" sz="quarter" idx="10"/>
          </p:nvPr>
        </p:nvSpPr>
        <p:spPr/>
        <p:txBody>
          <a:bodyPr/>
          <a:lstStyle/>
          <a:p>
            <a:fld id="{4CB0230F-B426-314B-9108-A0635C10E4A5}" type="slidenum">
              <a:rPr lang="en-US" smtClean="0"/>
              <a:t>12</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6833C38-1BCA-F74C-BD13-1F7F41813025}" type="slidenum">
              <a:rPr lang="en-US"/>
              <a:pPr>
                <a:defRPr/>
              </a:pPr>
              <a:t>13</a:t>
            </a:fld>
            <a:endParaRPr lang="en-US"/>
          </a:p>
        </p:txBody>
      </p:sp>
      <p:sp>
        <p:nvSpPr>
          <p:cNvPr id="2" name="Notes Placeholder 1"/>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房角石 ：（以弗所書 </a:t>
            </a:r>
            <a:r>
              <a:rPr lang="en-US" altLang="zh-CN" sz="3200" dirty="0" smtClean="0">
                <a:latin typeface="Heiti TC Medium"/>
                <a:ea typeface="Heiti TC Medium"/>
                <a:cs typeface="Heiti TC Medium"/>
              </a:rPr>
              <a:t>2:20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首生的，在一切被造的以先 ：（歌羅西書 </a:t>
            </a:r>
            <a:r>
              <a:rPr lang="en-US" altLang="zh-CN" sz="3200" dirty="0" smtClean="0">
                <a:latin typeface="Heiti TC Medium"/>
                <a:ea typeface="Heiti TC Medium"/>
                <a:cs typeface="Heiti TC Medium"/>
              </a:rPr>
              <a:t>1:15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他是萬有之首。 教會之首 ：（以弗所書 </a:t>
            </a:r>
            <a:r>
              <a:rPr lang="en-US" altLang="zh-CN" sz="3200" dirty="0" smtClean="0">
                <a:latin typeface="Heiti TC Medium"/>
                <a:ea typeface="Heiti TC Medium"/>
                <a:cs typeface="Heiti TC Medium"/>
              </a:rPr>
              <a:t>1:22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4:15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5:23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耶穌基督，</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聖潔者 ：（使徒行傳 </a:t>
            </a:r>
            <a:r>
              <a:rPr lang="en-US" altLang="zh-CN" sz="3200" dirty="0" smtClean="0">
                <a:latin typeface="Heiti TC Medium"/>
                <a:ea typeface="Heiti TC Medium"/>
                <a:cs typeface="Heiti TC Medium"/>
              </a:rPr>
              <a:t>3:14 </a:t>
            </a:r>
            <a:r>
              <a:rPr lang="zh-CN" altLang="en-US" sz="3200" dirty="0" smtClean="0">
                <a:latin typeface="Heiti TC Medium"/>
                <a:ea typeface="Heiti TC Medium"/>
                <a:cs typeface="Heiti TC Medium"/>
              </a:rPr>
              <a:t>；詩篇 </a:t>
            </a:r>
            <a:r>
              <a:rPr lang="en-US" altLang="zh-CN" sz="3200" dirty="0" smtClean="0">
                <a:latin typeface="Heiti TC Medium"/>
                <a:ea typeface="Heiti TC Medium"/>
                <a:cs typeface="Heiti TC Medium"/>
              </a:rPr>
              <a:t>16:10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審判者 ：（使徒行傳 </a:t>
            </a:r>
            <a:r>
              <a:rPr lang="en-US" altLang="zh-CN" sz="3200" dirty="0" smtClean="0">
                <a:latin typeface="Heiti TC Medium"/>
                <a:ea typeface="Heiti TC Medium"/>
                <a:cs typeface="Heiti TC Medium"/>
              </a:rPr>
              <a:t>10:42 </a:t>
            </a:r>
            <a:r>
              <a:rPr lang="zh-CN" altLang="en-US" sz="3200" dirty="0" smtClean="0">
                <a:latin typeface="Heiti TC Medium"/>
                <a:ea typeface="Heiti TC Medium"/>
                <a:cs typeface="Heiti TC Medium"/>
              </a:rPr>
              <a:t>；提摩太后書 </a:t>
            </a:r>
            <a:r>
              <a:rPr lang="en-US" altLang="zh-CN" sz="3200" dirty="0" smtClean="0">
                <a:latin typeface="Heiti TC Medium"/>
                <a:ea typeface="Heiti TC Medium"/>
                <a:cs typeface="Heiti TC Medium"/>
              </a:rPr>
              <a:t>4:8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萬王之王、萬主之主 ：（提摩太前書 </a:t>
            </a:r>
            <a:r>
              <a:rPr lang="en-US" altLang="zh-CN" sz="3200" dirty="0" smtClean="0">
                <a:latin typeface="Heiti TC Medium"/>
                <a:ea typeface="Heiti TC Medium"/>
                <a:cs typeface="Heiti TC Medium"/>
              </a:rPr>
              <a:t>6:15 </a:t>
            </a:r>
            <a:r>
              <a:rPr lang="zh-CN" altLang="en-US" sz="3200" dirty="0" smtClean="0">
                <a:latin typeface="Heiti TC Medium"/>
                <a:ea typeface="Heiti TC Medium"/>
                <a:cs typeface="Heiti TC Medium"/>
              </a:rPr>
              <a:t>；啟示錄 </a:t>
            </a:r>
            <a:r>
              <a:rPr lang="en-US" altLang="zh-CN" sz="3200" dirty="0" smtClean="0">
                <a:latin typeface="Heiti TC Medium"/>
                <a:ea typeface="Heiti TC Medium"/>
                <a:cs typeface="Heiti TC Medium"/>
              </a:rPr>
              <a:t>19:16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世界的光 ：（約翰福音 </a:t>
            </a:r>
            <a:r>
              <a:rPr lang="en-US" altLang="zh-CN" sz="3200" dirty="0" smtClean="0">
                <a:latin typeface="Heiti TC Medium"/>
                <a:ea typeface="Heiti TC Medium"/>
                <a:cs typeface="Heiti TC Medium"/>
              </a:rPr>
              <a:t>8:12 </a:t>
            </a:r>
            <a:r>
              <a:rPr lang="zh-CN" altLang="en-US" sz="3200" dirty="0" smtClean="0">
                <a:latin typeface="Heiti TC Medium"/>
                <a:ea typeface="Heiti TC Medium"/>
                <a:cs typeface="Heiti TC Medium"/>
              </a:rPr>
              <a:t>）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和平的君 ：（以賽亞書 </a:t>
            </a:r>
            <a:r>
              <a:rPr lang="en-US" altLang="zh-CN" sz="3200" dirty="0" smtClean="0">
                <a:latin typeface="Heiti TC Medium"/>
                <a:ea typeface="Heiti TC Medium"/>
                <a:cs typeface="Heiti TC Medium"/>
              </a:rPr>
              <a:t>9:6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神的兒子 ：（路加福音 </a:t>
            </a:r>
            <a:r>
              <a:rPr lang="en-US" altLang="zh-CN" sz="3200" dirty="0" smtClean="0">
                <a:latin typeface="Heiti TC Medium"/>
                <a:ea typeface="Heiti TC Medium"/>
                <a:cs typeface="Heiti TC Medium"/>
              </a:rPr>
              <a:t>1:35 </a:t>
            </a:r>
            <a:r>
              <a:rPr lang="zh-CN" altLang="en-US" sz="3200" dirty="0" smtClean="0">
                <a:latin typeface="Heiti TC Medium"/>
                <a:ea typeface="Heiti TC Medium"/>
                <a:cs typeface="Heiti TC Medium"/>
              </a:rPr>
              <a:t>；約翰福音 </a:t>
            </a:r>
            <a:r>
              <a:rPr lang="en-US" altLang="zh-CN" sz="3200" dirty="0" smtClean="0">
                <a:latin typeface="Heiti TC Medium"/>
                <a:ea typeface="Heiti TC Medium"/>
                <a:cs typeface="Heiti TC Medium"/>
              </a:rPr>
              <a:t>1:49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“父獨生子”（約翰福音 </a:t>
            </a:r>
            <a:r>
              <a:rPr lang="en-US" altLang="zh-CN" sz="3200" dirty="0" smtClean="0">
                <a:latin typeface="Heiti TC Medium"/>
                <a:ea typeface="Heiti TC Medium"/>
                <a:cs typeface="Heiti TC Medium"/>
              </a:rPr>
              <a:t>1:14 </a:t>
            </a:r>
            <a:r>
              <a:rPr lang="zh-CN" altLang="en-US" sz="3200" dirty="0" smtClean="0">
                <a:latin typeface="Heiti TC Medium"/>
                <a:ea typeface="Heiti TC Medium"/>
                <a:cs typeface="Heiti TC Medium"/>
              </a:rPr>
              <a:t>）。 “神的兒子”在新約中用了 </a:t>
            </a:r>
            <a:r>
              <a:rPr lang="en-US" altLang="zh-CN" sz="3200" dirty="0" smtClean="0">
                <a:latin typeface="Heiti TC Medium"/>
                <a:ea typeface="Heiti TC Medium"/>
                <a:cs typeface="Heiti TC Medium"/>
              </a:rPr>
              <a:t>42 </a:t>
            </a:r>
            <a:r>
              <a:rPr lang="zh-CN" altLang="en-US" sz="3200" dirty="0" smtClean="0">
                <a:latin typeface="Heiti TC Medium"/>
                <a:ea typeface="Heiti TC Medium"/>
                <a:cs typeface="Heiti TC Medium"/>
              </a:rPr>
              <a:t>次，肯定了基督的神性。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人子 ： （約翰福音 </a:t>
            </a:r>
            <a:r>
              <a:rPr lang="en-US" altLang="zh-CN" sz="3200" dirty="0" smtClean="0">
                <a:latin typeface="Heiti TC Medium"/>
                <a:ea typeface="Heiti TC Medium"/>
                <a:cs typeface="Heiti TC Medium"/>
              </a:rPr>
              <a:t>5:27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用以與“神的兒子”相對比，這個詞肯定了與基督的神性同時並存的他的人性。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道 ：（約翰福音 </a:t>
            </a:r>
            <a:r>
              <a:rPr lang="en-US" altLang="zh-CN" sz="3200" dirty="0" smtClean="0">
                <a:latin typeface="Heiti TC Medium"/>
                <a:ea typeface="Heiti TC Medium"/>
                <a:cs typeface="Heiti TC Medium"/>
              </a:rPr>
              <a:t>1:1 </a:t>
            </a:r>
            <a:r>
              <a:rPr lang="zh-CN" altLang="en-US" sz="3200" dirty="0" smtClean="0">
                <a:latin typeface="Heiti TC Medium"/>
                <a:ea typeface="Heiti TC Medium"/>
                <a:cs typeface="Heiti TC Medium"/>
              </a:rPr>
              <a:t>；約翰一書 </a:t>
            </a:r>
            <a:r>
              <a:rPr lang="en-US" altLang="zh-CN" sz="3200" dirty="0" smtClean="0">
                <a:latin typeface="Heiti TC Medium"/>
                <a:ea typeface="Heiti TC Medium"/>
                <a:cs typeface="Heiti TC Medium"/>
              </a:rPr>
              <a:t>5:7-8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神之道 ：（啟示錄 </a:t>
            </a:r>
            <a:r>
              <a:rPr lang="en-US" altLang="zh-CN" sz="3200" dirty="0" smtClean="0">
                <a:latin typeface="Heiti TC Medium"/>
                <a:ea typeface="Heiti TC Medium"/>
                <a:cs typeface="Heiti TC Medium"/>
              </a:rPr>
              <a:t>19:12-13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生命之道 ：（約翰一書 </a:t>
            </a:r>
            <a:r>
              <a:rPr lang="en-US" altLang="zh-CN" sz="3200" dirty="0" smtClean="0">
                <a:latin typeface="Heiti TC Medium"/>
                <a:ea typeface="Heiti TC Medium"/>
                <a:cs typeface="Heiti TC Medium"/>
              </a:rPr>
              <a:t>1:1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阿拉法和俄梅戛 ： （啟示錄 </a:t>
            </a:r>
            <a:r>
              <a:rPr lang="en-US" altLang="zh-CN" sz="3200" dirty="0" smtClean="0">
                <a:latin typeface="Heiti TC Medium"/>
                <a:ea typeface="Heiti TC Medium"/>
                <a:cs typeface="Heiti TC Medium"/>
              </a:rPr>
              <a:t>1:8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22:13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以馬內利 ：（以賽亞書 </a:t>
            </a:r>
            <a:r>
              <a:rPr lang="en-US" altLang="zh-CN" sz="3200" dirty="0" smtClean="0">
                <a:latin typeface="Heiti TC Medium"/>
                <a:ea typeface="Heiti TC Medium"/>
                <a:cs typeface="Heiti TC Medium"/>
              </a:rPr>
              <a:t>9:6 </a:t>
            </a:r>
            <a:r>
              <a:rPr lang="zh-CN" altLang="en-US" sz="3200" dirty="0" smtClean="0">
                <a:latin typeface="Heiti TC Medium"/>
                <a:ea typeface="Heiti TC Medium"/>
                <a:cs typeface="Heiti TC Medium"/>
              </a:rPr>
              <a:t>；馬太福音 </a:t>
            </a:r>
            <a:r>
              <a:rPr lang="en-US" altLang="zh-CN" sz="3200" dirty="0" smtClean="0">
                <a:latin typeface="Heiti TC Medium"/>
                <a:ea typeface="Heiti TC Medium"/>
                <a:cs typeface="Heiti TC Medium"/>
              </a:rPr>
              <a:t>1:23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自有 ：（約翰福音 </a:t>
            </a:r>
            <a:r>
              <a:rPr lang="en-US" altLang="zh-CN" sz="3200" dirty="0" smtClean="0">
                <a:latin typeface="Heiti TC Medium"/>
                <a:ea typeface="Heiti TC Medium"/>
                <a:cs typeface="Heiti TC Medium"/>
              </a:rPr>
              <a:t>8:58 </a:t>
            </a:r>
            <a:r>
              <a:rPr lang="zh-CN" altLang="en-US" sz="3200" dirty="0" smtClean="0">
                <a:latin typeface="Heiti TC Medium"/>
                <a:ea typeface="Heiti TC Medium"/>
                <a:cs typeface="Heiti TC Medium"/>
              </a:rPr>
              <a:t>，與出埃及記 </a:t>
            </a:r>
            <a:r>
              <a:rPr lang="en-US" altLang="zh-CN" sz="3200" dirty="0" smtClean="0">
                <a:latin typeface="Heiti TC Medium"/>
                <a:ea typeface="Heiti TC Medium"/>
                <a:cs typeface="Heiti TC Medium"/>
              </a:rPr>
              <a:t>3:14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萬有的主 ：（使徒行傳 </a:t>
            </a:r>
            <a:r>
              <a:rPr lang="en-US" altLang="zh-CN" sz="3200" dirty="0" smtClean="0">
                <a:latin typeface="Heiti TC Medium"/>
                <a:ea typeface="Heiti TC Medium"/>
                <a:cs typeface="Heiti TC Medium"/>
              </a:rPr>
              <a:t>10:36 </a:t>
            </a:r>
            <a:r>
              <a:rPr lang="zh-CN" altLang="en-US" sz="3200" dirty="0" smtClean="0">
                <a:latin typeface="Heiti TC Medium"/>
                <a:ea typeface="Heiti TC Medium"/>
                <a:cs typeface="Heiti TC Medium"/>
              </a:rPr>
              <a:t>）。 真神 ：（約翰一書 </a:t>
            </a:r>
            <a:r>
              <a:rPr lang="en-US" altLang="zh-CN" sz="3200" dirty="0" smtClean="0">
                <a:latin typeface="Heiti TC Medium"/>
                <a:ea typeface="Heiti TC Medium"/>
                <a:cs typeface="Heiti TC Medium"/>
              </a:rPr>
              <a:t>5:20 </a:t>
            </a:r>
            <a:r>
              <a:rPr lang="zh-CN" altLang="en-US" sz="3200" dirty="0" smtClean="0">
                <a:latin typeface="Heiti TC Medium"/>
                <a:ea typeface="Heiti TC Medium"/>
                <a:cs typeface="Heiti TC Medium"/>
              </a:rPr>
              <a:t>） 為我們信心創始成終的耶穌 ：（希伯來書 </a:t>
            </a:r>
            <a:r>
              <a:rPr lang="en-US" altLang="zh-CN" sz="3200" dirty="0" smtClean="0">
                <a:latin typeface="Heiti TC Medium"/>
                <a:ea typeface="Heiti TC Medium"/>
                <a:cs typeface="Heiti TC Medium"/>
              </a:rPr>
              <a:t>12:2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拯救通過神所賜的信得以完成（以弗所書 </a:t>
            </a:r>
            <a:r>
              <a:rPr lang="en-US" altLang="zh-CN" sz="3200" dirty="0" smtClean="0">
                <a:latin typeface="Heiti TC Medium"/>
                <a:ea typeface="Heiti TC Medium"/>
                <a:cs typeface="Heiti TC Medium"/>
              </a:rPr>
              <a:t>2:8-9 </a:t>
            </a:r>
            <a:r>
              <a:rPr lang="zh-CN" altLang="en-US" sz="3200" dirty="0" smtClean="0">
                <a:latin typeface="Heiti TC Medium"/>
                <a:ea typeface="Heiti TC Medium"/>
                <a:cs typeface="Heiti TC Medium"/>
              </a:rPr>
              <a:t>）生命的糧 ：（約翰福音 </a:t>
            </a:r>
            <a:r>
              <a:rPr lang="en-US" altLang="zh-CN" sz="3200" dirty="0" smtClean="0">
                <a:latin typeface="Heiti TC Medium"/>
                <a:ea typeface="Heiti TC Medium"/>
                <a:cs typeface="Heiti TC Medium"/>
              </a:rPr>
              <a:t>6:35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6:48 </a:t>
            </a:r>
            <a:r>
              <a:rPr lang="zh-CN" altLang="en-US" sz="3200" dirty="0" smtClean="0">
                <a:latin typeface="Heiti TC Medium"/>
                <a:ea typeface="Heiti TC Medium"/>
                <a:cs typeface="Heiti TC Medium"/>
              </a:rPr>
              <a:t>） 新郎 ：（馬太福音 </a:t>
            </a:r>
            <a:r>
              <a:rPr lang="en-US" altLang="zh-CN" sz="3200" dirty="0" smtClean="0">
                <a:latin typeface="Heiti TC Medium"/>
                <a:ea typeface="Heiti TC Medium"/>
                <a:cs typeface="Heiti TC Medium"/>
              </a:rPr>
              <a:t>9:15 </a:t>
            </a:r>
            <a:r>
              <a:rPr lang="zh-CN" altLang="en-US" sz="3200" dirty="0" smtClean="0">
                <a:latin typeface="Heiti TC Medium"/>
                <a:ea typeface="Heiti TC Medium"/>
                <a:cs typeface="Heiti TC Medium"/>
              </a:rPr>
              <a:t>）。 拯救者 ：（羅馬書 </a:t>
            </a:r>
            <a:r>
              <a:rPr lang="en-US" altLang="zh-CN" sz="3200" dirty="0" smtClean="0">
                <a:latin typeface="Heiti TC Medium"/>
                <a:ea typeface="Heiti TC Medium"/>
                <a:cs typeface="Heiti TC Medium"/>
              </a:rPr>
              <a:t>11:26 </a:t>
            </a:r>
            <a:r>
              <a:rPr lang="zh-CN" altLang="en-US" sz="3200" dirty="0" smtClean="0">
                <a:latin typeface="Heiti TC Medium"/>
                <a:ea typeface="Heiti TC Medium"/>
                <a:cs typeface="Heiti TC Medium"/>
              </a:rPr>
              <a:t>）。 好牧人 ：（約翰福音 </a:t>
            </a:r>
            <a:r>
              <a:rPr lang="en-US" altLang="zh-CN" sz="3200" dirty="0" smtClean="0">
                <a:latin typeface="Heiti TC Medium"/>
                <a:ea typeface="Heiti TC Medium"/>
                <a:cs typeface="Heiti TC Medium"/>
              </a:rPr>
              <a:t>10:11,14 </a:t>
            </a:r>
            <a:r>
              <a:rPr lang="zh-CN" altLang="en-US" sz="3200" dirty="0" smtClean="0">
                <a:latin typeface="Heiti TC Medium"/>
                <a:ea typeface="Heiti TC Medium"/>
                <a:cs typeface="Heiti TC Medium"/>
              </a:rPr>
              <a:t>） 。 大祭司 ：（希伯來書 </a:t>
            </a:r>
            <a:r>
              <a:rPr lang="en-US" altLang="zh-CN" sz="3200" dirty="0" smtClean="0">
                <a:latin typeface="Heiti TC Medium"/>
                <a:ea typeface="Heiti TC Medium"/>
                <a:cs typeface="Heiti TC Medium"/>
              </a:rPr>
              <a:t>2:17 </a:t>
            </a:r>
            <a:r>
              <a:rPr lang="zh-CN" altLang="en-US" sz="3200" dirty="0" smtClean="0">
                <a:latin typeface="Heiti TC Medium"/>
                <a:ea typeface="Heiti TC Medium"/>
                <a:cs typeface="Heiti TC Medium"/>
              </a:rPr>
              <a:t>） 。 神的羔羊 ：（約翰福音 </a:t>
            </a:r>
            <a:r>
              <a:rPr lang="en-US" altLang="zh-CN" sz="3200" dirty="0" smtClean="0">
                <a:latin typeface="Heiti TC Medium"/>
                <a:ea typeface="Heiti TC Medium"/>
                <a:cs typeface="Heiti TC Medium"/>
              </a:rPr>
              <a:t>1:29 </a:t>
            </a:r>
            <a:r>
              <a:rPr lang="zh-CN" altLang="en-US" sz="3200" dirty="0" smtClean="0">
                <a:latin typeface="Heiti TC Medium"/>
                <a:ea typeface="Heiti TC Medium"/>
                <a:cs typeface="Heiti TC Medium"/>
              </a:rPr>
              <a:t>） 。 中保 ：（提摩太前書 </a:t>
            </a:r>
            <a:r>
              <a:rPr lang="en-US" altLang="zh-CN" sz="3200" dirty="0" smtClean="0">
                <a:latin typeface="Heiti TC Medium"/>
                <a:ea typeface="Heiti TC Medium"/>
                <a:cs typeface="Heiti TC Medium"/>
              </a:rPr>
              <a:t>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5 </a:t>
            </a:r>
            <a:r>
              <a:rPr lang="zh-CN" altLang="en-US" sz="3200" dirty="0" smtClean="0">
                <a:latin typeface="Heiti TC Medium"/>
                <a:ea typeface="Heiti TC Medium"/>
                <a:cs typeface="Heiti TC Medium"/>
              </a:rPr>
              <a:t>） 。 磐石 ： （哥林多前書 </a:t>
            </a:r>
            <a:r>
              <a:rPr lang="en-US" altLang="zh-CN" sz="3200" dirty="0" smtClean="0">
                <a:latin typeface="Heiti TC Medium"/>
                <a:ea typeface="Heiti TC Medium"/>
                <a:cs typeface="Heiti TC Medium"/>
              </a:rPr>
              <a:t>10:4 </a:t>
            </a:r>
            <a:r>
              <a:rPr lang="zh-CN" altLang="en-US" sz="3200" dirty="0" smtClean="0">
                <a:latin typeface="Heiti TC Medium"/>
                <a:ea typeface="Heiti TC Medium"/>
                <a:cs typeface="Heiti TC Medium"/>
              </a:rPr>
              <a:t>） 復活和生命 ：（約翰福音 </a:t>
            </a:r>
            <a:r>
              <a:rPr lang="en-US" altLang="zh-CN" sz="3200" dirty="0" smtClean="0">
                <a:latin typeface="Heiti TC Medium"/>
                <a:ea typeface="Heiti TC Medium"/>
                <a:cs typeface="Heiti TC Medium"/>
              </a:rPr>
              <a:t>11:25 </a:t>
            </a:r>
            <a:r>
              <a:rPr lang="zh-CN" altLang="en-US" sz="3200" dirty="0" smtClean="0">
                <a:latin typeface="Heiti TC Medium"/>
                <a:ea typeface="Heiti TC Medium"/>
                <a:cs typeface="Heiti TC Medium"/>
              </a:rPr>
              <a:t>） 。 救主 ：（馬太福音 </a:t>
            </a:r>
            <a:r>
              <a:rPr lang="en-US" altLang="zh-CN" sz="3200" dirty="0" smtClean="0">
                <a:latin typeface="Heiti TC Medium"/>
                <a:ea typeface="Heiti TC Medium"/>
                <a:cs typeface="Heiti TC Medium"/>
              </a:rPr>
              <a:t>1:21 </a:t>
            </a:r>
            <a:r>
              <a:rPr lang="zh-CN" altLang="en-US" sz="3200" dirty="0" smtClean="0">
                <a:latin typeface="Heiti TC Medium"/>
                <a:ea typeface="Heiti TC Medium"/>
                <a:cs typeface="Heiti TC Medium"/>
              </a:rPr>
              <a:t>；路加福音 </a:t>
            </a:r>
            <a:r>
              <a:rPr lang="en-US" altLang="zh-CN" sz="3200" dirty="0" smtClean="0">
                <a:latin typeface="Heiti TC Medium"/>
                <a:ea typeface="Heiti TC Medium"/>
                <a:cs typeface="Heiti TC Medium"/>
              </a:rPr>
              <a:t>2:11 </a:t>
            </a:r>
            <a:r>
              <a:rPr lang="zh-CN" altLang="en-US" sz="3200" dirty="0" smtClean="0">
                <a:latin typeface="Heiti TC Medium"/>
                <a:ea typeface="Heiti TC Medium"/>
                <a:cs typeface="Heiti TC Medium"/>
              </a:rPr>
              <a:t>）。 真葡萄樹 ：（約翰福音 </a:t>
            </a:r>
            <a:r>
              <a:rPr lang="en-US" altLang="zh-CN" sz="3200" dirty="0" smtClean="0">
                <a:latin typeface="Heiti TC Medium"/>
                <a:ea typeface="Heiti TC Medium"/>
                <a:cs typeface="Heiti TC Medium"/>
              </a:rPr>
              <a:t>15:1 </a:t>
            </a:r>
            <a:r>
              <a:rPr lang="zh-CN" altLang="en-US" sz="3200" dirty="0" smtClean="0">
                <a:latin typeface="Heiti TC Medium"/>
                <a:ea typeface="Heiti TC Medium"/>
                <a:cs typeface="Heiti TC Medium"/>
              </a:rPr>
              <a:t>） 。 道路、真理、生命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6833C38-1BCA-F74C-BD13-1F7F41813025}" type="slidenum">
              <a:rPr lang="en-US"/>
              <a:pPr>
                <a:defRPr/>
              </a:pPr>
              <a:t>14</a:t>
            </a:fld>
            <a:endParaRPr lang="en-US"/>
          </a:p>
        </p:txBody>
      </p:sp>
      <p:sp>
        <p:nvSpPr>
          <p:cNvPr id="2" name="Notes Placeholder 1"/>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房角石 ：（以弗所書 </a:t>
            </a:r>
            <a:r>
              <a:rPr lang="en-US" altLang="zh-CN" sz="3200" dirty="0" smtClean="0">
                <a:latin typeface="Heiti TC Medium"/>
                <a:ea typeface="Heiti TC Medium"/>
                <a:cs typeface="Heiti TC Medium"/>
              </a:rPr>
              <a:t>2:20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首生的，在一切被造的以先 ：（歌羅西書 </a:t>
            </a:r>
            <a:r>
              <a:rPr lang="en-US" altLang="zh-CN" sz="3200" dirty="0" smtClean="0">
                <a:latin typeface="Heiti TC Medium"/>
                <a:ea typeface="Heiti TC Medium"/>
                <a:cs typeface="Heiti TC Medium"/>
              </a:rPr>
              <a:t>1:15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他是萬有之首。 教會之首 ：（以弗所書 </a:t>
            </a:r>
            <a:r>
              <a:rPr lang="en-US" altLang="zh-CN" sz="3200" dirty="0" smtClean="0">
                <a:latin typeface="Heiti TC Medium"/>
                <a:ea typeface="Heiti TC Medium"/>
                <a:cs typeface="Heiti TC Medium"/>
              </a:rPr>
              <a:t>1:22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4:15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5:23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耶穌基督，</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聖潔者 ：（使徒行傳 </a:t>
            </a:r>
            <a:r>
              <a:rPr lang="en-US" altLang="zh-CN" sz="3200" dirty="0" smtClean="0">
                <a:latin typeface="Heiti TC Medium"/>
                <a:ea typeface="Heiti TC Medium"/>
                <a:cs typeface="Heiti TC Medium"/>
              </a:rPr>
              <a:t>3:14 </a:t>
            </a:r>
            <a:r>
              <a:rPr lang="zh-CN" altLang="en-US" sz="3200" dirty="0" smtClean="0">
                <a:latin typeface="Heiti TC Medium"/>
                <a:ea typeface="Heiti TC Medium"/>
                <a:cs typeface="Heiti TC Medium"/>
              </a:rPr>
              <a:t>；詩篇 </a:t>
            </a:r>
            <a:r>
              <a:rPr lang="en-US" altLang="zh-CN" sz="3200" dirty="0" smtClean="0">
                <a:latin typeface="Heiti TC Medium"/>
                <a:ea typeface="Heiti TC Medium"/>
                <a:cs typeface="Heiti TC Medium"/>
              </a:rPr>
              <a:t>16:10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審判者 ：（使徒行傳 </a:t>
            </a:r>
            <a:r>
              <a:rPr lang="en-US" altLang="zh-CN" sz="3200" dirty="0" smtClean="0">
                <a:latin typeface="Heiti TC Medium"/>
                <a:ea typeface="Heiti TC Medium"/>
                <a:cs typeface="Heiti TC Medium"/>
              </a:rPr>
              <a:t>10:42 </a:t>
            </a:r>
            <a:r>
              <a:rPr lang="zh-CN" altLang="en-US" sz="3200" dirty="0" smtClean="0">
                <a:latin typeface="Heiti TC Medium"/>
                <a:ea typeface="Heiti TC Medium"/>
                <a:cs typeface="Heiti TC Medium"/>
              </a:rPr>
              <a:t>；提摩太后書 </a:t>
            </a:r>
            <a:r>
              <a:rPr lang="en-US" altLang="zh-CN" sz="3200" dirty="0" smtClean="0">
                <a:latin typeface="Heiti TC Medium"/>
                <a:ea typeface="Heiti TC Medium"/>
                <a:cs typeface="Heiti TC Medium"/>
              </a:rPr>
              <a:t>4:8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萬王之王、萬主之主 ：（提摩太前書 </a:t>
            </a:r>
            <a:r>
              <a:rPr lang="en-US" altLang="zh-CN" sz="3200" dirty="0" smtClean="0">
                <a:latin typeface="Heiti TC Medium"/>
                <a:ea typeface="Heiti TC Medium"/>
                <a:cs typeface="Heiti TC Medium"/>
              </a:rPr>
              <a:t>6:15 </a:t>
            </a:r>
            <a:r>
              <a:rPr lang="zh-CN" altLang="en-US" sz="3200" dirty="0" smtClean="0">
                <a:latin typeface="Heiti TC Medium"/>
                <a:ea typeface="Heiti TC Medium"/>
                <a:cs typeface="Heiti TC Medium"/>
              </a:rPr>
              <a:t>；啟示錄 </a:t>
            </a:r>
            <a:r>
              <a:rPr lang="en-US" altLang="zh-CN" sz="3200" dirty="0" smtClean="0">
                <a:latin typeface="Heiti TC Medium"/>
                <a:ea typeface="Heiti TC Medium"/>
                <a:cs typeface="Heiti TC Medium"/>
              </a:rPr>
              <a:t>19:16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世界的光 ：（約翰福音 </a:t>
            </a:r>
            <a:r>
              <a:rPr lang="en-US" altLang="zh-CN" sz="3200" dirty="0" smtClean="0">
                <a:latin typeface="Heiti TC Medium"/>
                <a:ea typeface="Heiti TC Medium"/>
                <a:cs typeface="Heiti TC Medium"/>
              </a:rPr>
              <a:t>8:12 </a:t>
            </a:r>
            <a:r>
              <a:rPr lang="zh-CN" altLang="en-US" sz="3200" dirty="0" smtClean="0">
                <a:latin typeface="Heiti TC Medium"/>
                <a:ea typeface="Heiti TC Medium"/>
                <a:cs typeface="Heiti TC Medium"/>
              </a:rPr>
              <a:t>）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和平的君 ：（以賽亞書 </a:t>
            </a:r>
            <a:r>
              <a:rPr lang="en-US" altLang="zh-CN" sz="3200" dirty="0" smtClean="0">
                <a:latin typeface="Heiti TC Medium"/>
                <a:ea typeface="Heiti TC Medium"/>
                <a:cs typeface="Heiti TC Medium"/>
              </a:rPr>
              <a:t>9:6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神的兒子 ：（路加福音 </a:t>
            </a:r>
            <a:r>
              <a:rPr lang="en-US" altLang="zh-CN" sz="3200" dirty="0" smtClean="0">
                <a:latin typeface="Heiti TC Medium"/>
                <a:ea typeface="Heiti TC Medium"/>
                <a:cs typeface="Heiti TC Medium"/>
              </a:rPr>
              <a:t>1:35 </a:t>
            </a:r>
            <a:r>
              <a:rPr lang="zh-CN" altLang="en-US" sz="3200" dirty="0" smtClean="0">
                <a:latin typeface="Heiti TC Medium"/>
                <a:ea typeface="Heiti TC Medium"/>
                <a:cs typeface="Heiti TC Medium"/>
              </a:rPr>
              <a:t>；約翰福音 </a:t>
            </a:r>
            <a:r>
              <a:rPr lang="en-US" altLang="zh-CN" sz="3200" dirty="0" smtClean="0">
                <a:latin typeface="Heiti TC Medium"/>
                <a:ea typeface="Heiti TC Medium"/>
                <a:cs typeface="Heiti TC Medium"/>
              </a:rPr>
              <a:t>1:49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“父獨生子”（約翰福音 </a:t>
            </a:r>
            <a:r>
              <a:rPr lang="en-US" altLang="zh-CN" sz="3200" dirty="0" smtClean="0">
                <a:latin typeface="Heiti TC Medium"/>
                <a:ea typeface="Heiti TC Medium"/>
                <a:cs typeface="Heiti TC Medium"/>
              </a:rPr>
              <a:t>1:14 </a:t>
            </a:r>
            <a:r>
              <a:rPr lang="zh-CN" altLang="en-US" sz="3200" dirty="0" smtClean="0">
                <a:latin typeface="Heiti TC Medium"/>
                <a:ea typeface="Heiti TC Medium"/>
                <a:cs typeface="Heiti TC Medium"/>
              </a:rPr>
              <a:t>）。 “神的兒子”在新約中用了 </a:t>
            </a:r>
            <a:r>
              <a:rPr lang="en-US" altLang="zh-CN" sz="3200" dirty="0" smtClean="0">
                <a:latin typeface="Heiti TC Medium"/>
                <a:ea typeface="Heiti TC Medium"/>
                <a:cs typeface="Heiti TC Medium"/>
              </a:rPr>
              <a:t>42 </a:t>
            </a:r>
            <a:r>
              <a:rPr lang="zh-CN" altLang="en-US" sz="3200" dirty="0" smtClean="0">
                <a:latin typeface="Heiti TC Medium"/>
                <a:ea typeface="Heiti TC Medium"/>
                <a:cs typeface="Heiti TC Medium"/>
              </a:rPr>
              <a:t>次，肯定了基督的神性。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人子 ： （約翰福音 </a:t>
            </a:r>
            <a:r>
              <a:rPr lang="en-US" altLang="zh-CN" sz="3200" dirty="0" smtClean="0">
                <a:latin typeface="Heiti TC Medium"/>
                <a:ea typeface="Heiti TC Medium"/>
                <a:cs typeface="Heiti TC Medium"/>
              </a:rPr>
              <a:t>5:27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用以與“神的兒子”相對比，這個詞肯定了與基督的神性同時並存的他的人性。 </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道 ：（約翰福音 </a:t>
            </a:r>
            <a:r>
              <a:rPr lang="en-US" altLang="zh-CN" sz="3200" dirty="0" smtClean="0">
                <a:latin typeface="Heiti TC Medium"/>
                <a:ea typeface="Heiti TC Medium"/>
                <a:cs typeface="Heiti TC Medium"/>
              </a:rPr>
              <a:t>1:1 </a:t>
            </a:r>
            <a:r>
              <a:rPr lang="zh-CN" altLang="en-US" sz="3200" dirty="0" smtClean="0">
                <a:latin typeface="Heiti TC Medium"/>
                <a:ea typeface="Heiti TC Medium"/>
                <a:cs typeface="Heiti TC Medium"/>
              </a:rPr>
              <a:t>；約翰一書 </a:t>
            </a:r>
            <a:r>
              <a:rPr lang="en-US" altLang="zh-CN" sz="3200" dirty="0" smtClean="0">
                <a:latin typeface="Heiti TC Medium"/>
                <a:ea typeface="Heiti TC Medium"/>
                <a:cs typeface="Heiti TC Medium"/>
              </a:rPr>
              <a:t>5:7-8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神之道 ：（啟示錄 </a:t>
            </a:r>
            <a:r>
              <a:rPr lang="en-US" altLang="zh-CN" sz="3200" dirty="0" smtClean="0">
                <a:latin typeface="Heiti TC Medium"/>
                <a:ea typeface="Heiti TC Medium"/>
                <a:cs typeface="Heiti TC Medium"/>
              </a:rPr>
              <a:t>19:12-13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生命之道 ：（約翰一書 </a:t>
            </a:r>
            <a:r>
              <a:rPr lang="en-US" altLang="zh-CN" sz="3200" dirty="0" smtClean="0">
                <a:latin typeface="Heiti TC Medium"/>
                <a:ea typeface="Heiti TC Medium"/>
                <a:cs typeface="Heiti TC Medium"/>
              </a:rPr>
              <a:t>1:1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阿拉法和俄梅戛 ： （啟示錄 </a:t>
            </a:r>
            <a:r>
              <a:rPr lang="en-US" altLang="zh-CN" sz="3200" dirty="0" smtClean="0">
                <a:latin typeface="Heiti TC Medium"/>
                <a:ea typeface="Heiti TC Medium"/>
                <a:cs typeface="Heiti TC Medium"/>
              </a:rPr>
              <a:t>1:8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22:13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以馬內利 ：（以賽亞書 </a:t>
            </a:r>
            <a:r>
              <a:rPr lang="en-US" altLang="zh-CN" sz="3200" dirty="0" smtClean="0">
                <a:latin typeface="Heiti TC Medium"/>
                <a:ea typeface="Heiti TC Medium"/>
                <a:cs typeface="Heiti TC Medium"/>
              </a:rPr>
              <a:t>9:6 </a:t>
            </a:r>
            <a:r>
              <a:rPr lang="zh-CN" altLang="en-US" sz="3200" dirty="0" smtClean="0">
                <a:latin typeface="Heiti TC Medium"/>
                <a:ea typeface="Heiti TC Medium"/>
                <a:cs typeface="Heiti TC Medium"/>
              </a:rPr>
              <a:t>；馬太福音 </a:t>
            </a:r>
            <a:r>
              <a:rPr lang="en-US" altLang="zh-CN" sz="3200" dirty="0" smtClean="0">
                <a:latin typeface="Heiti TC Medium"/>
                <a:ea typeface="Heiti TC Medium"/>
                <a:cs typeface="Heiti TC Medium"/>
              </a:rPr>
              <a:t>1:23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自有 ：（約翰福音 </a:t>
            </a:r>
            <a:r>
              <a:rPr lang="en-US" altLang="zh-CN" sz="3200" dirty="0" smtClean="0">
                <a:latin typeface="Heiti TC Medium"/>
                <a:ea typeface="Heiti TC Medium"/>
                <a:cs typeface="Heiti TC Medium"/>
              </a:rPr>
              <a:t>8:58 </a:t>
            </a:r>
            <a:r>
              <a:rPr lang="zh-CN" altLang="en-US" sz="3200" dirty="0" smtClean="0">
                <a:latin typeface="Heiti TC Medium"/>
                <a:ea typeface="Heiti TC Medium"/>
                <a:cs typeface="Heiti TC Medium"/>
              </a:rPr>
              <a:t>，與出埃及記 </a:t>
            </a:r>
            <a:r>
              <a:rPr lang="en-US" altLang="zh-CN" sz="3200" dirty="0" smtClean="0">
                <a:latin typeface="Heiti TC Medium"/>
                <a:ea typeface="Heiti TC Medium"/>
                <a:cs typeface="Heiti TC Medium"/>
              </a:rPr>
              <a:t>3:14 </a:t>
            </a:r>
            <a:r>
              <a:rPr lang="zh-CN" altLang="en-US" sz="3200" dirty="0" smtClean="0">
                <a:latin typeface="Heiti TC Medium"/>
                <a:ea typeface="Heiti TC Medium"/>
                <a:cs typeface="Heiti TC Medium"/>
              </a:rPr>
              <a:t>）</a:t>
            </a:r>
            <a:endParaRPr lang="en-US" altLang="zh-CN" sz="3200" dirty="0" smtClean="0">
              <a:latin typeface="Heiti TC Medium"/>
              <a:ea typeface="Heiti TC Medium"/>
              <a:cs typeface="Heiti TC Medium"/>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3200" dirty="0" smtClean="0">
                <a:latin typeface="Heiti TC Medium"/>
                <a:ea typeface="Heiti TC Medium"/>
                <a:cs typeface="Heiti TC Medium"/>
              </a:rPr>
              <a:t>萬有的主 ：（使徒行傳 </a:t>
            </a:r>
            <a:r>
              <a:rPr lang="en-US" altLang="zh-CN" sz="3200" dirty="0" smtClean="0">
                <a:latin typeface="Heiti TC Medium"/>
                <a:ea typeface="Heiti TC Medium"/>
                <a:cs typeface="Heiti TC Medium"/>
              </a:rPr>
              <a:t>10:36 </a:t>
            </a:r>
            <a:r>
              <a:rPr lang="zh-CN" altLang="en-US" sz="3200" dirty="0" smtClean="0">
                <a:latin typeface="Heiti TC Medium"/>
                <a:ea typeface="Heiti TC Medium"/>
                <a:cs typeface="Heiti TC Medium"/>
              </a:rPr>
              <a:t>）。 真神 ：（約翰一書 </a:t>
            </a:r>
            <a:r>
              <a:rPr lang="en-US" altLang="zh-CN" sz="3200" dirty="0" smtClean="0">
                <a:latin typeface="Heiti TC Medium"/>
                <a:ea typeface="Heiti TC Medium"/>
                <a:cs typeface="Heiti TC Medium"/>
              </a:rPr>
              <a:t>5:20 </a:t>
            </a:r>
            <a:r>
              <a:rPr lang="zh-CN" altLang="en-US" sz="3200" dirty="0" smtClean="0">
                <a:latin typeface="Heiti TC Medium"/>
                <a:ea typeface="Heiti TC Medium"/>
                <a:cs typeface="Heiti TC Medium"/>
              </a:rPr>
              <a:t>） 為我們信心創始成終的耶穌 ：（希伯來書 </a:t>
            </a:r>
            <a:r>
              <a:rPr lang="en-US" altLang="zh-CN" sz="3200" dirty="0" smtClean="0">
                <a:latin typeface="Heiti TC Medium"/>
                <a:ea typeface="Heiti TC Medium"/>
                <a:cs typeface="Heiti TC Medium"/>
              </a:rPr>
              <a:t>12:2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 </a:t>
            </a:r>
            <a:r>
              <a:rPr lang="zh-CN" altLang="en-US" sz="3200" dirty="0" smtClean="0">
                <a:latin typeface="Heiti TC Medium"/>
                <a:ea typeface="Heiti TC Medium"/>
                <a:cs typeface="Heiti TC Medium"/>
              </a:rPr>
              <a:t>拯救通過神所賜的信得以完成（以弗所書 </a:t>
            </a:r>
            <a:r>
              <a:rPr lang="en-US" altLang="zh-CN" sz="3200" dirty="0" smtClean="0">
                <a:latin typeface="Heiti TC Medium"/>
                <a:ea typeface="Heiti TC Medium"/>
                <a:cs typeface="Heiti TC Medium"/>
              </a:rPr>
              <a:t>2:8-9 </a:t>
            </a:r>
            <a:r>
              <a:rPr lang="zh-CN" altLang="en-US" sz="3200" dirty="0" smtClean="0">
                <a:latin typeface="Heiti TC Medium"/>
                <a:ea typeface="Heiti TC Medium"/>
                <a:cs typeface="Heiti TC Medium"/>
              </a:rPr>
              <a:t>）生命的糧 ：（約翰福音 </a:t>
            </a:r>
            <a:r>
              <a:rPr lang="en-US" altLang="zh-CN" sz="3200" dirty="0" smtClean="0">
                <a:latin typeface="Heiti TC Medium"/>
                <a:ea typeface="Heiti TC Medium"/>
                <a:cs typeface="Heiti TC Medium"/>
              </a:rPr>
              <a:t>6:35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6:48 </a:t>
            </a:r>
            <a:r>
              <a:rPr lang="zh-CN" altLang="en-US" sz="3200" dirty="0" smtClean="0">
                <a:latin typeface="Heiti TC Medium"/>
                <a:ea typeface="Heiti TC Medium"/>
                <a:cs typeface="Heiti TC Medium"/>
              </a:rPr>
              <a:t>） 新郎 ：（馬太福音 </a:t>
            </a:r>
            <a:r>
              <a:rPr lang="en-US" altLang="zh-CN" sz="3200" dirty="0" smtClean="0">
                <a:latin typeface="Heiti TC Medium"/>
                <a:ea typeface="Heiti TC Medium"/>
                <a:cs typeface="Heiti TC Medium"/>
              </a:rPr>
              <a:t>9:15 </a:t>
            </a:r>
            <a:r>
              <a:rPr lang="zh-CN" altLang="en-US" sz="3200" dirty="0" smtClean="0">
                <a:latin typeface="Heiti TC Medium"/>
                <a:ea typeface="Heiti TC Medium"/>
                <a:cs typeface="Heiti TC Medium"/>
              </a:rPr>
              <a:t>）。 拯救者 ：（羅馬書 </a:t>
            </a:r>
            <a:r>
              <a:rPr lang="en-US" altLang="zh-CN" sz="3200" dirty="0" smtClean="0">
                <a:latin typeface="Heiti TC Medium"/>
                <a:ea typeface="Heiti TC Medium"/>
                <a:cs typeface="Heiti TC Medium"/>
              </a:rPr>
              <a:t>11:26 </a:t>
            </a:r>
            <a:r>
              <a:rPr lang="zh-CN" altLang="en-US" sz="3200" dirty="0" smtClean="0">
                <a:latin typeface="Heiti TC Medium"/>
                <a:ea typeface="Heiti TC Medium"/>
                <a:cs typeface="Heiti TC Medium"/>
              </a:rPr>
              <a:t>）。 好牧人 ：（約翰福音 </a:t>
            </a:r>
            <a:r>
              <a:rPr lang="en-US" altLang="zh-CN" sz="3200" dirty="0" smtClean="0">
                <a:latin typeface="Heiti TC Medium"/>
                <a:ea typeface="Heiti TC Medium"/>
                <a:cs typeface="Heiti TC Medium"/>
              </a:rPr>
              <a:t>10:11,14 </a:t>
            </a:r>
            <a:r>
              <a:rPr lang="zh-CN" altLang="en-US" sz="3200" dirty="0" smtClean="0">
                <a:latin typeface="Heiti TC Medium"/>
                <a:ea typeface="Heiti TC Medium"/>
                <a:cs typeface="Heiti TC Medium"/>
              </a:rPr>
              <a:t>） 。 大祭司 ：（希伯來書 </a:t>
            </a:r>
            <a:r>
              <a:rPr lang="en-US" altLang="zh-CN" sz="3200" dirty="0" smtClean="0">
                <a:latin typeface="Heiti TC Medium"/>
                <a:ea typeface="Heiti TC Medium"/>
                <a:cs typeface="Heiti TC Medium"/>
              </a:rPr>
              <a:t>2:17 </a:t>
            </a:r>
            <a:r>
              <a:rPr lang="zh-CN" altLang="en-US" sz="3200" dirty="0" smtClean="0">
                <a:latin typeface="Heiti TC Medium"/>
                <a:ea typeface="Heiti TC Medium"/>
                <a:cs typeface="Heiti TC Medium"/>
              </a:rPr>
              <a:t>） 。 神的羔羊 ：（約翰福音 </a:t>
            </a:r>
            <a:r>
              <a:rPr lang="en-US" altLang="zh-CN" sz="3200" dirty="0" smtClean="0">
                <a:latin typeface="Heiti TC Medium"/>
                <a:ea typeface="Heiti TC Medium"/>
                <a:cs typeface="Heiti TC Medium"/>
              </a:rPr>
              <a:t>1:29 </a:t>
            </a:r>
            <a:r>
              <a:rPr lang="zh-CN" altLang="en-US" sz="3200" dirty="0" smtClean="0">
                <a:latin typeface="Heiti TC Medium"/>
                <a:ea typeface="Heiti TC Medium"/>
                <a:cs typeface="Heiti TC Medium"/>
              </a:rPr>
              <a:t>） 。 中保 ：（提摩太前書 </a:t>
            </a:r>
            <a:r>
              <a:rPr lang="en-US" altLang="zh-CN" sz="3200" dirty="0" smtClean="0">
                <a:latin typeface="Heiti TC Medium"/>
                <a:ea typeface="Heiti TC Medium"/>
                <a:cs typeface="Heiti TC Medium"/>
              </a:rPr>
              <a:t>2 </a:t>
            </a:r>
            <a:r>
              <a:rPr lang="zh-CN" altLang="en-US" sz="3200" dirty="0" smtClean="0">
                <a:latin typeface="Heiti TC Medium"/>
                <a:ea typeface="Heiti TC Medium"/>
                <a:cs typeface="Heiti TC Medium"/>
              </a:rPr>
              <a:t>： </a:t>
            </a:r>
            <a:r>
              <a:rPr lang="en-US" altLang="zh-CN" sz="3200" dirty="0" smtClean="0">
                <a:latin typeface="Heiti TC Medium"/>
                <a:ea typeface="Heiti TC Medium"/>
                <a:cs typeface="Heiti TC Medium"/>
              </a:rPr>
              <a:t>5 </a:t>
            </a:r>
            <a:r>
              <a:rPr lang="zh-CN" altLang="en-US" sz="3200" dirty="0" smtClean="0">
                <a:latin typeface="Heiti TC Medium"/>
                <a:ea typeface="Heiti TC Medium"/>
                <a:cs typeface="Heiti TC Medium"/>
              </a:rPr>
              <a:t>） 。 磐石 ： （哥林多前書 </a:t>
            </a:r>
            <a:r>
              <a:rPr lang="en-US" altLang="zh-CN" sz="3200" dirty="0" smtClean="0">
                <a:latin typeface="Heiti TC Medium"/>
                <a:ea typeface="Heiti TC Medium"/>
                <a:cs typeface="Heiti TC Medium"/>
              </a:rPr>
              <a:t>10:4 </a:t>
            </a:r>
            <a:r>
              <a:rPr lang="zh-CN" altLang="en-US" sz="3200" dirty="0" smtClean="0">
                <a:latin typeface="Heiti TC Medium"/>
                <a:ea typeface="Heiti TC Medium"/>
                <a:cs typeface="Heiti TC Medium"/>
              </a:rPr>
              <a:t>） 復活和生命 ：（約翰福音 </a:t>
            </a:r>
            <a:r>
              <a:rPr lang="en-US" altLang="zh-CN" sz="3200" dirty="0" smtClean="0">
                <a:latin typeface="Heiti TC Medium"/>
                <a:ea typeface="Heiti TC Medium"/>
                <a:cs typeface="Heiti TC Medium"/>
              </a:rPr>
              <a:t>11:25 </a:t>
            </a:r>
            <a:r>
              <a:rPr lang="zh-CN" altLang="en-US" sz="3200" dirty="0" smtClean="0">
                <a:latin typeface="Heiti TC Medium"/>
                <a:ea typeface="Heiti TC Medium"/>
                <a:cs typeface="Heiti TC Medium"/>
              </a:rPr>
              <a:t>） 。 救主 ：（馬太福音 </a:t>
            </a:r>
            <a:r>
              <a:rPr lang="en-US" altLang="zh-CN" sz="3200" dirty="0" smtClean="0">
                <a:latin typeface="Heiti TC Medium"/>
                <a:ea typeface="Heiti TC Medium"/>
                <a:cs typeface="Heiti TC Medium"/>
              </a:rPr>
              <a:t>1:21 </a:t>
            </a:r>
            <a:r>
              <a:rPr lang="zh-CN" altLang="en-US" sz="3200" dirty="0" smtClean="0">
                <a:latin typeface="Heiti TC Medium"/>
                <a:ea typeface="Heiti TC Medium"/>
                <a:cs typeface="Heiti TC Medium"/>
              </a:rPr>
              <a:t>；路加福音 </a:t>
            </a:r>
            <a:r>
              <a:rPr lang="en-US" altLang="zh-CN" sz="3200" dirty="0" smtClean="0">
                <a:latin typeface="Heiti TC Medium"/>
                <a:ea typeface="Heiti TC Medium"/>
                <a:cs typeface="Heiti TC Medium"/>
              </a:rPr>
              <a:t>2:11 </a:t>
            </a:r>
            <a:r>
              <a:rPr lang="zh-CN" altLang="en-US" sz="3200" dirty="0" smtClean="0">
                <a:latin typeface="Heiti TC Medium"/>
                <a:ea typeface="Heiti TC Medium"/>
                <a:cs typeface="Heiti TC Medium"/>
              </a:rPr>
              <a:t>）。 真葡萄樹 ：（約翰福音 </a:t>
            </a:r>
            <a:r>
              <a:rPr lang="en-US" altLang="zh-CN" sz="3200" dirty="0" smtClean="0">
                <a:latin typeface="Heiti TC Medium"/>
                <a:ea typeface="Heiti TC Medium"/>
                <a:cs typeface="Heiti TC Medium"/>
              </a:rPr>
              <a:t>15:1 </a:t>
            </a:r>
            <a:r>
              <a:rPr lang="zh-CN" altLang="en-US" sz="3200" dirty="0" smtClean="0">
                <a:latin typeface="Heiti TC Medium"/>
                <a:ea typeface="Heiti TC Medium"/>
                <a:cs typeface="Heiti TC Medium"/>
              </a:rPr>
              <a:t>） 。 道路、真理、生命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6833C38-1BCA-F74C-BD13-1F7F41813025}" type="slidenum">
              <a:rPr lang="en-US"/>
              <a:pPr>
                <a:defRPr/>
              </a:pPr>
              <a:t>15</a:t>
            </a:fld>
            <a:endParaRPr lang="en-US"/>
          </a:p>
        </p:txBody>
      </p:sp>
      <p:sp>
        <p:nvSpPr>
          <p:cNvPr id="2" name="Notes Placeholder 1"/>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3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DAAD52-9B76-8145-83B8-7FBC8AB60CDC}" type="slidenum">
              <a:rPr lang="en-US"/>
              <a:pPr>
                <a:defRPr/>
              </a:pPr>
              <a:t>16</a:t>
            </a:fld>
            <a:endParaRPr lang="en-US"/>
          </a:p>
        </p:txBody>
      </p:sp>
      <p:sp>
        <p:nvSpPr>
          <p:cNvPr id="102402" name="Rectangle 2"/>
          <p:cNvSpPr>
            <a:spLocks noGrp="1" noRot="1" noChangeAspect="1" noChangeArrowheads="1" noTextEdit="1"/>
          </p:cNvSpPr>
          <p:nvPr>
            <p:ph type="sldImg"/>
          </p:nvPr>
        </p:nvSpPr>
        <p:spPr>
          <a:xfrm>
            <a:off x="687388" y="685800"/>
            <a:ext cx="5486400" cy="3429000"/>
          </a:xfrm>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p:txBody>
          <a:bodyPr/>
          <a:lstStyle/>
          <a:p>
            <a:pPr>
              <a:defRPr/>
            </a:pPr>
            <a:endParaRPr lang="en-US" sz="1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希伯来书</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神既在古时借着众先知多次多方地晓谕列祖，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就在这末世借着他儿子晓谕我们；又早已立他为承受万有的，也曾借着他创造诸世界。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他是神荣耀所发的光辉，是神本体的真像，常用他权能的命令托住万有。他洗净了人的罪，就坐在高天至大者的右边。 </a:t>
            </a:r>
            <a:endParaRPr lang="en-US" altLang="zh-TW"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t>哥林多后书</a:t>
            </a:r>
            <a:r>
              <a:rPr lang="en-US" altLang="zh-TW" sz="1200" dirty="0" smtClean="0"/>
              <a:t>5:15 </a:t>
            </a:r>
            <a:r>
              <a:rPr lang="zh-TW" altLang="en-US" sz="1200" dirty="0" smtClean="0"/>
              <a:t>并且他替众人死，是叫那些活着的人不再为自己活，乃为替他们死而复活的主活。</a:t>
            </a:r>
            <a:endParaRPr lang="en-US" altLang="zh-TW"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t>马太福音 </a:t>
            </a:r>
            <a:r>
              <a:rPr lang="en-US" altLang="zh-TW" sz="1200" dirty="0" smtClean="0"/>
              <a:t>25:23 </a:t>
            </a:r>
            <a:r>
              <a:rPr lang="zh-TW" altLang="en-US" sz="1200" dirty="0" smtClean="0"/>
              <a:t>主人说：‘好，你这又良善又忠心的仆人，你在不多的事上有忠心，我要把许多事派你管理。可以进来享受你主人的快乐！’ </a:t>
            </a:r>
            <a:r>
              <a:rPr lang="en-US" altLang="zh-TW" sz="1200" dirty="0" smtClean="0"/>
              <a:t>24 </a:t>
            </a:r>
            <a:r>
              <a:rPr lang="zh-TW" altLang="en-US" sz="1200" dirty="0" smtClean="0"/>
              <a:t>那领一千的也来，说：‘主啊，我知道你是忍心的人，没有种的地方要收割，没有散的地方要聚敛。 </a:t>
            </a:r>
            <a:r>
              <a:rPr lang="en-US" altLang="zh-TW" sz="1200" dirty="0" smtClean="0"/>
              <a:t>25 </a:t>
            </a:r>
            <a:r>
              <a:rPr lang="zh-TW" altLang="en-US" sz="1200" dirty="0" smtClean="0"/>
              <a:t>我就害怕，去把你的一千银子埋藏在地里。请看，你的原银子在这里。’ </a:t>
            </a:r>
            <a:r>
              <a:rPr lang="en-US" altLang="zh-TW" sz="1200" dirty="0" smtClean="0"/>
              <a:t>26 </a:t>
            </a:r>
            <a:r>
              <a:rPr lang="zh-TW" altLang="en-US" sz="1200" dirty="0" smtClean="0"/>
              <a:t>主人回答说：‘你这又恶又懒的仆人！你既知道我没有种的地方要收割，没有散的地方要聚敛， </a:t>
            </a:r>
            <a:r>
              <a:rPr lang="en-US" altLang="zh-TW" sz="1200" dirty="0" smtClean="0"/>
              <a:t>27 </a:t>
            </a:r>
            <a:r>
              <a:rPr lang="zh-TW" altLang="en-US" sz="1200" dirty="0" smtClean="0"/>
              <a:t>就当把我的银子放给兑换银钱的人，到我来的时候，可以连本带利收回。 </a:t>
            </a:r>
            <a:r>
              <a:rPr lang="en-US" altLang="zh-TW" sz="1200" dirty="0" smtClean="0"/>
              <a:t>28 </a:t>
            </a:r>
            <a:r>
              <a:rPr lang="zh-TW" altLang="en-US" sz="1200" dirty="0" smtClean="0"/>
              <a:t>夺过他这一千来，给那有一万的！ </a:t>
            </a:r>
            <a:r>
              <a:rPr lang="en-US" altLang="zh-TW" sz="1200" dirty="0" smtClean="0"/>
              <a:t>29 </a:t>
            </a:r>
            <a:r>
              <a:rPr lang="zh-TW" altLang="en-US" sz="1200" dirty="0" smtClean="0"/>
              <a:t>因为凡有的，还要加给他，叫他有余；没有的，连他所有的也要夺过来。 </a:t>
            </a:r>
            <a:r>
              <a:rPr lang="en-US" altLang="zh-TW" sz="1200" dirty="0" smtClean="0"/>
              <a:t>30 </a:t>
            </a:r>
            <a:r>
              <a:rPr lang="zh-TW" altLang="en-US" sz="1200" dirty="0" smtClean="0"/>
              <a:t>把这无用的仆人丢在外面黑暗里，在那里必要哀哭切齿了。’</a:t>
            </a:r>
            <a:endParaRPr lang="en-US" altLang="zh-TW" sz="12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17</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2</a:t>
            </a:fld>
            <a:endParaRPr lang="en-US"/>
          </a:p>
        </p:txBody>
      </p:sp>
    </p:spTree>
    <p:extLst>
      <p:ext uri="{BB962C8B-B14F-4D97-AF65-F5344CB8AC3E}">
        <p14:creationId xmlns:p14="http://schemas.microsoft.com/office/powerpoint/2010/main" val="323919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3</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dirty="0" smtClean="0"/>
              <a:t>馬太福音</a:t>
            </a:r>
            <a:r>
              <a:rPr lang="en-US" altLang="zh-CHT" sz="1200" dirty="0" smtClean="0"/>
              <a:t>12:50 </a:t>
            </a:r>
            <a:r>
              <a:rPr lang="zh-CHT" altLang="en-US" sz="1200" dirty="0" smtClean="0"/>
              <a:t>凡遵行我天父旨意的人</a:t>
            </a:r>
            <a:r>
              <a:rPr lang="en-US" altLang="zh-CHT" sz="1200" dirty="0" smtClean="0"/>
              <a:t>,</a:t>
            </a:r>
            <a:r>
              <a:rPr lang="zh-CHT" altLang="en-US" sz="1200" dirty="0" smtClean="0"/>
              <a:t>就是我的弟兄姊妹和母親了。</a:t>
            </a:r>
            <a:endParaRPr lang="en-US" altLang="zh-TW" sz="12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4</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6</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zh-CN" altLang="en-US" sz="2800" dirty="0" smtClean="0">
                <a:latin typeface="华文黑体"/>
                <a:ea typeface="华文黑体"/>
                <a:cs typeface="华文黑体"/>
              </a:rPr>
              <a:t>第六讲，耶稣洗净谁的罪？</a:t>
            </a:r>
            <a:r>
              <a:rPr lang="zh-CN" altLang="en-US" sz="2800" dirty="0" smtClean="0">
                <a:solidFill>
                  <a:srgbClr val="FFFF00"/>
                </a:solidFill>
                <a:latin typeface="华文黑体"/>
                <a:ea typeface="华文黑体"/>
                <a:cs typeface="华文黑体"/>
              </a:rPr>
              <a:t>谁</a:t>
            </a:r>
            <a:r>
              <a:rPr lang="zh-CN" altLang="en-US" sz="2800" dirty="0" smtClean="0">
                <a:latin typeface="华文黑体"/>
                <a:ea typeface="华文黑体"/>
                <a:cs typeface="华文黑体"/>
              </a:rPr>
              <a:t>把神的儿子钉在十字架？是我，是我们。所以听众觉得扎心时，就问彼得我们当怎样？悔改，信福音，奉耶稣的名受洗，得赦免！（徒</a:t>
            </a:r>
            <a:r>
              <a:rPr lang="en-US" altLang="zh-CN" sz="2800" dirty="0" smtClean="0">
                <a:latin typeface="华文黑体"/>
                <a:ea typeface="华文黑体"/>
                <a:cs typeface="华文黑体"/>
              </a:rPr>
              <a:t>3:38</a:t>
            </a:r>
            <a:r>
              <a:rPr lang="zh-CN" altLang="en-US" sz="2800" dirty="0" smtClean="0">
                <a:latin typeface="华文黑体"/>
                <a:ea typeface="华文黑体"/>
                <a:cs typeface="华文黑体"/>
              </a:rPr>
              <a:t>）</a:t>
            </a:r>
            <a:r>
              <a:rPr lang="zh-TW" altLang="en-US" dirty="0" smtClean="0"/>
              <a:t> </a:t>
            </a:r>
            <a:r>
              <a:rPr lang="zh-CN" altLang="en-US" dirty="0" smtClean="0"/>
              <a:t>徒</a:t>
            </a:r>
            <a:r>
              <a:rPr lang="en-US" altLang="zh-CN" dirty="0" smtClean="0"/>
              <a:t>3:</a:t>
            </a:r>
            <a:r>
              <a:rPr lang="en-US" altLang="zh-TW" dirty="0" smtClean="0"/>
              <a:t>19 </a:t>
            </a:r>
            <a:r>
              <a:rPr lang="zh-TW" altLang="en-US" dirty="0" smtClean="0"/>
              <a:t>所以，你们当悔改归正，使你们的罪得以涂抹，这样那安舒的日子就必从主面前来到， </a:t>
            </a:r>
            <a:r>
              <a:rPr lang="en-US" altLang="zh-TW" dirty="0" smtClean="0"/>
              <a:t>20 </a:t>
            </a:r>
            <a:r>
              <a:rPr lang="zh-TW" altLang="en-US" dirty="0" smtClean="0"/>
              <a:t>主也必差遣所预定给你们的基督</a:t>
            </a:r>
            <a:r>
              <a:rPr lang="en-US" altLang="zh-TW" dirty="0" smtClean="0"/>
              <a:t>——</a:t>
            </a:r>
            <a:r>
              <a:rPr lang="zh-TW" altLang="en-US" dirty="0" smtClean="0"/>
              <a:t>耶稣降临。</a:t>
            </a:r>
            <a:endParaRPr lang="en-US" altLang="zh-TW" dirty="0" smtClean="0"/>
          </a:p>
          <a:p>
            <a:pPr marL="0" indent="0">
              <a:buNone/>
            </a:pPr>
            <a:r>
              <a:rPr lang="en-US" altLang="zh-TW" dirty="0" smtClean="0"/>
              <a:t> </a:t>
            </a:r>
            <a:r>
              <a:rPr lang="zh-CN" altLang="en-US" sz="2800" dirty="0" smtClean="0">
                <a:latin typeface="华文黑体"/>
                <a:ea typeface="华文黑体"/>
                <a:cs typeface="华文黑体"/>
              </a:rPr>
              <a:t>诗篇</a:t>
            </a:r>
            <a:r>
              <a:rPr lang="en-US" altLang="zh-CN" sz="2800" dirty="0" smtClean="0">
                <a:latin typeface="华文黑体"/>
                <a:ea typeface="华文黑体"/>
                <a:cs typeface="华文黑体"/>
              </a:rPr>
              <a:t>51:4 </a:t>
            </a:r>
            <a:r>
              <a:rPr lang="zh-CN" altLang="en-US" sz="2800" dirty="0" smtClean="0">
                <a:latin typeface="华文黑体"/>
                <a:ea typeface="华文黑体"/>
                <a:cs typeface="华文黑体"/>
              </a:rPr>
              <a:t>我向你犯罪，唯独得罪了你，在你眼前行了这恶，以致你责备我的时候显为公义，判断我的时候显为清正。</a:t>
            </a:r>
            <a:endParaRPr lang="en-US" altLang="zh-CN" sz="2800" dirty="0" smtClean="0">
              <a:latin typeface="华文黑体"/>
              <a:ea typeface="华文黑体"/>
              <a:cs typeface="华文黑体"/>
            </a:endParaRPr>
          </a:p>
          <a:p>
            <a:pPr marL="457200" lvl="1" indent="0">
              <a:buFont typeface="+mj-lt"/>
              <a:buNone/>
            </a:pPr>
            <a:r>
              <a:rPr lang="zh-CN" altLang="en-US" sz="2800" dirty="0" smtClean="0">
                <a:latin typeface="华文黑体"/>
                <a:ea typeface="华文黑体"/>
                <a:cs typeface="华文黑体"/>
              </a:rPr>
              <a:t>当我们这么做的时候，说明什么？说明耶稣在地上虚己倒空降卑的使命完成了，他回到父那里去，而且被高举在父的右边，得本来就属于他的荣耀。荣耀究竟是怎样的呢？要按神的标准来。</a:t>
            </a:r>
            <a:endParaRPr lang="en-US" altLang="zh-CN" sz="2800" dirty="0" smtClean="0">
              <a:latin typeface="华文黑体"/>
              <a:ea typeface="华文黑体"/>
              <a:cs typeface="华文黑体"/>
            </a:endParaRPr>
          </a:p>
          <a:p>
            <a:pPr marL="457200" lvl="1" indent="0">
              <a:buFont typeface="+mj-lt"/>
              <a:buNone/>
            </a:pPr>
            <a:endParaRPr lang="en-US" altLang="zh-CN" sz="2800" dirty="0" smtClean="0">
              <a:latin typeface="华文黑体"/>
              <a:ea typeface="华文黑体"/>
              <a:cs typeface="华文黑体"/>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7</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诗篇 80:17 愿你的手扶持你右边的人，就是你为自己所坚固的人子</a:t>
            </a:r>
          </a:p>
          <a:p>
            <a:r>
              <a:rPr lang="en-US" dirty="0" smtClean="0"/>
              <a:t>109:31 Chinese Union Version Modern Punctuation (Simplified) 因为他必站在穷乏人的右边，要救他脱离审判他灵魂的人</a:t>
            </a:r>
          </a:p>
          <a:p>
            <a:r>
              <a:rPr lang="en-US" dirty="0" smtClean="0"/>
              <a:t>110:1 Chinese Union Version Modern Punctuation (Simplified) [ 颂主秉王之权 ] 大卫的诗。 耶和华对我主说：“你坐在我的右边，等我使你仇敌做你的脚凳。”</a:t>
            </a:r>
          </a:p>
          <a:p>
            <a:r>
              <a:rPr lang="en-US" dirty="0" smtClean="0"/>
              <a:t>110:5 Chinese Union Version Modern Punctuation (Simplified) 在你右边的主，当他发怒的日子，必打伤列王。</a:t>
            </a:r>
          </a:p>
          <a:p>
            <a:r>
              <a:rPr lang="en-US" dirty="0" smtClean="0"/>
              <a:t>121:5 Chinese Union Version Modern Punctuation (Simplified) 保护你的是耶和华，耶和华在你右边荫庇你。</a:t>
            </a:r>
          </a:p>
          <a:p>
            <a:r>
              <a:rPr lang="zh-CN" altLang="en-US" dirty="0" smtClean="0"/>
              <a:t>徒</a:t>
            </a:r>
            <a:r>
              <a:rPr lang="en-US" altLang="zh-CN" dirty="0" smtClean="0"/>
              <a:t>7:</a:t>
            </a:r>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8</a:t>
            </a:fld>
            <a:endParaRPr lang="en-US"/>
          </a:p>
        </p:txBody>
      </p:sp>
    </p:spTree>
    <p:extLst>
      <p:ext uri="{BB962C8B-B14F-4D97-AF65-F5344CB8AC3E}">
        <p14:creationId xmlns:p14="http://schemas.microsoft.com/office/powerpoint/2010/main" val="38715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dirty="0" smtClean="0"/>
              <a:t>馬太福音</a:t>
            </a:r>
            <a:r>
              <a:rPr lang="en-US" altLang="zh-CHT" sz="1200" dirty="0" smtClean="0"/>
              <a:t>12:50 </a:t>
            </a:r>
            <a:r>
              <a:rPr lang="zh-CHT" altLang="en-US" sz="1200" dirty="0" smtClean="0"/>
              <a:t>凡遵行我天父旨意的人</a:t>
            </a:r>
            <a:r>
              <a:rPr lang="en-US" altLang="zh-CHT" sz="1200" dirty="0" smtClean="0"/>
              <a:t>,</a:t>
            </a:r>
            <a:r>
              <a:rPr lang="zh-CHT" altLang="en-US" sz="1200" dirty="0" smtClean="0"/>
              <a:t>就是我的弟兄姊妹和母親了。</a:t>
            </a:r>
            <a:endParaRPr lang="en-US" altLang="zh-TW" sz="12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9</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6833C38-1BCA-F74C-BD13-1F7F41813025}" type="slidenum">
              <a:rPr lang="en-US"/>
              <a:pPr>
                <a:defRPr/>
              </a:pPr>
              <a:t>10</a:t>
            </a:fld>
            <a:endParaRPr lang="en-US"/>
          </a:p>
        </p:txBody>
      </p:sp>
      <p:sp>
        <p:nvSpPr>
          <p:cNvPr id="2" name="Notes Placeholder 1"/>
          <p:cNvSpPr>
            <a:spLocks noGrp="1"/>
          </p:cNvSpPr>
          <p:nvPr>
            <p:ph type="body" idx="1"/>
          </p:nvPr>
        </p:nvSpPr>
        <p:spPr/>
        <p:txBody>
          <a:bodyPr/>
          <a:lstStyle/>
          <a:p>
            <a:pPr marL="342900" indent="-342900">
              <a:buFont typeface="Arial"/>
              <a:buChar char="•"/>
              <a:defRPr/>
            </a:pPr>
            <a:r>
              <a:rPr lang="zh-CN" altLang="en-US" sz="1200" dirty="0" smtClean="0">
                <a:effectLst>
                  <a:outerShdw blurRad="38100" dist="38100" dir="2700000" algn="tl">
                    <a:srgbClr val="000000"/>
                  </a:outerShdw>
                </a:effectLst>
                <a:latin typeface="华文黑体"/>
                <a:ea typeface="华文黑体"/>
                <a:cs typeface="华文黑体"/>
              </a:rPr>
              <a:t>尊贵的名</a:t>
            </a:r>
            <a:endParaRPr lang="en-US" altLang="zh-CN" sz="1200" dirty="0" smtClean="0">
              <a:effectLst>
                <a:outerShdw blurRad="38100" dist="38100" dir="2700000" algn="tl">
                  <a:srgbClr val="000000"/>
                </a:outerShdw>
              </a:effectLst>
              <a:latin typeface="华文黑体"/>
              <a:ea typeface="华文黑体"/>
              <a:cs typeface="华文黑体"/>
            </a:endParaRPr>
          </a:p>
          <a:p>
            <a:pPr marL="342900" indent="-342900">
              <a:buFont typeface="Arial"/>
              <a:buChar char="•"/>
              <a:defRPr/>
            </a:pPr>
            <a:r>
              <a:rPr lang="zh-CN" altLang="en-US" sz="1200" dirty="0" smtClean="0">
                <a:effectLst>
                  <a:outerShdw blurRad="38100" dist="38100" dir="2700000" algn="tl">
                    <a:srgbClr val="000000"/>
                  </a:outerShdw>
                </a:effectLst>
                <a:latin typeface="华文黑体"/>
                <a:ea typeface="华文黑体"/>
                <a:cs typeface="华文黑体"/>
              </a:rPr>
              <a:t>拯救的名</a:t>
            </a:r>
            <a:endParaRPr lang="en-US" altLang="zh-CN" sz="1200" dirty="0" smtClean="0">
              <a:effectLst>
                <a:outerShdw blurRad="38100" dist="38100" dir="2700000" algn="tl">
                  <a:srgbClr val="000000"/>
                </a:outerShdw>
              </a:effectLst>
              <a:latin typeface="华文黑体"/>
              <a:ea typeface="华文黑体"/>
              <a:cs typeface="华文黑体"/>
            </a:endParaRPr>
          </a:p>
          <a:p>
            <a:pPr marL="342900" indent="-342900">
              <a:buFont typeface="Arial"/>
              <a:buChar char="•"/>
              <a:defRPr/>
            </a:pPr>
            <a:r>
              <a:rPr lang="zh-CN" altLang="en-US" sz="1200" dirty="0" smtClean="0">
                <a:effectLst>
                  <a:outerShdw blurRad="38100" dist="38100" dir="2700000" algn="tl">
                    <a:srgbClr val="000000"/>
                  </a:outerShdw>
                </a:effectLst>
                <a:latin typeface="华文黑体"/>
                <a:ea typeface="华文黑体"/>
                <a:cs typeface="华文黑体"/>
              </a:rPr>
              <a:t>唯一拯救的名</a:t>
            </a:r>
            <a:endParaRPr lang="en-US" altLang="zh-CN" sz="1200" dirty="0" smtClean="0">
              <a:effectLst>
                <a:outerShdw blurRad="38100" dist="38100" dir="2700000" algn="tl">
                  <a:srgbClr val="000000"/>
                </a:outerShdw>
              </a:effectLst>
              <a:latin typeface="华文黑体"/>
              <a:ea typeface="华文黑体"/>
              <a:cs typeface="华文黑体"/>
            </a:endParaRPr>
          </a:p>
          <a:p>
            <a:r>
              <a:rPr lang="zh-CN" altLang="en-US" dirty="0" smtClean="0"/>
              <a:t>徒</a:t>
            </a:r>
            <a:r>
              <a:rPr lang="en-US" altLang="zh-CN" dirty="0" smtClean="0"/>
              <a:t>4:12</a:t>
            </a:r>
          </a:p>
          <a:p>
            <a:r>
              <a:rPr lang="en-US" altLang="zh-CN" dirty="0" smtClean="0"/>
              <a:t>Why pray</a:t>
            </a:r>
            <a:r>
              <a:rPr lang="zh-CN" altLang="en-US" dirty="0" smtClean="0"/>
              <a:t>？（</a:t>
            </a:r>
            <a:r>
              <a:rPr lang="en-US" altLang="zh-CN" dirty="0" smtClean="0"/>
              <a:t>Can’t you watch with me for one hour?</a:t>
            </a:r>
            <a:r>
              <a:rPr lang="zh-CN" altLang="en-US" dirty="0" smtClean="0"/>
              <a:t>）</a:t>
            </a:r>
            <a:r>
              <a:rPr lang="en-US" altLang="zh-CN" dirty="0" smtClean="0"/>
              <a:t>George Murray @CIU chapel</a:t>
            </a:r>
          </a:p>
          <a:p>
            <a:pPr marL="171450" indent="-171450">
              <a:buFont typeface="Arial"/>
              <a:buChar char="•"/>
            </a:pPr>
            <a:r>
              <a:rPr lang="en-US" dirty="0" smtClean="0"/>
              <a:t>We must pray</a:t>
            </a:r>
          </a:p>
          <a:p>
            <a:pPr marL="171450" indent="-171450">
              <a:buFont typeface="Arial"/>
              <a:buChar char="•"/>
            </a:pPr>
            <a:r>
              <a:rPr lang="en-US" dirty="0" smtClean="0"/>
              <a:t>We must</a:t>
            </a:r>
            <a:r>
              <a:rPr lang="en-US" baseline="0" dirty="0" smtClean="0"/>
              <a:t> pray with Christ</a:t>
            </a:r>
          </a:p>
          <a:p>
            <a:pPr marL="171450" indent="-171450">
              <a:buFont typeface="Arial"/>
              <a:buChar char="•"/>
            </a:pPr>
            <a:r>
              <a:rPr lang="en-US" baseline="0" dirty="0" smtClean="0"/>
              <a:t>We must pray with Christ for one hour</a:t>
            </a:r>
          </a:p>
          <a:p>
            <a:pPr marL="628650" lvl="1" indent="-171450">
              <a:buFont typeface="Arial"/>
              <a:buChar char="•"/>
            </a:pPr>
            <a:r>
              <a:rPr lang="en-US" baseline="0" dirty="0" smtClean="0"/>
              <a:t>We are commanded to pray</a:t>
            </a:r>
          </a:p>
          <a:p>
            <a:pPr marL="628650" lvl="1" indent="-171450">
              <a:buFont typeface="Arial"/>
              <a:buChar char="•"/>
            </a:pPr>
            <a:r>
              <a:rPr lang="en-US" baseline="0" dirty="0" smtClean="0"/>
              <a:t>Jesus prays and we are to be like Jesus praying</a:t>
            </a:r>
          </a:p>
          <a:p>
            <a:pPr marL="628650" lvl="1" indent="-171450">
              <a:buFont typeface="Arial"/>
              <a:buChar char="•"/>
            </a:pPr>
            <a:r>
              <a:rPr lang="en-US" baseline="0" dirty="0" smtClean="0"/>
              <a:t>Prayer keeps us away from temptation</a:t>
            </a:r>
          </a:p>
          <a:p>
            <a:pPr marL="628650" lvl="1" indent="-171450">
              <a:buFont typeface="Arial"/>
              <a:buChar char="•"/>
            </a:pPr>
            <a:r>
              <a:rPr lang="en-US" baseline="0" dirty="0" smtClean="0"/>
              <a:t>Prayer indicates that we are relying on God</a:t>
            </a:r>
          </a:p>
          <a:p>
            <a:pPr marL="628650" lvl="1" indent="-171450">
              <a:buFont typeface="Arial"/>
              <a:buChar char="•"/>
            </a:pPr>
            <a:r>
              <a:rPr lang="en-US" baseline="0" dirty="0" smtClean="0"/>
              <a:t>Prayer is the means that God uses to bless us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DF755-269E-9640-AB93-CA3FC6198BDE}" type="datetimeFigureOut">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DF755-269E-9640-AB93-CA3FC6198BDE}" type="datetimeFigureOut">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DF755-269E-9640-AB93-CA3FC6198BDE}" type="datetimeFigureOut">
              <a:rPr lang="en-US" smtClean="0"/>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1"/>
            <a:ext cx="4041775"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DF755-269E-9640-AB93-CA3FC6198BDE}" type="datetimeFigureOut">
              <a:rPr lang="en-US" smtClean="0"/>
              <a:t>8/8/17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DF755-269E-9640-AB93-CA3FC6198BDE}" type="datetimeFigureOut">
              <a:rPr lang="en-US" smtClean="0"/>
              <a:t>8/8/17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DF755-269E-9640-AB93-CA3FC6198BDE}" type="datetimeFigureOut">
              <a:rPr lang="en-US" smtClean="0"/>
              <a:t>8/8/17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2"/>
            <a:ext cx="3008313" cy="96837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472782"/>
            <a:ext cx="5486400" cy="670718"/>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525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C2DF755-269E-9640-AB93-CA3FC6198BDE}" type="datetimeFigureOut">
              <a:rPr lang="en-US" smtClean="0"/>
              <a:t>8/8/17</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920AE35-A575-E54D-9CE0-6B99088D606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88625" y="1630173"/>
            <a:ext cx="699270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4400" dirty="0" smtClean="0">
                <a:latin typeface="华文细黑"/>
                <a:ea typeface="华文细黑"/>
                <a:cs typeface="华文细黑"/>
              </a:rPr>
              <a:t>一同高举</a:t>
            </a:r>
            <a:r>
              <a:rPr lang="zh-CN" altLang="en-US" sz="4400" dirty="0" smtClean="0">
                <a:latin typeface="华文细黑"/>
                <a:ea typeface="华文细黑"/>
                <a:cs typeface="华文细黑"/>
              </a:rPr>
              <a:t>神</a:t>
            </a:r>
            <a:r>
              <a:rPr lang="zh-TW" altLang="en-US" sz="4400" dirty="0" smtClean="0">
                <a:latin typeface="华文细黑"/>
                <a:ea typeface="华文细黑"/>
                <a:cs typeface="华文细黑"/>
              </a:rPr>
              <a:t>的名</a:t>
            </a:r>
            <a:endParaRPr lang="en-US" altLang="zh-TW" sz="4400" dirty="0" smtClean="0">
              <a:latin typeface="华文细黑"/>
              <a:ea typeface="华文细黑"/>
              <a:cs typeface="华文细黑"/>
            </a:endParaRPr>
          </a:p>
          <a:p>
            <a:pPr algn="ctr"/>
            <a:endParaRPr lang="en-US" altLang="zh-CHT" sz="4400" dirty="0">
              <a:latin typeface="华文细黑"/>
              <a:ea typeface="华文细黑"/>
              <a:cs typeface="华文细黑"/>
            </a:endParaRPr>
          </a:p>
          <a:p>
            <a:pPr algn="ctr"/>
            <a:r>
              <a:rPr lang="zh-CHT" altLang="en-US" sz="4400" dirty="0" smtClean="0">
                <a:latin typeface="华文细黑"/>
                <a:ea typeface="华文细黑"/>
                <a:cs typeface="华文细黑"/>
              </a:rPr>
              <a:t>希伯來書 </a:t>
            </a:r>
            <a:r>
              <a:rPr lang="en-US" altLang="zh-CHT" sz="4400" dirty="0" smtClean="0">
                <a:latin typeface="华文细黑"/>
                <a:ea typeface="华文细黑"/>
                <a:cs typeface="华文细黑"/>
              </a:rPr>
              <a:t>1</a:t>
            </a:r>
            <a:r>
              <a:rPr lang="en-US" altLang="zh-CHT" sz="4400" dirty="0" smtClean="0">
                <a:latin typeface="华文细黑"/>
                <a:ea typeface="华文细黑"/>
                <a:cs typeface="华文细黑"/>
              </a:rPr>
              <a:t>:</a:t>
            </a:r>
            <a:r>
              <a:rPr lang="en-US" altLang="zh-CN" sz="4400" dirty="0" smtClean="0">
                <a:latin typeface="华文细黑"/>
                <a:ea typeface="华文细黑"/>
                <a:cs typeface="华文细黑"/>
              </a:rPr>
              <a:t>4</a:t>
            </a:r>
            <a:r>
              <a:rPr lang="en-US" altLang="zh-CHT" sz="4400" dirty="0" smtClean="0">
                <a:latin typeface="华文细黑"/>
                <a:ea typeface="华文细黑"/>
                <a:cs typeface="华文细黑"/>
              </a:rPr>
              <a:t>-14</a:t>
            </a:r>
            <a:endParaRPr lang="zh-CHT" altLang="en-US" sz="4400" dirty="0">
              <a:latin typeface="华文细黑"/>
              <a:ea typeface="华文细黑"/>
              <a:cs typeface="华文细黑"/>
            </a:endParaRPr>
          </a:p>
        </p:txBody>
      </p:sp>
    </p:spTree>
    <p:extLst>
      <p:ext uri="{BB962C8B-B14F-4D97-AF65-F5344CB8AC3E}">
        <p14:creationId xmlns:p14="http://schemas.microsoft.com/office/powerpoint/2010/main" val="32827382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159209" y="499533"/>
            <a:ext cx="62914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zh-CN" altLang="en-US" sz="4400" dirty="0">
                <a:effectLst>
                  <a:outerShdw blurRad="38100" dist="38100" dir="2700000" algn="tl">
                    <a:srgbClr val="000000"/>
                  </a:outerShdw>
                </a:effectLst>
                <a:latin typeface="华文黑体"/>
                <a:ea typeface="华文黑体"/>
                <a:cs typeface="华文黑体"/>
              </a:rPr>
              <a:t>一同高举神的名！</a:t>
            </a:r>
            <a:endParaRPr lang="en-US" altLang="zh-CN" sz="4400" dirty="0">
              <a:effectLst>
                <a:outerShdw blurRad="38100" dist="38100" dir="2700000" algn="tl">
                  <a:srgbClr val="000000"/>
                </a:outerShdw>
              </a:effectLst>
              <a:latin typeface="华文黑体"/>
              <a:ea typeface="华文黑体"/>
              <a:cs typeface="华文黑体"/>
            </a:endParaRPr>
          </a:p>
        </p:txBody>
      </p:sp>
      <p:graphicFrame>
        <p:nvGraphicFramePr>
          <p:cNvPr id="2" name="Table 1"/>
          <p:cNvGraphicFramePr>
            <a:graphicFrameLocks noGrp="1"/>
          </p:cNvGraphicFramePr>
          <p:nvPr>
            <p:extLst>
              <p:ext uri="{D42A27DB-BD31-4B8C-83A1-F6EECF244321}">
                <p14:modId xmlns:p14="http://schemas.microsoft.com/office/powerpoint/2010/main" val="961282002"/>
              </p:ext>
            </p:extLst>
          </p:nvPr>
        </p:nvGraphicFramePr>
        <p:xfrm>
          <a:off x="321731" y="1658441"/>
          <a:ext cx="7552268" cy="3671965"/>
        </p:xfrm>
        <a:graphic>
          <a:graphicData uri="http://schemas.openxmlformats.org/drawingml/2006/table">
            <a:tbl>
              <a:tblPr firstRow="1" bandRow="1">
                <a:tableStyleId>{5C22544A-7EE6-4342-B048-85BDC9FD1C3A}</a:tableStyleId>
              </a:tblPr>
              <a:tblGrid>
                <a:gridCol w="1888067"/>
                <a:gridCol w="1888067"/>
                <a:gridCol w="1888067"/>
                <a:gridCol w="1888067"/>
              </a:tblGrid>
              <a:tr h="881559">
                <a:tc>
                  <a:txBody>
                    <a:bodyPr/>
                    <a:lstStyle/>
                    <a:p>
                      <a:r>
                        <a:rPr lang="zh-CN" altLang="en-US" sz="3200" dirty="0" smtClean="0"/>
                        <a:t>时间</a:t>
                      </a:r>
                      <a:endParaRPr lang="en-US" sz="3200" dirty="0"/>
                    </a:p>
                  </a:txBody>
                  <a:tcPr/>
                </a:tc>
                <a:tc>
                  <a:txBody>
                    <a:bodyPr/>
                    <a:lstStyle/>
                    <a:p>
                      <a:r>
                        <a:rPr lang="zh-CN" altLang="en-US" sz="3200" dirty="0" smtClean="0"/>
                        <a:t>性质</a:t>
                      </a:r>
                      <a:endParaRPr lang="en-US" sz="3200" dirty="0"/>
                    </a:p>
                  </a:txBody>
                  <a:tcPr/>
                </a:tc>
                <a:tc>
                  <a:txBody>
                    <a:bodyPr/>
                    <a:lstStyle/>
                    <a:p>
                      <a:r>
                        <a:rPr lang="zh-CN" altLang="en-US" sz="3200" dirty="0" smtClean="0"/>
                        <a:t>耶稣</a:t>
                      </a:r>
                      <a:endParaRPr lang="en-US" sz="3200" dirty="0"/>
                    </a:p>
                  </a:txBody>
                  <a:tcPr/>
                </a:tc>
                <a:tc>
                  <a:txBody>
                    <a:bodyPr/>
                    <a:lstStyle/>
                    <a:p>
                      <a:r>
                        <a:rPr lang="zh-CN" altLang="en-US" sz="3200" dirty="0" smtClean="0"/>
                        <a:t>天使、人</a:t>
                      </a:r>
                      <a:endParaRPr lang="en-US" sz="3200" dirty="0"/>
                    </a:p>
                  </a:txBody>
                  <a:tcPr/>
                </a:tc>
              </a:tr>
              <a:tr h="690672">
                <a:tc>
                  <a:txBody>
                    <a:bodyPr/>
                    <a:lstStyle/>
                    <a:p>
                      <a:r>
                        <a:rPr lang="zh-CN" altLang="en-US" sz="3200" dirty="0" smtClean="0"/>
                        <a:t>普时</a:t>
                      </a:r>
                      <a:endParaRPr lang="en-US" sz="3200" dirty="0"/>
                    </a:p>
                  </a:txBody>
                  <a:tcPr/>
                </a:tc>
                <a:tc>
                  <a:txBody>
                    <a:bodyPr/>
                    <a:lstStyle/>
                    <a:p>
                      <a:r>
                        <a:rPr lang="zh-CN" altLang="en-US" sz="3200" dirty="0" smtClean="0"/>
                        <a:t>本体</a:t>
                      </a:r>
                      <a:endParaRPr lang="en-US" sz="3200" dirty="0"/>
                    </a:p>
                  </a:txBody>
                  <a:tcPr/>
                </a:tc>
                <a:tc>
                  <a:txBody>
                    <a:bodyPr/>
                    <a:lstStyle/>
                    <a:p>
                      <a:r>
                        <a:rPr lang="zh-CN" altLang="en-US" sz="3200" dirty="0" smtClean="0"/>
                        <a:t>儿子</a:t>
                      </a:r>
                      <a:endParaRPr lang="en-US" sz="3200" dirty="0"/>
                    </a:p>
                  </a:txBody>
                  <a:tcPr/>
                </a:tc>
                <a:tc>
                  <a:txBody>
                    <a:bodyPr/>
                    <a:lstStyle/>
                    <a:p>
                      <a:r>
                        <a:rPr lang="zh-CN" altLang="en-US" sz="3200" dirty="0" smtClean="0"/>
                        <a:t>仆人</a:t>
                      </a:r>
                      <a:endParaRPr lang="en-US" sz="3200" dirty="0"/>
                    </a:p>
                  </a:txBody>
                  <a:tcPr/>
                </a:tc>
              </a:tr>
              <a:tr h="690672">
                <a:tc>
                  <a:txBody>
                    <a:bodyPr/>
                    <a:lstStyle/>
                    <a:p>
                      <a:r>
                        <a:rPr lang="zh-CN" altLang="en-US" sz="3200" dirty="0" smtClean="0"/>
                        <a:t>（现在）</a:t>
                      </a:r>
                      <a:endParaRPr lang="en-US" sz="3200" dirty="0"/>
                    </a:p>
                  </a:txBody>
                  <a:tcPr/>
                </a:tc>
                <a:tc>
                  <a:txBody>
                    <a:bodyPr/>
                    <a:lstStyle/>
                    <a:p>
                      <a:endParaRPr lang="en-US" sz="3200" dirty="0"/>
                    </a:p>
                  </a:txBody>
                  <a:tcPr/>
                </a:tc>
                <a:tc>
                  <a:txBody>
                    <a:bodyPr/>
                    <a:lstStyle/>
                    <a:p>
                      <a:r>
                        <a:rPr lang="zh-CN" altLang="en-US" sz="3200" dirty="0" smtClean="0"/>
                        <a:t>神</a:t>
                      </a:r>
                      <a:endParaRPr lang="en-US" sz="3200" dirty="0"/>
                    </a:p>
                  </a:txBody>
                  <a:tcPr/>
                </a:tc>
                <a:tc>
                  <a:txBody>
                    <a:bodyPr/>
                    <a:lstStyle/>
                    <a:p>
                      <a:r>
                        <a:rPr lang="zh-CN" altLang="en-US" sz="3200" dirty="0" smtClean="0"/>
                        <a:t>人</a:t>
                      </a:r>
                      <a:endParaRPr lang="en-US" sz="3200" dirty="0"/>
                    </a:p>
                  </a:txBody>
                  <a:tcPr/>
                </a:tc>
              </a:tr>
              <a:tr h="718390">
                <a:tc>
                  <a:txBody>
                    <a:bodyPr/>
                    <a:lstStyle/>
                    <a:p>
                      <a:r>
                        <a:rPr lang="zh-CN" altLang="en-US" sz="3200" dirty="0" smtClean="0"/>
                        <a:t>过去</a:t>
                      </a:r>
                      <a:endParaRPr lang="en-US" sz="3200" dirty="0"/>
                    </a:p>
                  </a:txBody>
                  <a:tcPr/>
                </a:tc>
                <a:tc>
                  <a:txBody>
                    <a:bodyPr/>
                    <a:lstStyle/>
                    <a:p>
                      <a:r>
                        <a:rPr lang="zh-CN" altLang="en-US" sz="3200" dirty="0" smtClean="0"/>
                        <a:t>工作</a:t>
                      </a:r>
                      <a:endParaRPr lang="en-US" sz="3200" dirty="0"/>
                    </a:p>
                  </a:txBody>
                  <a:tcPr/>
                </a:tc>
                <a:tc>
                  <a:txBody>
                    <a:bodyPr/>
                    <a:lstStyle/>
                    <a:p>
                      <a:r>
                        <a:rPr lang="zh-CN" altLang="en-US" sz="3200" dirty="0" smtClean="0"/>
                        <a:t>主，创造</a:t>
                      </a:r>
                      <a:endParaRPr lang="en-US" sz="3200" dirty="0"/>
                    </a:p>
                  </a:txBody>
                  <a:tcPr/>
                </a:tc>
                <a:tc>
                  <a:txBody>
                    <a:bodyPr/>
                    <a:lstStyle/>
                    <a:p>
                      <a:r>
                        <a:rPr lang="zh-CN" altLang="en-US" sz="3200" dirty="0" smtClean="0"/>
                        <a:t>仆，被造</a:t>
                      </a:r>
                      <a:endParaRPr lang="en-US" sz="3200" dirty="0"/>
                    </a:p>
                  </a:txBody>
                  <a:tcPr/>
                </a:tc>
              </a:tr>
              <a:tr h="690672">
                <a:tc>
                  <a:txBody>
                    <a:bodyPr/>
                    <a:lstStyle/>
                    <a:p>
                      <a:r>
                        <a:rPr lang="zh-CN" altLang="en-US" sz="3200" dirty="0" smtClean="0"/>
                        <a:t>将来</a:t>
                      </a:r>
                      <a:endParaRPr lang="en-US" sz="3200" dirty="0"/>
                    </a:p>
                  </a:txBody>
                  <a:tcPr/>
                </a:tc>
                <a:tc>
                  <a:txBody>
                    <a:bodyPr/>
                    <a:lstStyle/>
                    <a:p>
                      <a:r>
                        <a:rPr lang="zh-CN" altLang="en-US" sz="3200" dirty="0" smtClean="0"/>
                        <a:t>地位</a:t>
                      </a:r>
                      <a:endParaRPr lang="en-US" sz="3200" dirty="0"/>
                    </a:p>
                  </a:txBody>
                  <a:tcPr/>
                </a:tc>
                <a:tc>
                  <a:txBody>
                    <a:bodyPr/>
                    <a:lstStyle/>
                    <a:p>
                      <a:r>
                        <a:rPr lang="zh-CN" altLang="en-US" sz="3200" dirty="0" smtClean="0"/>
                        <a:t>被拜</a:t>
                      </a:r>
                      <a:endParaRPr lang="en-US" sz="3200" dirty="0"/>
                    </a:p>
                  </a:txBody>
                  <a:tcPr/>
                </a:tc>
                <a:tc>
                  <a:txBody>
                    <a:bodyPr/>
                    <a:lstStyle/>
                    <a:p>
                      <a:r>
                        <a:rPr lang="zh-CN" altLang="en-US" sz="3200" dirty="0" smtClean="0"/>
                        <a:t>敬拜</a:t>
                      </a:r>
                      <a:endParaRPr lang="en-US" sz="3200" dirty="0"/>
                    </a:p>
                  </a:txBody>
                  <a:tcPr/>
                </a:tc>
              </a:tr>
            </a:tbl>
          </a:graphicData>
        </a:graphic>
      </p:graphicFrame>
    </p:spTree>
    <p:extLst>
      <p:ext uri="{BB962C8B-B14F-4D97-AF65-F5344CB8AC3E}">
        <p14:creationId xmlns:p14="http://schemas.microsoft.com/office/powerpoint/2010/main" val="50337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159209" y="499533"/>
            <a:ext cx="62914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zh-CN" altLang="en-US" sz="4400" dirty="0">
                <a:effectLst>
                  <a:outerShdw blurRad="38100" dist="38100" dir="2700000" algn="tl">
                    <a:srgbClr val="000000"/>
                  </a:outerShdw>
                </a:effectLst>
                <a:latin typeface="华文黑体"/>
                <a:ea typeface="华文黑体"/>
                <a:cs typeface="华文黑体"/>
              </a:rPr>
              <a:t>一同高举神的名！</a:t>
            </a:r>
            <a:endParaRPr lang="en-US" altLang="zh-CN" sz="4400" dirty="0">
              <a:effectLst>
                <a:outerShdw blurRad="38100" dist="38100" dir="2700000" algn="tl">
                  <a:srgbClr val="000000"/>
                </a:outerShdw>
              </a:effectLst>
              <a:latin typeface="华文黑体"/>
              <a:ea typeface="华文黑体"/>
              <a:cs typeface="华文黑体"/>
            </a:endParaRPr>
          </a:p>
        </p:txBody>
      </p:sp>
      <p:graphicFrame>
        <p:nvGraphicFramePr>
          <p:cNvPr id="2" name="Table 1"/>
          <p:cNvGraphicFramePr>
            <a:graphicFrameLocks noGrp="1"/>
          </p:cNvGraphicFramePr>
          <p:nvPr>
            <p:extLst>
              <p:ext uri="{D42A27DB-BD31-4B8C-83A1-F6EECF244321}">
                <p14:modId xmlns:p14="http://schemas.microsoft.com/office/powerpoint/2010/main" val="3618179919"/>
              </p:ext>
            </p:extLst>
          </p:nvPr>
        </p:nvGraphicFramePr>
        <p:xfrm>
          <a:off x="0" y="1524003"/>
          <a:ext cx="9127067" cy="3928966"/>
        </p:xfrm>
        <a:graphic>
          <a:graphicData uri="http://schemas.openxmlformats.org/drawingml/2006/table">
            <a:tbl>
              <a:tblPr firstRow="1" bandRow="1">
                <a:tableStyleId>{5C22544A-7EE6-4342-B048-85BDC9FD1C3A}</a:tableStyleId>
              </a:tblPr>
              <a:tblGrid>
                <a:gridCol w="1957054"/>
                <a:gridCol w="1149661"/>
                <a:gridCol w="6020352"/>
              </a:tblGrid>
              <a:tr h="913835">
                <a:tc>
                  <a:txBody>
                    <a:bodyPr/>
                    <a:lstStyle/>
                    <a:p>
                      <a:r>
                        <a:rPr lang="zh-CN" altLang="en-US" sz="3200" dirty="0" smtClean="0">
                          <a:latin typeface="华文细黑"/>
                          <a:ea typeface="华文细黑"/>
                          <a:cs typeface="华文细黑"/>
                        </a:rPr>
                        <a:t>时间</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性质</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耶稣的名</a:t>
                      </a:r>
                      <a:endParaRPr lang="en-US" sz="3200" dirty="0">
                        <a:latin typeface="华文细黑"/>
                        <a:ea typeface="华文细黑"/>
                        <a:cs typeface="华文细黑"/>
                      </a:endParaRPr>
                    </a:p>
                  </a:txBody>
                  <a:tcPr/>
                </a:tc>
              </a:tr>
              <a:tr h="715959">
                <a:tc>
                  <a:txBody>
                    <a:bodyPr/>
                    <a:lstStyle/>
                    <a:p>
                      <a:r>
                        <a:rPr lang="zh-CN" altLang="en-US" sz="3200" dirty="0" smtClean="0">
                          <a:latin typeface="华文细黑"/>
                          <a:ea typeface="华文细黑"/>
                          <a:cs typeface="华文细黑"/>
                        </a:rPr>
                        <a:t>普时</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本体</a:t>
                      </a:r>
                      <a:endParaRPr lang="en-US" sz="3200" dirty="0">
                        <a:latin typeface="华文细黑"/>
                        <a:ea typeface="华文细黑"/>
                        <a:cs typeface="华文细黑"/>
                      </a:endParaRPr>
                    </a:p>
                  </a:txBody>
                  <a:tcPr/>
                </a:tc>
                <a:tc rowSpan="2">
                  <a:txBody>
                    <a:bodyPr/>
                    <a:lstStyle/>
                    <a:p>
                      <a:r>
                        <a:rPr lang="zh-CN" altLang="en-US" sz="3200" dirty="0" smtClean="0">
                          <a:latin typeface="华文细黑"/>
                          <a:ea typeface="华文细黑"/>
                          <a:cs typeface="华文细黑"/>
                        </a:rPr>
                        <a:t>儿子，神，山寨，磐石，中保，安慰者，光，道路，真理，生命，自有永有，以马内利，大祭司</a:t>
                      </a:r>
                      <a:endParaRPr lang="en-US" sz="3200" dirty="0">
                        <a:latin typeface="华文细黑"/>
                        <a:ea typeface="华文细黑"/>
                        <a:cs typeface="华文细黑"/>
                      </a:endParaRPr>
                    </a:p>
                  </a:txBody>
                  <a:tcPr/>
                </a:tc>
              </a:tr>
              <a:tr h="715959">
                <a:tc>
                  <a:txBody>
                    <a:bodyPr/>
                    <a:lstStyle/>
                    <a:p>
                      <a:r>
                        <a:rPr lang="zh-CN" altLang="en-US" sz="3200" dirty="0" smtClean="0">
                          <a:latin typeface="华文细黑"/>
                          <a:ea typeface="华文细黑"/>
                          <a:cs typeface="华文细黑"/>
                        </a:rPr>
                        <a:t>（现在）</a:t>
                      </a:r>
                      <a:endParaRPr lang="en-US" sz="3200" dirty="0">
                        <a:latin typeface="华文细黑"/>
                        <a:ea typeface="华文细黑"/>
                        <a:cs typeface="华文细黑"/>
                      </a:endParaRPr>
                    </a:p>
                  </a:txBody>
                  <a:tcPr/>
                </a:tc>
                <a:tc>
                  <a:txBody>
                    <a:bodyPr/>
                    <a:lstStyle/>
                    <a:p>
                      <a:endParaRPr lang="en-US" sz="3200" dirty="0">
                        <a:latin typeface="华文细黑"/>
                        <a:ea typeface="华文细黑"/>
                        <a:cs typeface="华文细黑"/>
                      </a:endParaRPr>
                    </a:p>
                  </a:txBody>
                  <a:tcPr/>
                </a:tc>
                <a:tc vMerge="1">
                  <a:txBody>
                    <a:bodyPr/>
                    <a:lstStyle/>
                    <a:p>
                      <a:endParaRPr lang="en-US" sz="3200" dirty="0"/>
                    </a:p>
                  </a:txBody>
                  <a:tcPr/>
                </a:tc>
              </a:tr>
              <a:tr h="744692">
                <a:tc>
                  <a:txBody>
                    <a:bodyPr/>
                    <a:lstStyle/>
                    <a:p>
                      <a:r>
                        <a:rPr lang="zh-CN" altLang="en-US" sz="3200" dirty="0" smtClean="0">
                          <a:latin typeface="华文细黑"/>
                          <a:ea typeface="华文细黑"/>
                          <a:cs typeface="华文细黑"/>
                        </a:rPr>
                        <a:t>过去</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工作</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主，创造，救主，耶稣，人子</a:t>
                      </a:r>
                      <a:endParaRPr lang="en-US" sz="3200" dirty="0">
                        <a:latin typeface="华文细黑"/>
                        <a:ea typeface="华文细黑"/>
                        <a:cs typeface="华文细黑"/>
                      </a:endParaRPr>
                    </a:p>
                  </a:txBody>
                  <a:tcPr/>
                </a:tc>
              </a:tr>
              <a:tr h="715959">
                <a:tc>
                  <a:txBody>
                    <a:bodyPr/>
                    <a:lstStyle/>
                    <a:p>
                      <a:r>
                        <a:rPr lang="zh-CN" altLang="en-US" sz="3200" dirty="0" smtClean="0">
                          <a:latin typeface="华文细黑"/>
                          <a:ea typeface="华文细黑"/>
                          <a:cs typeface="华文细黑"/>
                        </a:rPr>
                        <a:t>将来</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地位</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被拜，审判者，王，基督，头</a:t>
                      </a:r>
                      <a:endParaRPr lang="en-US" sz="3200" dirty="0">
                        <a:latin typeface="华文细黑"/>
                        <a:ea typeface="华文细黑"/>
                        <a:cs typeface="华文细黑"/>
                      </a:endParaRPr>
                    </a:p>
                  </a:txBody>
                  <a:tcPr/>
                </a:tc>
              </a:tr>
            </a:tbl>
          </a:graphicData>
        </a:graphic>
      </p:graphicFrame>
    </p:spTree>
    <p:extLst>
      <p:ext uri="{BB962C8B-B14F-4D97-AF65-F5344CB8AC3E}">
        <p14:creationId xmlns:p14="http://schemas.microsoft.com/office/powerpoint/2010/main" val="340192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79400"/>
            <a:ext cx="9144000" cy="5140866"/>
          </a:xfrm>
          <a:prstGeom prst="rect">
            <a:avLst/>
          </a:prstGeom>
        </p:spPr>
      </p:pic>
    </p:spTree>
    <p:extLst>
      <p:ext uri="{BB962C8B-B14F-4D97-AF65-F5344CB8AC3E}">
        <p14:creationId xmlns:p14="http://schemas.microsoft.com/office/powerpoint/2010/main" val="241774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84505" y="499533"/>
            <a:ext cx="62914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zh-CN" altLang="en-US" sz="4400" dirty="0">
                <a:effectLst>
                  <a:outerShdw blurRad="38100" dist="38100" dir="2700000" algn="tl">
                    <a:srgbClr val="000000"/>
                  </a:outerShdw>
                </a:effectLst>
                <a:latin typeface="华文黑体"/>
                <a:ea typeface="华文黑体"/>
                <a:cs typeface="华文黑体"/>
              </a:rPr>
              <a:t>一同高举神的名！</a:t>
            </a:r>
            <a:endParaRPr lang="en-US" altLang="zh-CN" sz="4400" dirty="0">
              <a:effectLst>
                <a:outerShdw blurRad="38100" dist="38100" dir="2700000" algn="tl">
                  <a:srgbClr val="000000"/>
                </a:outerShdw>
              </a:effectLst>
              <a:latin typeface="华文黑体"/>
              <a:ea typeface="华文黑体"/>
              <a:cs typeface="华文黑体"/>
            </a:endParaRPr>
          </a:p>
        </p:txBody>
      </p:sp>
      <p:graphicFrame>
        <p:nvGraphicFramePr>
          <p:cNvPr id="2" name="Table 1"/>
          <p:cNvGraphicFramePr>
            <a:graphicFrameLocks noGrp="1"/>
          </p:cNvGraphicFramePr>
          <p:nvPr>
            <p:extLst>
              <p:ext uri="{D42A27DB-BD31-4B8C-83A1-F6EECF244321}">
                <p14:modId xmlns:p14="http://schemas.microsoft.com/office/powerpoint/2010/main" val="1856186512"/>
              </p:ext>
            </p:extLst>
          </p:nvPr>
        </p:nvGraphicFramePr>
        <p:xfrm>
          <a:off x="769742" y="1976332"/>
          <a:ext cx="5969724" cy="3574770"/>
        </p:xfrm>
        <a:graphic>
          <a:graphicData uri="http://schemas.openxmlformats.org/drawingml/2006/table">
            <a:tbl>
              <a:tblPr firstRow="1" bandRow="1">
                <a:tableStyleId>{5C22544A-7EE6-4342-B048-85BDC9FD1C3A}</a:tableStyleId>
              </a:tblPr>
              <a:tblGrid>
                <a:gridCol w="1957054"/>
                <a:gridCol w="1149661"/>
                <a:gridCol w="2863009"/>
              </a:tblGrid>
              <a:tr h="682201">
                <a:tc>
                  <a:txBody>
                    <a:bodyPr/>
                    <a:lstStyle/>
                    <a:p>
                      <a:r>
                        <a:rPr lang="zh-CN" altLang="en-US" sz="3200" dirty="0" smtClean="0">
                          <a:latin typeface="华文细黑"/>
                          <a:ea typeface="华文细黑"/>
                          <a:cs typeface="华文细黑"/>
                        </a:rPr>
                        <a:t>时间</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性质</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耶稣</a:t>
                      </a:r>
                      <a:endParaRPr lang="en-US" sz="3200" dirty="0">
                        <a:latin typeface="华文细黑"/>
                        <a:ea typeface="华文细黑"/>
                        <a:cs typeface="华文细黑"/>
                      </a:endParaRPr>
                    </a:p>
                  </a:txBody>
                  <a:tcPr/>
                </a:tc>
              </a:tr>
              <a:tr h="715959">
                <a:tc>
                  <a:txBody>
                    <a:bodyPr/>
                    <a:lstStyle/>
                    <a:p>
                      <a:r>
                        <a:rPr lang="zh-CN" altLang="en-US" sz="3200" dirty="0" smtClean="0">
                          <a:latin typeface="华文细黑"/>
                          <a:ea typeface="华文细黑"/>
                          <a:cs typeface="华文细黑"/>
                        </a:rPr>
                        <a:t>普时</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本体</a:t>
                      </a:r>
                      <a:endParaRPr lang="en-US" sz="3200" dirty="0">
                        <a:latin typeface="华文细黑"/>
                        <a:ea typeface="华文细黑"/>
                        <a:cs typeface="华文细黑"/>
                      </a:endParaRPr>
                    </a:p>
                  </a:txBody>
                  <a:tcPr/>
                </a:tc>
                <a:tc rowSpan="2">
                  <a:txBody>
                    <a:bodyPr/>
                    <a:lstStyle/>
                    <a:p>
                      <a:r>
                        <a:rPr lang="zh-CN" altLang="en-US" sz="3200" dirty="0" smtClean="0">
                          <a:latin typeface="华文细黑"/>
                          <a:ea typeface="华文细黑"/>
                          <a:cs typeface="华文细黑"/>
                        </a:rPr>
                        <a:t>配得服侍</a:t>
                      </a:r>
                      <a:endParaRPr lang="en-US" sz="3200" dirty="0">
                        <a:latin typeface="华文细黑"/>
                        <a:ea typeface="华文细黑"/>
                        <a:cs typeface="华文细黑"/>
                      </a:endParaRPr>
                    </a:p>
                  </a:txBody>
                  <a:tcPr/>
                </a:tc>
              </a:tr>
              <a:tr h="715959">
                <a:tc>
                  <a:txBody>
                    <a:bodyPr/>
                    <a:lstStyle/>
                    <a:p>
                      <a:r>
                        <a:rPr lang="zh-CN" altLang="en-US" sz="3200" dirty="0" smtClean="0">
                          <a:latin typeface="华文细黑"/>
                          <a:ea typeface="华文细黑"/>
                          <a:cs typeface="华文细黑"/>
                        </a:rPr>
                        <a:t>（现在）</a:t>
                      </a:r>
                      <a:endParaRPr lang="en-US" sz="3200" dirty="0">
                        <a:latin typeface="华文细黑"/>
                        <a:ea typeface="华文细黑"/>
                        <a:cs typeface="华文细黑"/>
                      </a:endParaRPr>
                    </a:p>
                  </a:txBody>
                  <a:tcPr/>
                </a:tc>
                <a:tc>
                  <a:txBody>
                    <a:bodyPr/>
                    <a:lstStyle/>
                    <a:p>
                      <a:endParaRPr lang="en-US" sz="3200" dirty="0">
                        <a:latin typeface="华文细黑"/>
                        <a:ea typeface="华文细黑"/>
                        <a:cs typeface="华文细黑"/>
                      </a:endParaRPr>
                    </a:p>
                  </a:txBody>
                  <a:tcPr/>
                </a:tc>
                <a:tc vMerge="1">
                  <a:txBody>
                    <a:bodyPr/>
                    <a:lstStyle/>
                    <a:p>
                      <a:endParaRPr lang="en-US" sz="3200" dirty="0"/>
                    </a:p>
                  </a:txBody>
                  <a:tcPr/>
                </a:tc>
              </a:tr>
              <a:tr h="744692">
                <a:tc>
                  <a:txBody>
                    <a:bodyPr/>
                    <a:lstStyle/>
                    <a:p>
                      <a:r>
                        <a:rPr lang="zh-CN" altLang="en-US" sz="3200" dirty="0" smtClean="0">
                          <a:latin typeface="华文细黑"/>
                          <a:ea typeface="华文细黑"/>
                          <a:cs typeface="华文细黑"/>
                        </a:rPr>
                        <a:t>过去</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工作</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示范服侍</a:t>
                      </a:r>
                      <a:endParaRPr lang="en-US" sz="3200" dirty="0">
                        <a:latin typeface="华文细黑"/>
                        <a:ea typeface="华文细黑"/>
                        <a:cs typeface="华文细黑"/>
                      </a:endParaRPr>
                    </a:p>
                  </a:txBody>
                  <a:tcPr/>
                </a:tc>
              </a:tr>
              <a:tr h="715959">
                <a:tc>
                  <a:txBody>
                    <a:bodyPr/>
                    <a:lstStyle/>
                    <a:p>
                      <a:r>
                        <a:rPr lang="zh-CN" altLang="en-US" sz="3200" dirty="0" smtClean="0">
                          <a:latin typeface="华文细黑"/>
                          <a:ea typeface="华文细黑"/>
                          <a:cs typeface="华文细黑"/>
                        </a:rPr>
                        <a:t>将来</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地位</a:t>
                      </a:r>
                      <a:endParaRPr lang="en-US" sz="3200" dirty="0">
                        <a:latin typeface="华文细黑"/>
                        <a:ea typeface="华文细黑"/>
                        <a:cs typeface="华文细黑"/>
                      </a:endParaRPr>
                    </a:p>
                  </a:txBody>
                  <a:tcPr/>
                </a:tc>
                <a:tc>
                  <a:txBody>
                    <a:bodyPr/>
                    <a:lstStyle/>
                    <a:p>
                      <a:r>
                        <a:rPr lang="zh-CN" altLang="en-US" sz="3200" dirty="0" smtClean="0">
                          <a:latin typeface="华文细黑"/>
                          <a:ea typeface="华文细黑"/>
                          <a:cs typeface="华文细黑"/>
                        </a:rPr>
                        <a:t>接受服侍</a:t>
                      </a:r>
                      <a:endParaRPr lang="en-US" sz="3200" dirty="0">
                        <a:latin typeface="华文细黑"/>
                        <a:ea typeface="华文细黑"/>
                        <a:cs typeface="华文细黑"/>
                      </a:endParaRPr>
                    </a:p>
                  </a:txBody>
                  <a:tcPr/>
                </a:tc>
              </a:tr>
            </a:tbl>
          </a:graphicData>
        </a:graphic>
      </p:graphicFrame>
      <p:pic>
        <p:nvPicPr>
          <p:cNvPr id="4" name="Picture 3" descr="c4Logo200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84505" cy="1584505"/>
          </a:xfrm>
          <a:prstGeom prst="rect">
            <a:avLst/>
          </a:prstGeom>
        </p:spPr>
      </p:pic>
    </p:spTree>
    <p:extLst>
      <p:ext uri="{BB962C8B-B14F-4D97-AF65-F5344CB8AC3E}">
        <p14:creationId xmlns:p14="http://schemas.microsoft.com/office/powerpoint/2010/main" val="116913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159209" y="499533"/>
            <a:ext cx="62914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zh-CN" altLang="en-US" sz="4400" dirty="0">
                <a:effectLst>
                  <a:outerShdw blurRad="38100" dist="38100" dir="2700000" algn="tl">
                    <a:srgbClr val="000000"/>
                  </a:outerShdw>
                </a:effectLst>
                <a:latin typeface="华文黑体"/>
                <a:ea typeface="华文黑体"/>
                <a:cs typeface="华文黑体"/>
              </a:rPr>
              <a:t>一同高举神的名！</a:t>
            </a:r>
            <a:endParaRPr lang="en-US" altLang="zh-CN" sz="4400" dirty="0">
              <a:effectLst>
                <a:outerShdw blurRad="38100" dist="38100" dir="2700000" algn="tl">
                  <a:srgbClr val="000000"/>
                </a:outerShdw>
              </a:effectLst>
              <a:latin typeface="华文黑体"/>
              <a:ea typeface="华文黑体"/>
              <a:cs typeface="华文黑体"/>
            </a:endParaRPr>
          </a:p>
        </p:txBody>
      </p:sp>
      <p:pic>
        <p:nvPicPr>
          <p:cNvPr id="3" name="Picture 2" descr="c4Logo200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611" y="1268974"/>
            <a:ext cx="4682067" cy="4682067"/>
          </a:xfrm>
          <a:prstGeom prst="rect">
            <a:avLst/>
          </a:prstGeom>
        </p:spPr>
      </p:pic>
    </p:spTree>
    <p:extLst>
      <p:ext uri="{BB962C8B-B14F-4D97-AF65-F5344CB8AC3E}">
        <p14:creationId xmlns:p14="http://schemas.microsoft.com/office/powerpoint/2010/main" val="232846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84401" y="507999"/>
            <a:ext cx="62914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zh-CN" altLang="en-US" sz="4400" dirty="0">
                <a:effectLst>
                  <a:outerShdw blurRad="38100" dist="38100" dir="2700000" algn="tl">
                    <a:srgbClr val="000000"/>
                  </a:outerShdw>
                </a:effectLst>
                <a:latin typeface="华文黑体"/>
                <a:ea typeface="华文黑体"/>
                <a:cs typeface="华文黑体"/>
              </a:rPr>
              <a:t>一同高举神的名！</a:t>
            </a:r>
            <a:endParaRPr lang="en-US" altLang="zh-CN" sz="4400" dirty="0">
              <a:effectLst>
                <a:outerShdw blurRad="38100" dist="38100" dir="2700000" algn="tl">
                  <a:srgbClr val="000000"/>
                </a:outerShdw>
              </a:effectLst>
              <a:latin typeface="华文黑体"/>
              <a:ea typeface="华文黑体"/>
              <a:cs typeface="华文黑体"/>
            </a:endParaRPr>
          </a:p>
        </p:txBody>
      </p:sp>
      <p:pic>
        <p:nvPicPr>
          <p:cNvPr id="3" name="Picture 2" descr="c4Logo200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62" y="201660"/>
            <a:ext cx="1584505" cy="1584505"/>
          </a:xfrm>
          <a:prstGeom prst="rect">
            <a:avLst/>
          </a:prstGeom>
        </p:spPr>
      </p:pic>
      <p:sp>
        <p:nvSpPr>
          <p:cNvPr id="2" name="Rectangle 1"/>
          <p:cNvSpPr/>
          <p:nvPr/>
        </p:nvSpPr>
        <p:spPr>
          <a:xfrm>
            <a:off x="135467" y="2629084"/>
            <a:ext cx="7459857" cy="1569660"/>
          </a:xfrm>
          <a:prstGeom prst="rect">
            <a:avLst/>
          </a:prstGeom>
        </p:spPr>
        <p:txBody>
          <a:bodyPr wrap="square">
            <a:spAutoFit/>
          </a:bodyPr>
          <a:lstStyle/>
          <a:p>
            <a:pPr lvl="1" indent="-457200">
              <a:buFont typeface="Arial"/>
              <a:buChar char="•"/>
              <a:defRPr/>
            </a:pPr>
            <a:r>
              <a:rPr lang="en-US" sz="3200" dirty="0">
                <a:latin typeface="华文细黑"/>
                <a:ea typeface="华文细黑"/>
                <a:cs typeface="华文细黑"/>
              </a:rPr>
              <a:t>教会：</a:t>
            </a:r>
            <a:r>
              <a:rPr lang="zh-CN" altLang="en-US" sz="3200" dirty="0" smtClean="0">
                <a:latin typeface="华文细黑"/>
                <a:ea typeface="华文细黑"/>
                <a:cs typeface="华文细黑"/>
              </a:rPr>
              <a:t>一</a:t>
            </a:r>
            <a:r>
              <a:rPr lang="en-US" sz="3200" dirty="0" smtClean="0">
                <a:latin typeface="华文细黑"/>
                <a:ea typeface="华文细黑"/>
                <a:cs typeface="华文细黑"/>
              </a:rPr>
              <a:t>起服侍</a:t>
            </a:r>
            <a:r>
              <a:rPr lang="zh-CN" altLang="en-US" sz="3200" dirty="0" smtClean="0">
                <a:latin typeface="华文细黑"/>
                <a:ea typeface="华文细黑"/>
                <a:cs typeface="华文细黑"/>
              </a:rPr>
              <a:t>（</a:t>
            </a:r>
            <a:r>
              <a:rPr lang="en-US" sz="3200" dirty="0" smtClean="0">
                <a:latin typeface="华文细黑"/>
                <a:ea typeface="华文细黑"/>
                <a:cs typeface="华文细黑"/>
              </a:rPr>
              <a:t>以</a:t>
            </a:r>
            <a:r>
              <a:rPr lang="en-US" sz="3200" dirty="0">
                <a:latin typeface="华文细黑"/>
                <a:ea typeface="华文细黑"/>
                <a:cs typeface="华文细黑"/>
              </a:rPr>
              <a:t>弗所</a:t>
            </a:r>
            <a:r>
              <a:rPr lang="en-US" sz="3200" dirty="0" smtClean="0">
                <a:latin typeface="华文细黑"/>
                <a:ea typeface="华文细黑"/>
                <a:cs typeface="华文细黑"/>
              </a:rPr>
              <a:t>书4</a:t>
            </a:r>
            <a:r>
              <a:rPr lang="en-US" sz="3200" dirty="0">
                <a:latin typeface="华文细黑"/>
                <a:ea typeface="华文细黑"/>
                <a:cs typeface="华文细黑"/>
              </a:rPr>
              <a:t>:11-</a:t>
            </a:r>
            <a:r>
              <a:rPr lang="en-US" sz="3200" dirty="0" smtClean="0">
                <a:latin typeface="华文细黑"/>
                <a:ea typeface="华文细黑"/>
                <a:cs typeface="华文细黑"/>
              </a:rPr>
              <a:t>13</a:t>
            </a:r>
            <a:r>
              <a:rPr lang="zh-CN" altLang="en-US" sz="3200" dirty="0" smtClean="0">
                <a:latin typeface="华文细黑"/>
                <a:ea typeface="华文细黑"/>
                <a:cs typeface="华文细黑"/>
              </a:rPr>
              <a:t>）</a:t>
            </a:r>
            <a:endParaRPr lang="en-US" sz="3200" dirty="0">
              <a:latin typeface="华文细黑"/>
              <a:ea typeface="华文细黑"/>
              <a:cs typeface="华文细黑"/>
            </a:endParaRPr>
          </a:p>
          <a:p>
            <a:pPr lvl="1" indent="-457200">
              <a:buFont typeface="Arial"/>
              <a:buChar char="•"/>
              <a:defRPr/>
            </a:pPr>
            <a:r>
              <a:rPr lang="en-US" sz="3200" dirty="0" smtClean="0">
                <a:latin typeface="华文细黑"/>
                <a:ea typeface="华文细黑"/>
                <a:cs typeface="华文细黑"/>
              </a:rPr>
              <a:t>教会</a:t>
            </a:r>
            <a:r>
              <a:rPr lang="en-US" sz="3200" dirty="0">
                <a:latin typeface="华文细黑"/>
                <a:ea typeface="华文细黑"/>
                <a:cs typeface="华文细黑"/>
              </a:rPr>
              <a:t>：执事</a:t>
            </a:r>
            <a:r>
              <a:rPr lang="en-US" sz="3200" dirty="0" smtClean="0">
                <a:latin typeface="华文细黑"/>
                <a:ea typeface="华文细黑"/>
                <a:cs typeface="华文细黑"/>
              </a:rPr>
              <a:t>服侍</a:t>
            </a:r>
            <a:r>
              <a:rPr lang="zh-CN" altLang="en-US" sz="3200" dirty="0" smtClean="0">
                <a:latin typeface="华文细黑"/>
                <a:ea typeface="华文细黑"/>
                <a:cs typeface="华文细黑"/>
              </a:rPr>
              <a:t>（</a:t>
            </a:r>
            <a:r>
              <a:rPr lang="en-US" sz="3200" dirty="0" smtClean="0">
                <a:latin typeface="华文细黑"/>
                <a:ea typeface="华文细黑"/>
                <a:cs typeface="华文细黑"/>
              </a:rPr>
              <a:t>使徒</a:t>
            </a:r>
            <a:r>
              <a:rPr lang="en-US" sz="3200" dirty="0">
                <a:latin typeface="华文细黑"/>
                <a:ea typeface="华文细黑"/>
                <a:cs typeface="华文细黑"/>
              </a:rPr>
              <a:t>行传 </a:t>
            </a:r>
            <a:r>
              <a:rPr lang="en-US" sz="3200" dirty="0" smtClean="0">
                <a:latin typeface="华文细黑"/>
                <a:ea typeface="华文细黑"/>
                <a:cs typeface="华文细黑"/>
              </a:rPr>
              <a:t>6</a:t>
            </a:r>
            <a:r>
              <a:rPr lang="en-US" sz="3200" dirty="0">
                <a:latin typeface="华文细黑"/>
                <a:ea typeface="华文细黑"/>
                <a:cs typeface="华文细黑"/>
              </a:rPr>
              <a:t>:1-</a:t>
            </a:r>
            <a:r>
              <a:rPr lang="en-US" sz="3200" dirty="0" smtClean="0">
                <a:latin typeface="华文细黑"/>
                <a:ea typeface="华文细黑"/>
                <a:cs typeface="华文细黑"/>
              </a:rPr>
              <a:t>7</a:t>
            </a:r>
            <a:r>
              <a:rPr lang="zh-CN" altLang="en-US" sz="3200" dirty="0" smtClean="0">
                <a:latin typeface="华文细黑"/>
                <a:ea typeface="华文细黑"/>
                <a:cs typeface="华文细黑"/>
              </a:rPr>
              <a:t>）</a:t>
            </a:r>
            <a:endParaRPr lang="en-US" sz="3200" dirty="0" smtClean="0">
              <a:latin typeface="华文细黑"/>
              <a:ea typeface="华文细黑"/>
              <a:cs typeface="华文细黑"/>
            </a:endParaRPr>
          </a:p>
          <a:p>
            <a:pPr lvl="1" indent="-457200">
              <a:buFont typeface="Arial"/>
              <a:buChar char="•"/>
              <a:defRPr/>
            </a:pPr>
            <a:r>
              <a:rPr lang="en-US" sz="3200" dirty="0">
                <a:latin typeface="华文细黑"/>
                <a:ea typeface="华文细黑"/>
                <a:cs typeface="华文细黑"/>
              </a:rPr>
              <a:t>教会</a:t>
            </a:r>
            <a:r>
              <a:rPr lang="en-US" sz="3200" dirty="0" smtClean="0">
                <a:latin typeface="华文细黑"/>
                <a:ea typeface="华文细黑"/>
                <a:cs typeface="华文细黑"/>
              </a:rPr>
              <a:t>：</a:t>
            </a:r>
            <a:r>
              <a:rPr lang="zh-CN" altLang="en-US" sz="3200" dirty="0" smtClean="0">
                <a:latin typeface="华文细黑"/>
                <a:ea typeface="华文细黑"/>
                <a:cs typeface="华文细黑"/>
              </a:rPr>
              <a:t>长老</a:t>
            </a:r>
            <a:r>
              <a:rPr lang="en-US" sz="3200" dirty="0" smtClean="0">
                <a:latin typeface="华文细黑"/>
                <a:ea typeface="华文细黑"/>
                <a:cs typeface="华文细黑"/>
              </a:rPr>
              <a:t>服侍</a:t>
            </a:r>
            <a:r>
              <a:rPr lang="zh-CN" altLang="en-US" sz="3200" dirty="0" smtClean="0">
                <a:latin typeface="华文细黑"/>
                <a:ea typeface="华文细黑"/>
                <a:cs typeface="华文细黑"/>
              </a:rPr>
              <a:t>（</a:t>
            </a:r>
            <a:r>
              <a:rPr lang="en-US" sz="3200" dirty="0">
                <a:latin typeface="华文细黑"/>
                <a:ea typeface="华文细黑"/>
                <a:cs typeface="华文细黑"/>
              </a:rPr>
              <a:t>使徒行传</a:t>
            </a:r>
            <a:r>
              <a:rPr lang="en-US" sz="3200" dirty="0" smtClean="0">
                <a:latin typeface="华文细黑"/>
                <a:ea typeface="华文细黑"/>
                <a:cs typeface="华文细黑"/>
              </a:rPr>
              <a:t>14</a:t>
            </a:r>
            <a:r>
              <a:rPr lang="en-US" sz="3200" dirty="0">
                <a:latin typeface="华文细黑"/>
                <a:ea typeface="华文细黑"/>
                <a:cs typeface="华文细黑"/>
              </a:rPr>
              <a:t>:21-</a:t>
            </a:r>
            <a:r>
              <a:rPr lang="en-US" sz="3200" dirty="0" smtClean="0">
                <a:latin typeface="华文细黑"/>
                <a:ea typeface="华文细黑"/>
                <a:cs typeface="华文细黑"/>
              </a:rPr>
              <a:t>23</a:t>
            </a:r>
            <a:r>
              <a:rPr lang="zh-CN" altLang="en-US" sz="3200" dirty="0" smtClean="0">
                <a:latin typeface="华文细黑"/>
                <a:ea typeface="华文细黑"/>
                <a:cs typeface="华文细黑"/>
              </a:rPr>
              <a:t>）</a:t>
            </a:r>
            <a:endParaRPr lang="en-US" sz="3200" dirty="0">
              <a:latin typeface="华文细黑"/>
              <a:ea typeface="华文细黑"/>
              <a:cs typeface="华文细黑"/>
            </a:endParaRPr>
          </a:p>
        </p:txBody>
      </p:sp>
    </p:spTree>
    <p:extLst>
      <p:ext uri="{BB962C8B-B14F-4D97-AF65-F5344CB8AC3E}">
        <p14:creationId xmlns:p14="http://schemas.microsoft.com/office/powerpoint/2010/main" val="57762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3466" y="694266"/>
            <a:ext cx="6197601" cy="4524315"/>
          </a:xfrm>
          <a:prstGeom prst="rect">
            <a:avLst/>
          </a:prstGeom>
        </p:spPr>
        <p:txBody>
          <a:bodyPr wrap="square">
            <a:spAutoFit/>
          </a:bodyPr>
          <a:lstStyle/>
          <a:p>
            <a:r>
              <a:rPr lang="zh-TW" altLang="en-US" sz="3200" dirty="0"/>
              <a:t>诗篇 </a:t>
            </a:r>
            <a:r>
              <a:rPr lang="en-US" altLang="zh-TW" sz="3200" dirty="0"/>
              <a:t>34</a:t>
            </a:r>
            <a:r>
              <a:rPr lang="en-US" altLang="zh-TW" sz="3200" dirty="0" smtClean="0"/>
              <a:t>:3 </a:t>
            </a:r>
            <a:r>
              <a:rPr lang="zh-TW" altLang="en-US" sz="3200" dirty="0"/>
              <a:t>你们和我当称耶和华为大，</a:t>
            </a:r>
            <a:r>
              <a:rPr lang="zh-TW" altLang="en-US" sz="3200" dirty="0">
                <a:solidFill>
                  <a:srgbClr val="FFFF00"/>
                </a:solidFill>
              </a:rPr>
              <a:t>一同高举他的名</a:t>
            </a:r>
            <a:r>
              <a:rPr lang="zh-TW" altLang="en-US" sz="3200" dirty="0"/>
              <a:t>。 </a:t>
            </a:r>
            <a:r>
              <a:rPr lang="en-US" altLang="zh-TW" sz="3200" dirty="0"/>
              <a:t>4 </a:t>
            </a:r>
            <a:r>
              <a:rPr lang="zh-TW" altLang="en-US" sz="3200" dirty="0"/>
              <a:t>我曾寻求耶和华，他就应允我，救我脱离了一切的恐惧。 </a:t>
            </a:r>
            <a:endParaRPr lang="en-US" altLang="zh-TW" sz="3200" dirty="0" smtClean="0"/>
          </a:p>
          <a:p>
            <a:endParaRPr lang="en-US" altLang="zh-TW" sz="3200" dirty="0" smtClean="0"/>
          </a:p>
          <a:p>
            <a:r>
              <a:rPr lang="en-US" altLang="zh-TW" sz="3200" dirty="0" smtClean="0"/>
              <a:t>15 </a:t>
            </a:r>
            <a:r>
              <a:rPr lang="zh-TW" altLang="en-US" sz="3200" dirty="0"/>
              <a:t>耶和华的眼目看顾义人，他的耳朵听他们的呼求。 </a:t>
            </a:r>
            <a:r>
              <a:rPr lang="en-US" altLang="zh-TW" sz="3200" dirty="0"/>
              <a:t>16 </a:t>
            </a:r>
            <a:r>
              <a:rPr lang="zh-TW" altLang="en-US" sz="3200" dirty="0"/>
              <a:t>耶和华向行恶的人变脸，</a:t>
            </a:r>
            <a:r>
              <a:rPr lang="zh-TW" altLang="en-US" sz="3200" dirty="0">
                <a:solidFill>
                  <a:srgbClr val="FF0000"/>
                </a:solidFill>
              </a:rPr>
              <a:t>要从世上除灭他们的名号</a:t>
            </a:r>
            <a:r>
              <a:rPr lang="zh-TW" altLang="en-US" sz="3200" dirty="0"/>
              <a:t>。 </a:t>
            </a:r>
            <a:endParaRPr lang="en-US" sz="4000" dirty="0"/>
          </a:p>
        </p:txBody>
      </p:sp>
    </p:spTree>
    <p:extLst>
      <p:ext uri="{BB962C8B-B14F-4D97-AF65-F5344CB8AC3E}">
        <p14:creationId xmlns:p14="http://schemas.microsoft.com/office/powerpoint/2010/main" val="3853021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265" y="3838379"/>
            <a:ext cx="8141202" cy="1569660"/>
          </a:xfrm>
          <a:prstGeom prst="rect">
            <a:avLst/>
          </a:prstGeom>
        </p:spPr>
        <p:txBody>
          <a:bodyPr wrap="square">
            <a:spAutoFit/>
          </a:bodyPr>
          <a:lstStyle/>
          <a:p>
            <a:pPr marL="0" lvl="1" algn="ctr"/>
            <a:r>
              <a:rPr lang="zh-TW" altLang="en-US" sz="3200" dirty="0" smtClean="0">
                <a:latin typeface="华文黑体"/>
                <a:ea typeface="华文黑体"/>
                <a:cs typeface="华文黑体"/>
              </a:rPr>
              <a:t>承受救恩的人</a:t>
            </a:r>
            <a:r>
              <a:rPr lang="zh-CN" altLang="en-US" sz="3200" dirty="0" smtClean="0">
                <a:latin typeface="华文黑体"/>
                <a:ea typeface="华文黑体"/>
                <a:cs typeface="华文黑体"/>
              </a:rPr>
              <a:t>哪，来</a:t>
            </a:r>
            <a:r>
              <a:rPr lang="zh-CN" altLang="en-US" sz="3200" dirty="0" smtClean="0">
                <a:effectLst>
                  <a:outerShdw blurRad="38100" dist="38100" dir="2700000" algn="tl">
                    <a:srgbClr val="000000"/>
                  </a:outerShdw>
                </a:effectLst>
                <a:latin typeface="华文黑体"/>
                <a:ea typeface="华文黑体"/>
                <a:cs typeface="华文黑体"/>
              </a:rPr>
              <a:t>一同高举</a:t>
            </a:r>
            <a:r>
              <a:rPr lang="zh-CN" altLang="en-US" sz="3200" dirty="0" smtClean="0">
                <a:effectLst>
                  <a:outerShdw blurRad="38100" dist="38100" dir="2700000" algn="tl">
                    <a:srgbClr val="000000"/>
                  </a:outerShdw>
                </a:effectLst>
                <a:latin typeface="华文黑体"/>
                <a:ea typeface="华文黑体"/>
                <a:cs typeface="华文黑体"/>
              </a:rPr>
              <a:t>救主耶稣</a:t>
            </a:r>
            <a:r>
              <a:rPr lang="zh-CN" altLang="en-US" sz="3200" dirty="0" smtClean="0">
                <a:effectLst>
                  <a:outerShdw blurRad="38100" dist="38100" dir="2700000" algn="tl">
                    <a:srgbClr val="000000"/>
                  </a:outerShdw>
                </a:effectLst>
                <a:latin typeface="华文黑体"/>
                <a:ea typeface="华文黑体"/>
                <a:cs typeface="华文黑体"/>
              </a:rPr>
              <a:t>的名！</a:t>
            </a:r>
            <a:endParaRPr lang="en-US" altLang="zh-CN" sz="3200" dirty="0" smtClean="0">
              <a:latin typeface="华文黑体"/>
              <a:ea typeface="华文黑体"/>
              <a:cs typeface="华文黑体"/>
            </a:endParaRPr>
          </a:p>
          <a:p>
            <a:pPr marL="0" lvl="1" algn="just"/>
            <a:r>
              <a:rPr lang="zh-TW" altLang="en-US" sz="3200" dirty="0" smtClean="0">
                <a:latin typeface="华文黑体"/>
                <a:ea typeface="华文黑体"/>
                <a:cs typeface="华文黑体"/>
              </a:rPr>
              <a:t>天使岂</a:t>
            </a:r>
            <a:r>
              <a:rPr lang="zh-TW" altLang="en-US" sz="3200" dirty="0">
                <a:latin typeface="华文黑体"/>
                <a:ea typeface="华文黑体"/>
                <a:cs typeface="华文黑体"/>
              </a:rPr>
              <a:t>不都是服役的灵，奉差遣为那将要承受救恩的人效力吗</a:t>
            </a:r>
            <a:r>
              <a:rPr lang="zh-TW" altLang="en-US" sz="3200" dirty="0" smtClean="0">
                <a:latin typeface="华文黑体"/>
                <a:ea typeface="华文黑体"/>
                <a:cs typeface="华文黑体"/>
              </a:rPr>
              <a:t>？</a:t>
            </a:r>
            <a:r>
              <a:rPr lang="zh-CN" altLang="en-US" sz="3200" u="sng" dirty="0" smtClean="0">
                <a:latin typeface="华文黑体"/>
                <a:ea typeface="华文黑体"/>
                <a:cs typeface="华文黑体"/>
              </a:rPr>
              <a:t>（</a:t>
            </a:r>
            <a:r>
              <a:rPr lang="zh-TW" altLang="en-US" sz="3200" u="sng" dirty="0">
                <a:latin typeface="华文黑体"/>
                <a:ea typeface="华文黑体"/>
                <a:cs typeface="华文黑体"/>
              </a:rPr>
              <a:t>希伯來書</a:t>
            </a:r>
            <a:r>
              <a:rPr lang="en-US" altLang="zh-CN" sz="3200" u="sng" dirty="0" smtClean="0">
                <a:latin typeface="华文黑体"/>
                <a:ea typeface="华文黑体"/>
                <a:cs typeface="华文黑体"/>
              </a:rPr>
              <a:t>1</a:t>
            </a:r>
            <a:r>
              <a:rPr lang="zh-CN" altLang="en-US" sz="3200" u="sng" dirty="0" smtClean="0">
                <a:latin typeface="华文黑体"/>
                <a:ea typeface="华文黑体"/>
                <a:cs typeface="华文黑体"/>
              </a:rPr>
              <a:t>：</a:t>
            </a:r>
            <a:r>
              <a:rPr lang="en-US" altLang="zh-CN" sz="3200" u="sng" dirty="0" smtClean="0">
                <a:latin typeface="华文黑体"/>
                <a:ea typeface="华文黑体"/>
                <a:cs typeface="华文黑体"/>
              </a:rPr>
              <a:t>14</a:t>
            </a:r>
            <a:r>
              <a:rPr lang="zh-CN" altLang="en-US" sz="3200" u="sng" dirty="0" smtClean="0">
                <a:latin typeface="华文黑体"/>
                <a:ea typeface="华文黑体"/>
                <a:cs typeface="华文黑体"/>
              </a:rPr>
              <a:t>）</a:t>
            </a:r>
            <a:endParaRPr lang="en-US" altLang="zh-CN" sz="3200" dirty="0" smtClean="0">
              <a:latin typeface="华文黑体"/>
              <a:ea typeface="华文黑体"/>
              <a:cs typeface="华文黑体"/>
            </a:endParaRPr>
          </a:p>
        </p:txBody>
      </p:sp>
      <p:sp>
        <p:nvSpPr>
          <p:cNvPr id="5" name="Rectangle 4"/>
          <p:cNvSpPr/>
          <p:nvPr/>
        </p:nvSpPr>
        <p:spPr>
          <a:xfrm>
            <a:off x="474134" y="917310"/>
            <a:ext cx="7112000" cy="2554545"/>
          </a:xfrm>
          <a:prstGeom prst="rect">
            <a:avLst/>
          </a:prstGeom>
        </p:spPr>
        <p:txBody>
          <a:bodyPr wrap="square">
            <a:spAutoFit/>
          </a:bodyPr>
          <a:lstStyle/>
          <a:p>
            <a:pPr marL="0" lvl="1">
              <a:defRPr/>
            </a:pPr>
            <a:r>
              <a:rPr lang="zh-CN" altLang="en-US" sz="3200" dirty="0">
                <a:latin typeface="华文黑体"/>
                <a:ea typeface="华文黑体"/>
                <a:cs typeface="华文黑体"/>
              </a:rPr>
              <a:t>耶稣普时的本体配得服侍，这是对我们的呼召，耶稣过去的工作示范服侍，这是让我们学习，耶稣将来的地位接受服侍，这是期待我们的成长。你准备好谦卑学习，喜乐成长，忠心服侍了吗？</a:t>
            </a:r>
            <a:endParaRPr lang="en-US" sz="3200" dirty="0">
              <a:latin typeface="华文黑体"/>
              <a:ea typeface="华文黑体"/>
              <a:cs typeface="华文黑体"/>
            </a:endParaRPr>
          </a:p>
        </p:txBody>
      </p:sp>
      <p:sp>
        <p:nvSpPr>
          <p:cNvPr id="6" name="Rectangle 5"/>
          <p:cNvSpPr/>
          <p:nvPr/>
        </p:nvSpPr>
        <p:spPr>
          <a:xfrm>
            <a:off x="376265" y="134057"/>
            <a:ext cx="7700935" cy="584776"/>
          </a:xfrm>
          <a:prstGeom prst="rect">
            <a:avLst/>
          </a:prstGeom>
        </p:spPr>
        <p:txBody>
          <a:bodyPr wrap="square">
            <a:spAutoFit/>
          </a:bodyPr>
          <a:lstStyle/>
          <a:p>
            <a:pPr algn="ctr"/>
            <a:r>
              <a:rPr lang="zh-CN" altLang="en-US" sz="3200" dirty="0" smtClean="0">
                <a:latin typeface="华文黑体"/>
                <a:ea typeface="华文黑体"/>
                <a:cs typeface="华文黑体"/>
              </a:rPr>
              <a:t>本周挑战</a:t>
            </a:r>
            <a:endParaRPr lang="en-US" sz="3200" dirty="0">
              <a:latin typeface="华文黑体"/>
              <a:ea typeface="华文黑体"/>
              <a:cs typeface="华文黑体"/>
            </a:endParaRPr>
          </a:p>
        </p:txBody>
      </p:sp>
    </p:spTree>
    <p:extLst>
      <p:ext uri="{BB962C8B-B14F-4D97-AF65-F5344CB8AC3E}">
        <p14:creationId xmlns:p14="http://schemas.microsoft.com/office/powerpoint/2010/main" val="43037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44884" y="0"/>
            <a:ext cx="5828845" cy="5715000"/>
          </a:xfrm>
          <a:prstGeom prst="rect">
            <a:avLst/>
          </a:prstGeom>
        </p:spPr>
      </p:pic>
      <p:pic>
        <p:nvPicPr>
          <p:cNvPr id="5" name="Picture 4"/>
          <p:cNvPicPr>
            <a:picLocks noChangeAspect="1"/>
          </p:cNvPicPr>
          <p:nvPr/>
        </p:nvPicPr>
        <p:blipFill>
          <a:blip r:embed="rId4"/>
          <a:stretch>
            <a:fillRect/>
          </a:stretch>
        </p:blipFill>
        <p:spPr>
          <a:xfrm>
            <a:off x="-1354671" y="0"/>
            <a:ext cx="5731792" cy="5715000"/>
          </a:xfrm>
          <a:prstGeom prst="rect">
            <a:avLst/>
          </a:prstGeom>
        </p:spPr>
      </p:pic>
    </p:spTree>
    <p:extLst>
      <p:ext uri="{BB962C8B-B14F-4D97-AF65-F5344CB8AC3E}">
        <p14:creationId xmlns:p14="http://schemas.microsoft.com/office/powerpoint/2010/main" val="2275717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732" y="1151467"/>
            <a:ext cx="5046135" cy="2062103"/>
          </a:xfrm>
          <a:prstGeom prst="rect">
            <a:avLst/>
          </a:prstGeom>
        </p:spPr>
        <p:txBody>
          <a:bodyPr wrap="square">
            <a:spAutoFit/>
          </a:bodyPr>
          <a:lstStyle/>
          <a:p>
            <a:r>
              <a:rPr lang="zh-TW" altLang="en-US" sz="3200" dirty="0"/>
              <a:t>赏赐的是耶和华</a:t>
            </a:r>
            <a:r>
              <a:rPr lang="zh-TW" altLang="en-US" sz="3200" dirty="0" smtClean="0"/>
              <a:t>，</a:t>
            </a:r>
            <a:endParaRPr lang="en-US" altLang="zh-TW" sz="3200" dirty="0" smtClean="0"/>
          </a:p>
          <a:p>
            <a:r>
              <a:rPr lang="zh-TW" altLang="en-US" sz="3200" dirty="0" smtClean="0"/>
              <a:t>收</a:t>
            </a:r>
            <a:r>
              <a:rPr lang="zh-TW" altLang="en-US" sz="3200" dirty="0"/>
              <a:t>取的也是耶和华</a:t>
            </a:r>
            <a:r>
              <a:rPr lang="zh-TW" altLang="en-US" sz="3200" dirty="0" smtClean="0"/>
              <a:t>。</a:t>
            </a:r>
            <a:endParaRPr lang="en-US" altLang="zh-TW" sz="3200" dirty="0" smtClean="0"/>
          </a:p>
          <a:p>
            <a:r>
              <a:rPr lang="zh-TW" altLang="en-US" sz="3200" dirty="0" smtClean="0"/>
              <a:t>耶和华</a:t>
            </a:r>
            <a:r>
              <a:rPr lang="zh-TW" altLang="en-US" sz="3200" dirty="0"/>
              <a:t>的名是应当称颂的</a:t>
            </a:r>
            <a:r>
              <a:rPr lang="zh-TW" altLang="en-US" sz="3200" dirty="0" smtClean="0"/>
              <a:t>！</a:t>
            </a:r>
            <a:endParaRPr lang="en-US" altLang="zh-TW" sz="3200" dirty="0" smtClean="0"/>
          </a:p>
          <a:p>
            <a:r>
              <a:rPr lang="zh-TW" altLang="en-US" sz="3200" dirty="0" smtClean="0"/>
              <a:t>约伯记 </a:t>
            </a:r>
            <a:r>
              <a:rPr lang="en-US" altLang="zh-TW" sz="3200" dirty="0"/>
              <a:t>1:21b</a:t>
            </a:r>
            <a:endParaRPr lang="en-US" sz="2900" dirty="0">
              <a:solidFill>
                <a:srgbClr val="FFFF00"/>
              </a:solidFill>
              <a:latin typeface="华文黑体"/>
              <a:ea typeface="华文黑体"/>
              <a:cs typeface="华文黑体"/>
            </a:endParaRPr>
          </a:p>
        </p:txBody>
      </p:sp>
    </p:spTree>
    <p:extLst>
      <p:ext uri="{BB962C8B-B14F-4D97-AF65-F5344CB8AC3E}">
        <p14:creationId xmlns:p14="http://schemas.microsoft.com/office/powerpoint/2010/main" val="66895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17-08-12 22.46.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1800"/>
            <a:ext cx="9144000" cy="4826833"/>
          </a:xfrm>
          <a:prstGeom prst="rect">
            <a:avLst/>
          </a:prstGeom>
        </p:spPr>
      </p:pic>
    </p:spTree>
    <p:extLst>
      <p:ext uri="{BB962C8B-B14F-4D97-AF65-F5344CB8AC3E}">
        <p14:creationId xmlns:p14="http://schemas.microsoft.com/office/powerpoint/2010/main" val="773259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4213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8043333" cy="5632310"/>
          </a:xfrm>
          <a:prstGeom prst="rect">
            <a:avLst/>
          </a:prstGeom>
        </p:spPr>
        <p:txBody>
          <a:bodyPr wrap="square">
            <a:spAutoFit/>
          </a:bodyPr>
          <a:lstStyle/>
          <a:p>
            <a:r>
              <a:rPr lang="zh-TW" altLang="en-US" sz="2400" dirty="0" smtClean="0"/>
              <a:t>希伯来书</a:t>
            </a:r>
            <a:r>
              <a:rPr lang="en-US" altLang="zh-TW" sz="2400" dirty="0"/>
              <a:t>1</a:t>
            </a:r>
            <a:r>
              <a:rPr lang="en-US" altLang="zh-TW" sz="2400" dirty="0" smtClean="0"/>
              <a:t>:</a:t>
            </a:r>
            <a:r>
              <a:rPr lang="zh-TW" altLang="en-US" sz="2400" dirty="0"/>
              <a:t> </a:t>
            </a:r>
            <a:r>
              <a:rPr lang="en-US" altLang="zh-TW" sz="2400" dirty="0"/>
              <a:t>4 </a:t>
            </a:r>
            <a:r>
              <a:rPr lang="zh-TW" altLang="en-US" sz="2400" dirty="0"/>
              <a:t>他所承受的名既比天使的名更尊贵，就远超过天使。 </a:t>
            </a:r>
            <a:r>
              <a:rPr lang="en-US" altLang="zh-TW" sz="2400" dirty="0"/>
              <a:t>5 </a:t>
            </a:r>
            <a:r>
              <a:rPr lang="zh-TW" altLang="en-US" sz="2400" dirty="0"/>
              <a:t>所有的天使，</a:t>
            </a:r>
            <a:r>
              <a:rPr lang="zh-TW" altLang="en-US" sz="2400" dirty="0" smtClean="0"/>
              <a:t>神从来对哪一个说</a:t>
            </a:r>
            <a:endParaRPr lang="en-US" altLang="zh-TW" sz="2400" dirty="0" smtClean="0"/>
          </a:p>
          <a:p>
            <a:r>
              <a:rPr lang="zh-TW" altLang="en-US" sz="2400" dirty="0" smtClean="0">
                <a:solidFill>
                  <a:srgbClr val="FFFF00"/>
                </a:solidFill>
              </a:rPr>
              <a:t>“</a:t>
            </a:r>
            <a:r>
              <a:rPr lang="zh-TW" altLang="en-US" sz="2400" dirty="0">
                <a:solidFill>
                  <a:srgbClr val="FFFF00"/>
                </a:solidFill>
              </a:rPr>
              <a:t>你是我的儿子，我今日生你”</a:t>
            </a:r>
            <a:r>
              <a:rPr lang="zh-TW" altLang="en-US" sz="2400" dirty="0"/>
              <a:t>？</a:t>
            </a:r>
            <a:r>
              <a:rPr lang="zh-TW" altLang="en-US" sz="2400" dirty="0" smtClean="0"/>
              <a:t>又指着哪一个说</a:t>
            </a:r>
            <a:endParaRPr lang="en-US" altLang="zh-TW" sz="2400" dirty="0" smtClean="0"/>
          </a:p>
          <a:p>
            <a:r>
              <a:rPr lang="zh-TW" altLang="en-US" sz="2400" dirty="0" smtClean="0">
                <a:solidFill>
                  <a:srgbClr val="FFFF00"/>
                </a:solidFill>
              </a:rPr>
              <a:t>“</a:t>
            </a:r>
            <a:r>
              <a:rPr lang="zh-TW" altLang="en-US" sz="2400" dirty="0">
                <a:solidFill>
                  <a:srgbClr val="FFFF00"/>
                </a:solidFill>
              </a:rPr>
              <a:t>我要做他的父，他要做我的子”</a:t>
            </a:r>
            <a:r>
              <a:rPr lang="zh-TW" altLang="en-US" sz="2400" dirty="0"/>
              <a:t>？ </a:t>
            </a:r>
            <a:r>
              <a:rPr lang="en-US" altLang="zh-TW" sz="2400" dirty="0"/>
              <a:t>6 </a:t>
            </a:r>
            <a:r>
              <a:rPr lang="zh-TW" altLang="en-US" sz="2400" dirty="0"/>
              <a:t>再者，神使长子到世上来</a:t>
            </a:r>
            <a:r>
              <a:rPr lang="zh-TW" altLang="en-US" sz="2400" dirty="0" smtClean="0"/>
              <a:t>的时候，</a:t>
            </a:r>
            <a:r>
              <a:rPr lang="zh-TW" altLang="en-US" sz="2400" dirty="0"/>
              <a:t>就说</a:t>
            </a:r>
            <a:r>
              <a:rPr lang="zh-TW" altLang="en-US" sz="2400" dirty="0" smtClean="0"/>
              <a:t>：</a:t>
            </a:r>
            <a:r>
              <a:rPr lang="zh-TW" altLang="en-US" sz="2400" dirty="0" smtClean="0">
                <a:solidFill>
                  <a:srgbClr val="FFFF00"/>
                </a:solidFill>
              </a:rPr>
              <a:t>“</a:t>
            </a:r>
            <a:r>
              <a:rPr lang="zh-TW" altLang="en-US" sz="2400" dirty="0">
                <a:solidFill>
                  <a:srgbClr val="FFFF00"/>
                </a:solidFill>
              </a:rPr>
              <a:t>神的使者都要拜他。” </a:t>
            </a:r>
            <a:r>
              <a:rPr lang="en-US" altLang="zh-TW" sz="2400" dirty="0"/>
              <a:t>7 </a:t>
            </a:r>
            <a:r>
              <a:rPr lang="zh-TW" altLang="en-US" sz="2400" dirty="0"/>
              <a:t>论到使者，又说：“神以风为使者，以火焰为仆役。” </a:t>
            </a:r>
            <a:r>
              <a:rPr lang="en-US" altLang="zh-TW" sz="2400" dirty="0"/>
              <a:t>8 </a:t>
            </a:r>
            <a:r>
              <a:rPr lang="zh-TW" altLang="en-US" sz="2400" dirty="0"/>
              <a:t>论到子却说</a:t>
            </a:r>
            <a:r>
              <a:rPr lang="zh-TW" altLang="en-US" sz="2400" dirty="0" smtClean="0"/>
              <a:t>：“</a:t>
            </a:r>
            <a:r>
              <a:rPr lang="zh-TW" altLang="en-US" sz="2400" dirty="0">
                <a:solidFill>
                  <a:srgbClr val="FFFF00"/>
                </a:solidFill>
              </a:rPr>
              <a:t>神啊</a:t>
            </a:r>
            <a:r>
              <a:rPr lang="zh-TW" altLang="en-US" sz="2400" dirty="0"/>
              <a:t>，你的宝座是永永远远的，你的国权是正直的。 </a:t>
            </a:r>
            <a:r>
              <a:rPr lang="en-US" altLang="zh-TW" sz="2400" dirty="0"/>
              <a:t>9 </a:t>
            </a:r>
            <a:r>
              <a:rPr lang="zh-TW" altLang="en-US" sz="2400" dirty="0"/>
              <a:t>你喜爱公义，恨恶罪恶，所以神，就是你的神，用喜乐油膏你，胜过膏你的同伴。</a:t>
            </a:r>
            <a:r>
              <a:rPr lang="zh-TW" altLang="en-US" sz="2400" dirty="0" smtClean="0"/>
              <a:t>”</a:t>
            </a:r>
            <a:r>
              <a:rPr lang="en-US" altLang="zh-TW" sz="2400" dirty="0"/>
              <a:t> </a:t>
            </a:r>
            <a:r>
              <a:rPr lang="en-US" altLang="zh-TW" sz="2400" dirty="0" smtClean="0"/>
              <a:t>10 </a:t>
            </a:r>
            <a:r>
              <a:rPr lang="zh-TW" altLang="en-US" sz="2400" dirty="0"/>
              <a:t>又说</a:t>
            </a:r>
            <a:r>
              <a:rPr lang="zh-TW" altLang="en-US" sz="2400" dirty="0" smtClean="0"/>
              <a:t>：“</a:t>
            </a:r>
            <a:r>
              <a:rPr lang="zh-TW" altLang="en-US" sz="2400" dirty="0">
                <a:solidFill>
                  <a:srgbClr val="FFFF00"/>
                </a:solidFill>
              </a:rPr>
              <a:t>主啊</a:t>
            </a:r>
            <a:r>
              <a:rPr lang="zh-TW" altLang="en-US" sz="2400" dirty="0"/>
              <a:t>，你起初立了地的根基，天也是你手所造的。 </a:t>
            </a:r>
            <a:r>
              <a:rPr lang="en-US" altLang="zh-TW" sz="2400" dirty="0"/>
              <a:t>11 </a:t>
            </a:r>
            <a:r>
              <a:rPr lang="zh-TW" altLang="en-US" sz="2400" dirty="0"/>
              <a:t>天地都要灭没，你却要长存；天地都要像衣服渐渐旧了。 </a:t>
            </a:r>
            <a:r>
              <a:rPr lang="en-US" altLang="zh-TW" sz="2400" dirty="0"/>
              <a:t>12 </a:t>
            </a:r>
            <a:r>
              <a:rPr lang="zh-TW" altLang="en-US" sz="2400" dirty="0"/>
              <a:t>你要将天地卷起来，像一件外衣，天地就都改变了；唯有你永不改变，你的年数没有穷尽。” </a:t>
            </a:r>
            <a:r>
              <a:rPr lang="en-US" altLang="zh-TW" sz="2400" dirty="0"/>
              <a:t>13 </a:t>
            </a:r>
            <a:r>
              <a:rPr lang="zh-TW" altLang="en-US" sz="2400" dirty="0"/>
              <a:t>所有的天使，</a:t>
            </a:r>
            <a:r>
              <a:rPr lang="zh-TW" altLang="en-US" sz="2400" dirty="0" smtClean="0"/>
              <a:t>神从来对哪一个说“</a:t>
            </a:r>
            <a:r>
              <a:rPr lang="zh-TW" altLang="en-US" sz="2400" dirty="0">
                <a:solidFill>
                  <a:srgbClr val="FFFF00"/>
                </a:solidFill>
              </a:rPr>
              <a:t>你坐在我的右边，等我使你仇敌做你的脚凳</a:t>
            </a:r>
            <a:r>
              <a:rPr lang="zh-TW" altLang="en-US" sz="2400" dirty="0"/>
              <a:t>”？ </a:t>
            </a:r>
            <a:r>
              <a:rPr lang="en-US" altLang="zh-TW" sz="2400" dirty="0"/>
              <a:t>14 </a:t>
            </a:r>
            <a:r>
              <a:rPr lang="zh-TW" altLang="en-US" sz="2400" dirty="0"/>
              <a:t>天使岂不都是服役的灵，奉差遣为那将要承受救恩的人效力吗</a:t>
            </a:r>
            <a:r>
              <a:rPr lang="zh-TW" altLang="en-US" sz="2400" dirty="0" smtClean="0"/>
              <a:t>？</a:t>
            </a:r>
            <a:endParaRPr lang="en-US" sz="2400" dirty="0">
              <a:solidFill>
                <a:srgbClr val="FFFF00"/>
              </a:solidFill>
              <a:latin typeface="华文黑体"/>
              <a:ea typeface="华文黑体"/>
              <a:cs typeface="华文黑体"/>
            </a:endParaRPr>
          </a:p>
        </p:txBody>
      </p:sp>
    </p:spTree>
    <p:extLst>
      <p:ext uri="{BB962C8B-B14F-4D97-AF65-F5344CB8AC3E}">
        <p14:creationId xmlns:p14="http://schemas.microsoft.com/office/powerpoint/2010/main" val="423870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8141"/>
            <a:ext cx="7569200" cy="5262980"/>
          </a:xfrm>
          <a:prstGeom prst="rect">
            <a:avLst/>
          </a:prstGeom>
        </p:spPr>
        <p:txBody>
          <a:bodyPr wrap="square">
            <a:spAutoFit/>
          </a:bodyPr>
          <a:lstStyle/>
          <a:p>
            <a:pPr marL="971550" lvl="1" indent="-514350">
              <a:buFont typeface="+mj-lt"/>
              <a:buAutoNum type="arabicPeriod"/>
            </a:pPr>
            <a:r>
              <a:rPr lang="zh-CN" altLang="en-US" sz="2800" dirty="0" smtClean="0">
                <a:solidFill>
                  <a:srgbClr val="FFFFFF"/>
                </a:solidFill>
                <a:latin typeface="华文黑体"/>
                <a:ea typeface="华文黑体"/>
                <a:cs typeface="华文黑体"/>
              </a:rPr>
              <a:t>有一晓谕：</a:t>
            </a:r>
            <a:r>
              <a:rPr lang="zh-CN" altLang="en-US" sz="2800" dirty="0" smtClean="0">
                <a:solidFill>
                  <a:srgbClr val="FFFF00"/>
                </a:solidFill>
                <a:latin typeface="华文黑体"/>
                <a:ea typeface="华文黑体"/>
                <a:cs typeface="华文黑体"/>
              </a:rPr>
              <a:t>从</a:t>
            </a:r>
            <a:r>
              <a:rPr lang="zh-TW" altLang="en-US" sz="2800" dirty="0">
                <a:solidFill>
                  <a:srgbClr val="FFFF00"/>
                </a:solidFill>
                <a:latin typeface="华文黑体"/>
                <a:ea typeface="华文黑体"/>
                <a:cs typeface="华文黑体"/>
              </a:rPr>
              <a:t>基本</a:t>
            </a:r>
            <a:r>
              <a:rPr lang="zh-CN" altLang="en-US" sz="2800" dirty="0">
                <a:solidFill>
                  <a:srgbClr val="FFFF00"/>
                </a:solidFill>
                <a:latin typeface="华文黑体"/>
                <a:ea typeface="华文黑体"/>
                <a:cs typeface="华文黑体"/>
              </a:rPr>
              <a:t>起步，</a:t>
            </a:r>
            <a:r>
              <a:rPr lang="zh-TW" altLang="en-US" sz="2800" dirty="0" smtClean="0">
                <a:solidFill>
                  <a:srgbClr val="FFFF00"/>
                </a:solidFill>
                <a:latin typeface="华文黑体"/>
                <a:ea typeface="华文黑体"/>
                <a:cs typeface="华文黑体"/>
              </a:rPr>
              <a:t>向前迈进</a:t>
            </a:r>
            <a:endParaRPr lang="en-US" altLang="zh-TW" sz="2800" dirty="0" smtClean="0">
              <a:solidFill>
                <a:srgbClr val="FFFF00"/>
              </a:solidFill>
              <a:latin typeface="华文黑体"/>
              <a:ea typeface="华文黑体"/>
              <a:cs typeface="华文黑体"/>
            </a:endParaRPr>
          </a:p>
          <a:p>
            <a:pPr marL="971550" lvl="1" indent="-514350">
              <a:buFont typeface="+mj-lt"/>
              <a:buAutoNum type="arabicPeriod"/>
            </a:pPr>
            <a:r>
              <a:rPr lang="zh-CN" altLang="en-US" sz="2800" dirty="0" smtClean="0">
                <a:solidFill>
                  <a:srgbClr val="FFFFFF"/>
                </a:solidFill>
                <a:latin typeface="华文黑体"/>
                <a:ea typeface="华文黑体"/>
                <a:cs typeface="华文黑体"/>
              </a:rPr>
              <a:t>有一</a:t>
            </a:r>
            <a:r>
              <a:rPr lang="zh-CN" altLang="en-US" sz="2800" dirty="0" smtClean="0">
                <a:latin typeface="华文黑体"/>
                <a:ea typeface="华文黑体"/>
                <a:cs typeface="华文黑体"/>
              </a:rPr>
              <a:t>位神：大智若愚大巧若拙大勇若怯</a:t>
            </a:r>
            <a:endParaRPr lang="en-US" altLang="zh-CN" sz="2800" dirty="0">
              <a:latin typeface="华文黑体"/>
              <a:ea typeface="华文黑体"/>
              <a:cs typeface="华文黑体"/>
            </a:endParaRPr>
          </a:p>
          <a:p>
            <a:pPr marL="1371600" lvl="2" indent="-457200">
              <a:buFont typeface="Arial"/>
              <a:buChar char="•"/>
            </a:pPr>
            <a:r>
              <a:rPr lang="zh-CN" altLang="en-US" sz="2800" dirty="0" smtClean="0">
                <a:latin typeface="华文黑体"/>
                <a:ea typeface="华文黑体"/>
                <a:cs typeface="华文黑体"/>
              </a:rPr>
              <a:t>有一新我：承认软弱；</a:t>
            </a:r>
            <a:r>
              <a:rPr lang="zh-CN" altLang="en-US" sz="2800" dirty="0" smtClean="0">
                <a:solidFill>
                  <a:srgbClr val="FFFF00"/>
                </a:solidFill>
                <a:latin typeface="华文黑体"/>
                <a:ea typeface="华文黑体"/>
                <a:cs typeface="华文黑体"/>
              </a:rPr>
              <a:t>谦卑面对</a:t>
            </a:r>
            <a:r>
              <a:rPr lang="zh-TW" altLang="en-US" sz="2800" dirty="0" smtClean="0">
                <a:solidFill>
                  <a:srgbClr val="FFFF00"/>
                </a:solidFill>
                <a:latin typeface="华文黑体"/>
                <a:ea typeface="华文黑体"/>
                <a:cs typeface="华文黑体"/>
              </a:rPr>
              <a:t>責備</a:t>
            </a:r>
            <a:endParaRPr lang="en-US" altLang="zh-TW" sz="2800" dirty="0" smtClean="0">
              <a:solidFill>
                <a:srgbClr val="FFFF00"/>
              </a:solidFill>
              <a:latin typeface="华文黑体"/>
              <a:ea typeface="华文黑体"/>
              <a:cs typeface="华文黑体"/>
            </a:endParaRPr>
          </a:p>
          <a:p>
            <a:pPr marL="971550" lvl="1" indent="-514350">
              <a:buFont typeface="+mj-lt"/>
              <a:buAutoNum type="arabicPeriod" startAt="3"/>
            </a:pPr>
            <a:r>
              <a:rPr lang="zh-CN" altLang="en-US" sz="2800" dirty="0" smtClean="0">
                <a:latin typeface="华文黑体"/>
                <a:ea typeface="华文黑体"/>
                <a:cs typeface="华文黑体"/>
              </a:rPr>
              <a:t>我是否被他承受被他充满</a:t>
            </a:r>
            <a:r>
              <a:rPr lang="zh-CN" altLang="en-US" sz="2800" dirty="0">
                <a:latin typeface="华文黑体"/>
                <a:ea typeface="华文黑体"/>
                <a:cs typeface="华文黑体"/>
              </a:rPr>
              <a:t>？</a:t>
            </a:r>
            <a:endParaRPr lang="en-US" altLang="zh-CN" sz="2800" dirty="0">
              <a:latin typeface="华文黑体"/>
              <a:ea typeface="华文黑体"/>
              <a:cs typeface="华文黑体"/>
            </a:endParaRPr>
          </a:p>
          <a:p>
            <a:pPr marL="1371600" lvl="2" indent="-457200">
              <a:buFont typeface="Arial"/>
              <a:buChar char="•"/>
            </a:pPr>
            <a:r>
              <a:rPr lang="zh-CN" altLang="en-US" sz="2800" dirty="0" smtClean="0">
                <a:latin typeface="华文黑体"/>
                <a:ea typeface="华文黑体"/>
                <a:cs typeface="华文黑体"/>
              </a:rPr>
              <a:t>我是否</a:t>
            </a:r>
            <a:r>
              <a:rPr lang="zh-CN" altLang="en-US" sz="2800" dirty="0" smtClean="0">
                <a:solidFill>
                  <a:srgbClr val="FFFF00"/>
                </a:solidFill>
                <a:latin typeface="华文黑体"/>
                <a:ea typeface="华文黑体"/>
                <a:cs typeface="华文黑体"/>
              </a:rPr>
              <a:t>悔改</a:t>
            </a:r>
            <a:r>
              <a:rPr lang="zh-CN" altLang="en-US" sz="2800" dirty="0">
                <a:solidFill>
                  <a:srgbClr val="FFFF00"/>
                </a:solidFill>
                <a:latin typeface="华文黑体"/>
                <a:ea typeface="华文黑体"/>
                <a:cs typeface="华文黑体"/>
              </a:rPr>
              <a:t>，信福音</a:t>
            </a:r>
            <a:r>
              <a:rPr lang="zh-CN" altLang="en-US" sz="2800" dirty="0" smtClean="0">
                <a:latin typeface="华文黑体"/>
                <a:ea typeface="华文黑体"/>
                <a:cs typeface="华文黑体"/>
              </a:rPr>
              <a:t>？</a:t>
            </a:r>
            <a:endParaRPr lang="en-US" altLang="zh-CN" sz="2800" dirty="0" smtClean="0">
              <a:latin typeface="华文黑体"/>
              <a:ea typeface="华文黑体"/>
              <a:cs typeface="华文黑体"/>
            </a:endParaRPr>
          </a:p>
          <a:p>
            <a:pPr marL="971550" lvl="1" indent="-514350">
              <a:buFont typeface="+mj-lt"/>
              <a:buAutoNum type="arabicPeriod" startAt="3"/>
            </a:pPr>
            <a:r>
              <a:rPr lang="zh-CN" altLang="en-US" sz="2800" dirty="0" smtClean="0">
                <a:latin typeface="华文黑体"/>
                <a:ea typeface="华文黑体"/>
                <a:cs typeface="华文黑体"/>
              </a:rPr>
              <a:t>创造诸世界</a:t>
            </a:r>
            <a:endParaRPr lang="en-US" altLang="zh-CN" sz="2800" dirty="0" smtClean="0">
              <a:latin typeface="华文黑体"/>
              <a:ea typeface="华文黑体"/>
              <a:cs typeface="华文黑体"/>
            </a:endParaRPr>
          </a:p>
          <a:p>
            <a:pPr marL="1428750" lvl="2" indent="-514350">
              <a:buFont typeface="Arial"/>
              <a:buChar char="•"/>
            </a:pPr>
            <a:r>
              <a:rPr lang="zh-CN" altLang="en-US" sz="2800" dirty="0" smtClean="0">
                <a:latin typeface="华文黑体"/>
                <a:ea typeface="华文黑体"/>
                <a:cs typeface="华文黑体"/>
              </a:rPr>
              <a:t>第一次</a:t>
            </a:r>
            <a:r>
              <a:rPr lang="zh-TW" altLang="en-US" sz="2800" dirty="0" smtClean="0">
                <a:latin typeface="华文黑体"/>
                <a:ea typeface="华文黑体"/>
                <a:cs typeface="华文黑体"/>
              </a:rPr>
              <a:t>创造</a:t>
            </a:r>
            <a:r>
              <a:rPr lang="zh-CN" altLang="en-US" sz="2800" dirty="0">
                <a:latin typeface="华文黑体"/>
                <a:ea typeface="华文黑体"/>
                <a:cs typeface="华文黑体"/>
              </a:rPr>
              <a:t>：</a:t>
            </a:r>
            <a:r>
              <a:rPr lang="zh-CN" altLang="en-US" sz="2800" dirty="0" smtClean="0">
                <a:latin typeface="华文黑体"/>
                <a:ea typeface="华文黑体"/>
                <a:cs typeface="华文黑体"/>
              </a:rPr>
              <a:t>神</a:t>
            </a:r>
            <a:r>
              <a:rPr lang="zh-TW" altLang="en-US" sz="2800" dirty="0" smtClean="0">
                <a:latin typeface="华文黑体"/>
                <a:ea typeface="华文黑体"/>
                <a:cs typeface="华文黑体"/>
              </a:rPr>
              <a:t>创造</a:t>
            </a:r>
            <a:r>
              <a:rPr lang="zh-CN" altLang="en-US" sz="2800" dirty="0" smtClean="0">
                <a:latin typeface="华文黑体"/>
                <a:ea typeface="华文黑体"/>
                <a:cs typeface="华文黑体"/>
              </a:rPr>
              <a:t>我</a:t>
            </a:r>
            <a:r>
              <a:rPr lang="zh-CN" altLang="en-US" sz="2800" dirty="0">
                <a:latin typeface="华文黑体"/>
                <a:ea typeface="华文黑体"/>
                <a:cs typeface="华文黑体"/>
              </a:rPr>
              <a:t>，</a:t>
            </a:r>
            <a:r>
              <a:rPr lang="zh-CN" altLang="en-US" sz="2800" dirty="0" smtClean="0">
                <a:latin typeface="华文黑体"/>
                <a:ea typeface="华文黑体"/>
                <a:cs typeface="华文黑体"/>
              </a:rPr>
              <a:t>我却堕落</a:t>
            </a:r>
            <a:endParaRPr lang="en-US" altLang="zh-TW" sz="2800" dirty="0">
              <a:latin typeface="华文黑体"/>
              <a:ea typeface="华文黑体"/>
              <a:cs typeface="华文黑体"/>
            </a:endParaRPr>
          </a:p>
          <a:p>
            <a:pPr marL="1428750" lvl="2" indent="-514350">
              <a:buFont typeface="Arial"/>
              <a:buChar char="•"/>
            </a:pPr>
            <a:r>
              <a:rPr lang="zh-CN" altLang="en-US" sz="2800" dirty="0">
                <a:latin typeface="华文黑体"/>
                <a:ea typeface="华文黑体"/>
                <a:cs typeface="华文黑体"/>
              </a:rPr>
              <a:t>第二次</a:t>
            </a:r>
            <a:r>
              <a:rPr lang="zh-TW" altLang="en-US" sz="2800" dirty="0">
                <a:latin typeface="华文黑体"/>
                <a:ea typeface="华文黑体"/>
                <a:cs typeface="华文黑体"/>
              </a:rPr>
              <a:t>创造</a:t>
            </a:r>
            <a:r>
              <a:rPr lang="zh-CN" altLang="en-US" sz="2800" dirty="0">
                <a:latin typeface="华文黑体"/>
                <a:ea typeface="华文黑体"/>
                <a:cs typeface="华文黑体"/>
              </a:rPr>
              <a:t>：</a:t>
            </a:r>
            <a:r>
              <a:rPr lang="zh-TW" altLang="en-US" sz="2800" dirty="0">
                <a:latin typeface="黑体"/>
                <a:ea typeface="黑体"/>
                <a:cs typeface="黑体"/>
              </a:rPr>
              <a:t>他洗净了人的罪</a:t>
            </a:r>
            <a:r>
              <a:rPr lang="zh-CN" altLang="en-US" sz="2800" dirty="0">
                <a:latin typeface="黑体"/>
                <a:ea typeface="黑体"/>
                <a:cs typeface="黑体"/>
              </a:rPr>
              <a:t>。</a:t>
            </a:r>
            <a:r>
              <a:rPr lang="zh-CN" altLang="en-US" sz="2800" dirty="0">
                <a:latin typeface="华文黑体"/>
                <a:ea typeface="华文黑体"/>
                <a:cs typeface="华文黑体"/>
              </a:rPr>
              <a:t>我是不是</a:t>
            </a:r>
            <a:r>
              <a:rPr lang="zh-CN" altLang="en-US" sz="2800" dirty="0" smtClean="0">
                <a:latin typeface="华文黑体"/>
                <a:ea typeface="华文黑体"/>
                <a:cs typeface="华文黑体"/>
              </a:rPr>
              <a:t>其中一员</a:t>
            </a:r>
            <a:r>
              <a:rPr lang="zh-CN" altLang="en-US" sz="2800" dirty="0" smtClean="0">
                <a:solidFill>
                  <a:srgbClr val="FFFF00"/>
                </a:solidFill>
                <a:latin typeface="华文黑体"/>
                <a:ea typeface="华文黑体"/>
                <a:cs typeface="华文黑体"/>
              </a:rPr>
              <a:t>在基督里成为</a:t>
            </a:r>
            <a:r>
              <a:rPr lang="zh-CN" altLang="en-US" sz="2800" dirty="0">
                <a:solidFill>
                  <a:srgbClr val="FFFF00"/>
                </a:solidFill>
                <a:latin typeface="华文黑体"/>
                <a:ea typeface="华文黑体"/>
                <a:cs typeface="华文黑体"/>
              </a:rPr>
              <a:t>新造的人</a:t>
            </a:r>
            <a:r>
              <a:rPr lang="zh-CN" altLang="en-US" sz="2800" dirty="0" smtClean="0">
                <a:latin typeface="华文黑体"/>
                <a:ea typeface="华文黑体"/>
                <a:cs typeface="华文黑体"/>
              </a:rPr>
              <a:t>？</a:t>
            </a:r>
            <a:endParaRPr lang="en-US" altLang="zh-CN" sz="2800" dirty="0" smtClean="0">
              <a:latin typeface="华文黑体"/>
              <a:ea typeface="华文黑体"/>
              <a:cs typeface="华文黑体"/>
            </a:endParaRPr>
          </a:p>
          <a:p>
            <a:pPr marL="971550" lvl="1" indent="-514350">
              <a:buFont typeface="+mj-lt"/>
              <a:buAutoNum type="arabicPeriod" startAt="3"/>
            </a:pPr>
            <a:r>
              <a:rPr lang="zh-CN" altLang="en-US" sz="2800" dirty="0" smtClean="0">
                <a:latin typeface="华文黑体"/>
                <a:ea typeface="华文黑体"/>
                <a:cs typeface="华文黑体"/>
              </a:rPr>
              <a:t>荣耀所发</a:t>
            </a:r>
            <a:r>
              <a:rPr lang="zh-CN" altLang="en-US" sz="2800" dirty="0">
                <a:latin typeface="华文黑体"/>
                <a:ea typeface="华文黑体"/>
                <a:cs typeface="华文黑体"/>
              </a:rPr>
              <a:t>的</a:t>
            </a:r>
            <a:r>
              <a:rPr lang="zh-CN" altLang="en-US" sz="2800" dirty="0">
                <a:solidFill>
                  <a:srgbClr val="FFFF00"/>
                </a:solidFill>
                <a:latin typeface="华文黑体"/>
                <a:ea typeface="华文黑体"/>
                <a:cs typeface="华文黑体"/>
              </a:rPr>
              <a:t>光辉</a:t>
            </a:r>
            <a:r>
              <a:rPr lang="zh-CN" altLang="en-US" sz="2800" dirty="0" smtClean="0">
                <a:latin typeface="华文黑体"/>
                <a:ea typeface="华文黑体"/>
                <a:cs typeface="华文黑体"/>
              </a:rPr>
              <a:t>，本体的</a:t>
            </a:r>
            <a:r>
              <a:rPr lang="zh-CN" altLang="en-US" sz="2800" dirty="0">
                <a:latin typeface="华文黑体"/>
                <a:ea typeface="华文黑体"/>
                <a:cs typeface="华文黑体"/>
              </a:rPr>
              <a:t>真像</a:t>
            </a:r>
            <a:r>
              <a:rPr lang="zh-CN" altLang="en-US" sz="2800" dirty="0" smtClean="0">
                <a:latin typeface="华文黑体"/>
                <a:ea typeface="华文黑体"/>
                <a:cs typeface="华文黑体"/>
              </a:rPr>
              <a:t>，托</a:t>
            </a:r>
            <a:r>
              <a:rPr lang="zh-CN" altLang="en-US" sz="2800" dirty="0">
                <a:latin typeface="华文黑体"/>
                <a:ea typeface="华文黑体"/>
                <a:cs typeface="华文黑体"/>
              </a:rPr>
              <a:t>住</a:t>
            </a:r>
            <a:r>
              <a:rPr lang="zh-CN" altLang="en-US" sz="2800" dirty="0" smtClean="0">
                <a:latin typeface="华文黑体"/>
                <a:ea typeface="华文黑体"/>
                <a:cs typeface="华文黑体"/>
              </a:rPr>
              <a:t>万有</a:t>
            </a:r>
            <a:endParaRPr lang="en-US" altLang="zh-CN" sz="2800" dirty="0" smtClean="0">
              <a:latin typeface="华文黑体"/>
              <a:ea typeface="华文黑体"/>
              <a:cs typeface="华文黑体"/>
            </a:endParaRPr>
          </a:p>
          <a:p>
            <a:pPr marL="971550" lvl="1" indent="-514350">
              <a:buFont typeface="+mj-lt"/>
              <a:buAutoNum type="arabicPeriod" startAt="3"/>
            </a:pPr>
            <a:r>
              <a:rPr lang="zh-CN" altLang="en-US" sz="2800" dirty="0" smtClean="0">
                <a:latin typeface="华文黑体"/>
                <a:ea typeface="华文黑体"/>
                <a:cs typeface="华文黑体"/>
              </a:rPr>
              <a:t>洗净谁的</a:t>
            </a:r>
            <a:r>
              <a:rPr lang="zh-CN" altLang="en-US" sz="2800" dirty="0">
                <a:latin typeface="华文黑体"/>
                <a:ea typeface="华文黑体"/>
                <a:cs typeface="华文黑体"/>
              </a:rPr>
              <a:t>罪？</a:t>
            </a:r>
            <a:r>
              <a:rPr lang="zh-CN" altLang="en-US" sz="2800" dirty="0">
                <a:solidFill>
                  <a:srgbClr val="FFFF00"/>
                </a:solidFill>
                <a:latin typeface="华文黑体"/>
                <a:ea typeface="华文黑体"/>
                <a:cs typeface="华文黑体"/>
              </a:rPr>
              <a:t>谁</a:t>
            </a:r>
            <a:r>
              <a:rPr lang="zh-CN" altLang="en-US" sz="2800" dirty="0">
                <a:latin typeface="华文黑体"/>
                <a:ea typeface="华文黑体"/>
                <a:cs typeface="华文黑体"/>
              </a:rPr>
              <a:t>把神的儿子钉在十字架</a:t>
            </a:r>
            <a:r>
              <a:rPr lang="zh-CN" altLang="en-US" sz="2800" dirty="0" smtClean="0">
                <a:latin typeface="华文黑体"/>
                <a:ea typeface="华文黑体"/>
                <a:cs typeface="华文黑体"/>
              </a:rPr>
              <a:t>？</a:t>
            </a:r>
            <a:endParaRPr lang="en-US" altLang="zh-CN" sz="2800" dirty="0" smtClean="0">
              <a:latin typeface="华文黑体"/>
              <a:ea typeface="华文黑体"/>
              <a:cs typeface="华文黑体"/>
            </a:endParaRPr>
          </a:p>
          <a:p>
            <a:pPr marL="971550" lvl="1" indent="-514350">
              <a:buFont typeface="+mj-lt"/>
              <a:buAutoNum type="arabicPeriod" startAt="3"/>
            </a:pPr>
            <a:r>
              <a:rPr lang="zh-CN" altLang="en-US" sz="2800" dirty="0">
                <a:latin typeface="黑体"/>
                <a:ea typeface="黑体"/>
                <a:cs typeface="黑体"/>
              </a:rPr>
              <a:t>信</a:t>
            </a:r>
            <a:r>
              <a:rPr lang="zh-CN" altLang="en-US" sz="2800" dirty="0" smtClean="0">
                <a:latin typeface="黑体"/>
                <a:ea typeface="黑体"/>
                <a:cs typeface="黑体"/>
              </a:rPr>
              <a:t>福音</a:t>
            </a:r>
            <a:r>
              <a:rPr lang="zh-CN" altLang="en-US" sz="2800" dirty="0" smtClean="0">
                <a:latin typeface="黑体"/>
                <a:ea typeface="黑体"/>
                <a:cs typeface="黑体"/>
              </a:rPr>
              <a:t>。</a:t>
            </a:r>
            <a:r>
              <a:rPr lang="zh-CN" altLang="en-US" sz="2800" dirty="0" smtClean="0">
                <a:latin typeface="黑体"/>
                <a:ea typeface="黑体"/>
                <a:cs typeface="黑体"/>
              </a:rPr>
              <a:t>今天</a:t>
            </a:r>
            <a:r>
              <a:rPr lang="zh-CN" altLang="en-US" sz="2800" dirty="0">
                <a:latin typeface="黑体"/>
                <a:ea typeface="黑体"/>
                <a:cs typeface="黑体"/>
              </a:rPr>
              <a:t>，每一天，</a:t>
            </a:r>
            <a:r>
              <a:rPr lang="zh-CN" altLang="en-US" sz="2800" dirty="0">
                <a:solidFill>
                  <a:srgbClr val="FFFF00"/>
                </a:solidFill>
                <a:latin typeface="黑体"/>
                <a:ea typeface="黑体"/>
                <a:cs typeface="黑体"/>
              </a:rPr>
              <a:t>悔改，荣耀神</a:t>
            </a:r>
            <a:r>
              <a:rPr lang="zh-CN" altLang="en-US" sz="2800" dirty="0">
                <a:latin typeface="黑体"/>
                <a:ea typeface="黑体"/>
                <a:cs typeface="黑体"/>
              </a:rPr>
              <a:t>。</a:t>
            </a:r>
            <a:endParaRPr lang="en-US" altLang="zh-CN" sz="2800" dirty="0" smtClean="0">
              <a:latin typeface="华文黑体"/>
              <a:ea typeface="华文黑体"/>
              <a:cs typeface="华文黑体"/>
            </a:endParaRPr>
          </a:p>
        </p:txBody>
      </p:sp>
      <p:sp>
        <p:nvSpPr>
          <p:cNvPr id="6" name="Rectangle 5"/>
          <p:cNvSpPr/>
          <p:nvPr/>
        </p:nvSpPr>
        <p:spPr>
          <a:xfrm>
            <a:off x="376265" y="0"/>
            <a:ext cx="7700935" cy="646331"/>
          </a:xfrm>
          <a:prstGeom prst="rect">
            <a:avLst/>
          </a:prstGeom>
        </p:spPr>
        <p:txBody>
          <a:bodyPr wrap="square">
            <a:spAutoFit/>
          </a:bodyPr>
          <a:lstStyle/>
          <a:p>
            <a:pPr algn="ctr"/>
            <a:r>
              <a:rPr lang="zh-CN" altLang="en-US" sz="3600" dirty="0" smtClean="0">
                <a:latin typeface="华文黑体"/>
                <a:ea typeface="华文黑体"/>
                <a:cs typeface="华文黑体"/>
              </a:rPr>
              <a:t>回顾</a:t>
            </a:r>
            <a:endParaRPr lang="en-US" sz="3600" dirty="0">
              <a:latin typeface="华文黑体"/>
              <a:ea typeface="华文黑体"/>
              <a:cs typeface="华文黑体"/>
            </a:endParaRPr>
          </a:p>
        </p:txBody>
      </p:sp>
    </p:spTree>
    <p:extLst>
      <p:ext uri="{BB962C8B-B14F-4D97-AF65-F5344CB8AC3E}">
        <p14:creationId xmlns:p14="http://schemas.microsoft.com/office/powerpoint/2010/main" val="41156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heckerboard(across)">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checkerboard(across)">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checkerboard(across)">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checkerboard(across)">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checkerboard(across)">
                                      <p:cBhvr>
                                        <p:cTn id="40" dur="5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checkerboard(across)">
                                      <p:cBhvr>
                                        <p:cTn id="45" dur="500"/>
                                        <p:tgtEl>
                                          <p:spTgt spid="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checkerboard(across)">
                                      <p:cBhvr>
                                        <p:cTn id="50" dur="500"/>
                                        <p:tgtEl>
                                          <p:spTgt spid="5">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checkerboard(across)">
                                      <p:cBhvr>
                                        <p:cTn id="5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867" y="253999"/>
            <a:ext cx="6265332" cy="3970318"/>
          </a:xfrm>
          <a:prstGeom prst="rect">
            <a:avLst/>
          </a:prstGeom>
        </p:spPr>
        <p:txBody>
          <a:bodyPr wrap="square">
            <a:spAutoFit/>
          </a:bodyPr>
          <a:lstStyle/>
          <a:p>
            <a:r>
              <a:rPr lang="zh-TW" altLang="en-US" sz="3600" dirty="0"/>
              <a:t>希伯来书</a:t>
            </a:r>
            <a:r>
              <a:rPr lang="en-US" altLang="zh-TW" sz="3600" dirty="0"/>
              <a:t>1</a:t>
            </a:r>
            <a:r>
              <a:rPr lang="en-US" altLang="zh-TW" sz="3600" dirty="0" smtClean="0"/>
              <a:t>:3</a:t>
            </a:r>
          </a:p>
          <a:p>
            <a:pPr marL="571500" indent="-571500">
              <a:buFont typeface="Arial"/>
              <a:buChar char="•"/>
            </a:pPr>
            <a:r>
              <a:rPr lang="zh-TW" altLang="en-US" sz="3600" dirty="0" smtClean="0">
                <a:solidFill>
                  <a:srgbClr val="FF0000"/>
                </a:solidFill>
              </a:rPr>
              <a:t>他洗净</a:t>
            </a:r>
            <a:r>
              <a:rPr lang="zh-TW" altLang="en-US" sz="3600" dirty="0">
                <a:solidFill>
                  <a:srgbClr val="FF0000"/>
                </a:solidFill>
              </a:rPr>
              <a:t>了人的罪</a:t>
            </a:r>
            <a:r>
              <a:rPr lang="zh-TW" altLang="en-US" sz="3600" dirty="0" smtClean="0"/>
              <a:t>，</a:t>
            </a:r>
            <a:endParaRPr lang="en-US" altLang="zh-TW" sz="3600" dirty="0" smtClean="0"/>
          </a:p>
          <a:p>
            <a:pPr marL="571500" indent="-571500">
              <a:buFont typeface="Arial"/>
              <a:buChar char="•"/>
            </a:pPr>
            <a:r>
              <a:rPr lang="zh-TW" altLang="en-US" sz="3600" dirty="0" smtClean="0">
                <a:solidFill>
                  <a:srgbClr val="FFFF00"/>
                </a:solidFill>
              </a:rPr>
              <a:t>就坐在</a:t>
            </a:r>
            <a:r>
              <a:rPr lang="zh-TW" altLang="en-US" sz="3600" dirty="0">
                <a:solidFill>
                  <a:srgbClr val="FFFF00"/>
                </a:solidFill>
              </a:rPr>
              <a:t>高天至大者的右边</a:t>
            </a:r>
            <a:r>
              <a:rPr lang="zh-TW" altLang="en-US" sz="3600" dirty="0"/>
              <a:t>。 </a:t>
            </a:r>
            <a:endParaRPr lang="en-US" altLang="zh-TW" sz="3600" dirty="0" smtClean="0"/>
          </a:p>
          <a:p>
            <a:pPr marL="1028700" lvl="1" indent="-571500">
              <a:buFont typeface="Wingdings" charset="2"/>
              <a:buChar char="ü"/>
            </a:pPr>
            <a:r>
              <a:rPr lang="zh-CN" altLang="en-US" sz="3600" dirty="0" smtClean="0">
                <a:latin typeface="华文黑体"/>
                <a:ea typeface="华文黑体"/>
                <a:cs typeface="华文黑体"/>
              </a:rPr>
              <a:t>大尊若卑</a:t>
            </a:r>
            <a:endParaRPr lang="en-US" altLang="zh-CN" sz="3600" dirty="0" smtClean="0">
              <a:latin typeface="华文黑体"/>
              <a:ea typeface="华文黑体"/>
              <a:cs typeface="华文黑体"/>
            </a:endParaRPr>
          </a:p>
          <a:p>
            <a:pPr marL="1028700" lvl="1" indent="-571500">
              <a:buFont typeface="Wingdings" charset="2"/>
              <a:buChar char="ü"/>
            </a:pPr>
            <a:r>
              <a:rPr lang="zh-CN" altLang="en-US" sz="3600" dirty="0" smtClean="0">
                <a:latin typeface="华文黑体"/>
                <a:ea typeface="华文黑体"/>
                <a:cs typeface="华文黑体"/>
              </a:rPr>
              <a:t>完成使命</a:t>
            </a:r>
            <a:endParaRPr lang="en-US" altLang="zh-CN" sz="3600" dirty="0">
              <a:latin typeface="华文黑体"/>
              <a:ea typeface="华文黑体"/>
              <a:cs typeface="华文黑体"/>
            </a:endParaRPr>
          </a:p>
          <a:p>
            <a:pPr marL="1028700" lvl="1" indent="-571500">
              <a:buFont typeface="Wingdings" charset="2"/>
              <a:buChar char="ü"/>
            </a:pPr>
            <a:r>
              <a:rPr lang="zh-CN" altLang="en-US" sz="3600" dirty="0" smtClean="0">
                <a:latin typeface="华文黑体"/>
                <a:ea typeface="华文黑体"/>
                <a:cs typeface="华文黑体"/>
              </a:rPr>
              <a:t>执政掌权</a:t>
            </a:r>
            <a:endParaRPr lang="en-US" altLang="zh-CN" sz="3600" dirty="0">
              <a:latin typeface="华文黑体"/>
              <a:ea typeface="华文黑体"/>
              <a:cs typeface="华文黑体"/>
            </a:endParaRPr>
          </a:p>
          <a:p>
            <a:pPr marL="1028700" lvl="1" indent="-571500">
              <a:buFont typeface="Wingdings" charset="2"/>
              <a:buChar char="ü"/>
            </a:pPr>
            <a:r>
              <a:rPr lang="zh-CN" altLang="en-US" sz="3600" dirty="0" smtClean="0">
                <a:latin typeface="华文黑体"/>
                <a:ea typeface="华文黑体"/>
                <a:cs typeface="华文黑体"/>
              </a:rPr>
              <a:t>荣耀再临</a:t>
            </a:r>
            <a:endParaRPr lang="en-US" sz="3600" dirty="0">
              <a:latin typeface="华文黑体"/>
              <a:ea typeface="华文黑体"/>
              <a:cs typeface="华文黑体"/>
            </a:endParaRPr>
          </a:p>
        </p:txBody>
      </p:sp>
    </p:spTree>
    <p:extLst>
      <p:ext uri="{BB962C8B-B14F-4D97-AF65-F5344CB8AC3E}">
        <p14:creationId xmlns:p14="http://schemas.microsoft.com/office/powerpoint/2010/main" val="2865291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checkerboard(across)">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checkerboard(across)">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checkerboard(across)">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1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8518035</TotalTime>
  <Words>3406</Words>
  <Application>Microsoft Macintosh PowerPoint</Application>
  <PresentationFormat>On-screen Show (16:10)</PresentationFormat>
  <Paragraphs>207</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Twilight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Jiang</dc:creator>
  <cp:lastModifiedBy>Kunming Su</cp:lastModifiedBy>
  <cp:revision>527</cp:revision>
  <cp:lastPrinted>2017-03-11T22:48:59Z</cp:lastPrinted>
  <dcterms:created xsi:type="dcterms:W3CDTF">2016-04-20T14:44:41Z</dcterms:created>
  <dcterms:modified xsi:type="dcterms:W3CDTF">2017-08-13T05:09:53Z</dcterms:modified>
</cp:coreProperties>
</file>