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9"/>
  </p:notesMasterIdLst>
  <p:handoutMasterIdLst>
    <p:handoutMasterId r:id="rId20"/>
  </p:handoutMasterIdLst>
  <p:sldIdLst>
    <p:sldId id="261" r:id="rId2"/>
    <p:sldId id="664" r:id="rId3"/>
    <p:sldId id="663" r:id="rId4"/>
    <p:sldId id="665" r:id="rId5"/>
    <p:sldId id="667" r:id="rId6"/>
    <p:sldId id="668" r:id="rId7"/>
    <p:sldId id="645" r:id="rId8"/>
    <p:sldId id="648" r:id="rId9"/>
    <p:sldId id="669" r:id="rId10"/>
    <p:sldId id="670" r:id="rId11"/>
    <p:sldId id="640" r:id="rId12"/>
    <p:sldId id="671" r:id="rId13"/>
    <p:sldId id="653" r:id="rId14"/>
    <p:sldId id="654" r:id="rId15"/>
    <p:sldId id="656" r:id="rId16"/>
    <p:sldId id="672" r:id="rId17"/>
    <p:sldId id="639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1960" y="-2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8/19/17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8/19/17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你的宝座是永永远远的，你的国权是正直的。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你喜爱公义，恨恶罪恶，所以神，就是你的神，用喜乐油膏你，胜过膏你的同伴。” 天地都要灭没唯主永远长存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又说：“主啊，你起初立了地的根基，天也是你手所造的。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天地都要灭没，你却要长存；天地都要像衣服渐渐旧了。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你要将天地卷起来，像一件外衣，天地就都改变了；唯有你永不改变，你的年数没有穷尽。”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所有的天使，神从来对哪一个说“你坐在我的右边，等我使你仇敌做你的脚凳”？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天使岂不都是服役的灵，奉差遣为那将要承受救恩的人效力吗？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仙人掌，棕榈树，山树赞美，拍手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诗篇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34Chinese Union Version Modern Punctuation (Simplified) (CUVMPS)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颂赞耶和华之救恩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大卫在亚比米勒面前装疯，被他赶出去，就作这诗。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我要时时称颂耶和华，赞美他的话必常在我口中。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我的心必因耶和华夸耀，谦卑人听见，就要喜乐。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你们和我当称耶和华为大，一同高举他的名。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我曾寻求耶和华，他就应允我，救我脱离了一切的恐惧。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凡仰望他的便有光荣，他们的脸必不蒙羞。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我这困苦人呼求，耶和华便垂听，救我脱离一切患难。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耶和华的使者在敬畏他的人四围安营，搭救他们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你们要尝尝主恩的滋味，便知道他是美善。投靠他的人有福了！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耶和华的圣民哪，你们当敬畏他，因敬畏他的一无所缺。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少壮狮子还缺食忍饿，但寻求耶和华的，什么好处都不缺。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众弟子啊，你们当来听我的话，我要将敬畏耶和华的道教训你们。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有何人喜好存活，爱慕长寿，得享美福，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就要禁止舌头不出恶言，嘴唇不说诡诈的话。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要离恶行善，寻求和睦，一心追赶。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耶和华的眼目看顾义人，他的耳朵听他们的呼求。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耶和华向行恶的人变脸，要从世上除灭他们的名号。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义人呼求，耶和华听见了，便救他们脱离一切患难。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耶和华靠近伤心的人，拯救灵性痛悔的人。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义人多有苦难，但耶和华救他脱离这一切，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又保全他一身的骨头，连一根也不折断。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恶必害死恶人，恨恶义人的必被定罪。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耶和华救赎他仆人的灵魂，凡投靠他的必不致定罪。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33C38-1BCA-F74C-BD13-1F7F4181302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房角石 ：（以弗所書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2:20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首生的，在一切被造的以先 ：（歌羅西書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1:15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他是萬有之首。 教會之首 ：（以弗所書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1:22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4:15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5:23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–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耶穌基督，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聖潔者 ：（使徒行傳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3:14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；詩篇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16:10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審判者 ：（使徒行傳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10:42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；提摩太后書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4:8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萬王之王、萬主之主 ：（提摩太前書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6:15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；啟示錄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19:16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世界的光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8:12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和平的君 ：（以賽亞書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9:6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神的兒子 ：（路加福音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1:35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1:49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“父獨生子”（約翰福音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1:14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）。 “神的兒子”在新約中用了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42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次，肯定了基督的神性。 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人子 ： 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5:27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–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用以與“神的兒子”相對比，這個詞肯定了與基督的神性同時並存的他的人性。 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道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1:1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；約翰一書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5:7-8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神之道 ：（啟示錄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19:12-13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生命之道 ：（約翰一書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1:1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阿拉法和俄梅戛 ： （啟示錄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1:8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22:13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以馬內利 ：（以賽亞書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9:6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；馬太福音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1:23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自有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8:58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，與出埃及記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3:14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</a:t>
            </a:r>
            <a:endParaRPr lang="en-US" altLang="zh-CN" sz="3200" dirty="0" smtClean="0">
              <a:latin typeface="Heiti TC Medium"/>
              <a:ea typeface="Heiti TC Medium"/>
              <a:cs typeface="Heiti TC Medium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萬有的主 ：（使徒行傳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10:36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）。 真神 ：（約翰一書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5:20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為我們信心創始成終的耶穌 ：（希伯來書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12:2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–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拯救通過神所賜的信得以完成（以弗所書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2:8-9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）生命的糧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6:35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6:48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新郎 ：（馬太福音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9:15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）。 拯救者 ：（羅馬書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11:26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）。 好牧人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10:11,14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。 大祭司 ：（希伯來書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2:17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。 神的羔羊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1:29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。 中保 ：（提摩太前書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2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：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。 磐石 ： （哥林多前書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10:4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復活和生命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11:25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。 救主 ：（馬太福音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1:21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；路加福音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2:11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）。 真葡萄樹 ：（約翰福音 </a:t>
            </a:r>
            <a:r>
              <a:rPr lang="en-US" altLang="zh-CN" sz="3200" dirty="0" smtClean="0">
                <a:latin typeface="Heiti TC Medium"/>
                <a:ea typeface="Heiti TC Medium"/>
                <a:cs typeface="Heiti TC Medium"/>
              </a:rPr>
              <a:t>15:1 </a:t>
            </a:r>
            <a:r>
              <a:rPr lang="zh-CN" altLang="en-US" sz="3200" dirty="0" smtClean="0">
                <a:latin typeface="Heiti TC Medium"/>
                <a:ea typeface="Heiti TC Medium"/>
                <a:cs typeface="Heiti TC Medium"/>
              </a:rPr>
              <a:t>） 。 道路、真理、生命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33C38-1BCA-F74C-BD13-1F7F4181302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哥林多后书</a:t>
            </a:r>
            <a:r>
              <a:rPr lang="en-US" altLang="zh-TW" sz="1200" dirty="0" smtClean="0"/>
              <a:t>5:15 </a:t>
            </a:r>
            <a:r>
              <a:rPr lang="zh-TW" altLang="en-US" sz="1200" dirty="0" smtClean="0"/>
              <a:t>并且他替众人死，是叫那些活着的人不再为自己活，乃为替他们死而复活的主活。</a:t>
            </a:r>
            <a:endParaRPr lang="en-US" altLang="zh-TW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马太福音 </a:t>
            </a:r>
            <a:r>
              <a:rPr lang="en-US" altLang="zh-TW" sz="1200" dirty="0" smtClean="0"/>
              <a:t>25:23 </a:t>
            </a:r>
            <a:r>
              <a:rPr lang="zh-TW" altLang="en-US" sz="1200" dirty="0" smtClean="0"/>
              <a:t>主人说：‘好，你这又良善又忠心的仆人，你在不多的事上有忠心，我要把许多事派你管理。可以进来享受你主人的快乐！’ </a:t>
            </a:r>
            <a:r>
              <a:rPr lang="en-US" altLang="zh-TW" sz="1200" dirty="0" smtClean="0"/>
              <a:t>24 </a:t>
            </a:r>
            <a:r>
              <a:rPr lang="zh-TW" altLang="en-US" sz="1200" dirty="0" smtClean="0"/>
              <a:t>那领一千的也来，说：‘主啊，我知道你是忍心的人，没有种的地方要收割，没有散的地方要聚敛。 </a:t>
            </a:r>
            <a:r>
              <a:rPr lang="en-US" altLang="zh-TW" sz="1200" dirty="0" smtClean="0"/>
              <a:t>25 </a:t>
            </a:r>
            <a:r>
              <a:rPr lang="zh-TW" altLang="en-US" sz="1200" dirty="0" smtClean="0"/>
              <a:t>我就害怕，去把你的一千银子埋藏在地里。请看，你的原银子在这里。’ </a:t>
            </a:r>
            <a:r>
              <a:rPr lang="en-US" altLang="zh-TW" sz="1200" dirty="0" smtClean="0"/>
              <a:t>26 </a:t>
            </a:r>
            <a:r>
              <a:rPr lang="zh-TW" altLang="en-US" sz="1200" dirty="0" smtClean="0"/>
              <a:t>主人回答说：‘你这又恶又懒的仆人！你既知道我没有种的地方要收割，没有散的地方要聚敛， </a:t>
            </a:r>
            <a:r>
              <a:rPr lang="en-US" altLang="zh-TW" sz="1200" dirty="0" smtClean="0"/>
              <a:t>27 </a:t>
            </a:r>
            <a:r>
              <a:rPr lang="zh-TW" altLang="en-US" sz="1200" dirty="0" smtClean="0"/>
              <a:t>就当把我的银子放给兑换银钱的人，到我来的时候，可以连本带利收回。 </a:t>
            </a:r>
            <a:r>
              <a:rPr lang="en-US" altLang="zh-TW" sz="1200" dirty="0" smtClean="0"/>
              <a:t>28 </a:t>
            </a:r>
            <a:r>
              <a:rPr lang="zh-TW" altLang="en-US" sz="1200" dirty="0" smtClean="0"/>
              <a:t>夺过他这一千来，给那有一万的！ </a:t>
            </a:r>
            <a:r>
              <a:rPr lang="en-US" altLang="zh-TW" sz="1200" dirty="0" smtClean="0"/>
              <a:t>29 </a:t>
            </a:r>
            <a:r>
              <a:rPr lang="zh-TW" altLang="en-US" sz="1200" dirty="0" smtClean="0"/>
              <a:t>因为凡有的，还要加给他，叫他有余；没有的，连他所有的也要夺过来。 </a:t>
            </a:r>
            <a:r>
              <a:rPr lang="en-US" altLang="zh-TW" sz="1200" dirty="0" smtClean="0"/>
              <a:t>30 </a:t>
            </a:r>
            <a:r>
              <a:rPr lang="zh-TW" altLang="en-US" sz="1200" dirty="0" smtClean="0"/>
              <a:t>把这无用的仆人丢在外面黑暗里，在那里必要哀哭切齿了。’</a:t>
            </a:r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我们所说将来的世界，神原没有交给天使管辖。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但有人在经上某处证明说：“人算什么，你竟顾念他？世人算什么，你竟眷顾他？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你叫他比天使微小一点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，赐他荣耀、尊贵为冠冕，并将你手所造的都派他管理，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叫万物都服在他的脚下。”既叫万物都服他，就没有剩下一样不服他的。只是如今我们还不见万物都服他，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唯独见那成为比天使小一点的耶稣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，因为受死的苦，就得了尊贵、荣耀为冠冕，叫他因着神的恩为人人尝了死味。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原来那为万物所属、为万物所本的，要领许多的儿子进荣耀里去，使救他们的元帅因受苦难得以完全，本是合宜的。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因那使人成圣的和那些得以成圣的，都是出于一，所以他称他们为弟兄也不以为耻，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说：“我要将你的名传于我的弟兄，在会中我要颂扬你。”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又说：“我要依赖他。”又说：“看哪，我与神所给我的儿女。”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儿女既同有血肉之体，他也照样亲自成了血肉之体，特要借着死败坏那掌死权的，就是魔鬼，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并要释放那些一生因怕死而为奴仆的人。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他并不救拔天使，乃是救拔亚伯拉罕的后裔。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所以，他凡事该与他的弟兄相同，为要在神的事上成为慈悲忠信的大祭司，为百姓的罪献上挽回祭。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他自己既然被试探而受苦，就能搭救被试探的人。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 救人的元帅因受苦难得以完全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我们所说将来的世界，神原没有交给天使管辖。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但有人在经上某处证明说：“人算什么，你竟顾念他？世人算什么，你竟眷顾他？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你叫他比天使微小一点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，赐他荣耀、尊贵为冠冕，并将你手所造的都派他管理，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叫万物都服在他的脚下。”既叫万物都服他，就没有剩下一样不服他的。只是如今我们还不见万物都服他，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唯独见那成为比天使小一点的耶稣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，因为受死的苦，就得了尊贵、荣耀为冠冕，叫他因着神的恩为人人尝了死味。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原来那为万物所属、为万物所本的，要领许多的儿子进荣耀里去，使救他们的元帅因受苦难得以完全，本是合宜的。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因那使人成圣的和那些得以成圣的，都是出于一，所以他称他们为弟兄也不以为耻，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说：“我要将你的名传于我的弟兄，在会中我要颂扬你。”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又说：“我要依赖他。”又说：“看哪，我与神所给我的儿女。”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儿女既同有血肉之体，他也照样亲自成了血肉之体，特要借着死败坏那掌死权的，就是魔鬼，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并要释放那些一生因怕死而为奴仆的人。 耶稣既受试探就能搭救受试探的人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他并不救拔天使，乃是救拔亚伯拉罕的后裔。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所以，他凡事该与他的弟兄相同，为要在神的事上成为慈悲忠信的大祭司，为百姓的罪献上挽回祭。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他自己既然被试探而受苦，就能搭救被试探的人。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33C38-1BCA-F74C-BD13-1F7F4181302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/>
              <a:t>神说有光就有了光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他让日月星辰按节期日令运转做记号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他们奉命而行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让人看见太阳每天升起落下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让人暂时看不见几分钟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比如明天的日食。让驴子不能讲人话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但让某只有人心诡诈到极处</a:t>
            </a:r>
            <a:endParaRPr lang="en-US" sz="32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 救人的元帅因受苦难得以完全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我们所说将来的世界，神原没有交给天使管辖。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但有人在经上某处证明说：“人算什么，你竟顾念他？世人算什么，你竟眷顾他？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你叫他比天使微小一点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，赐他荣耀、尊贵为冠冕，并将你手所造的都派他管理，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叫万物都服在他的脚下。”既叫万物都服他，就没有剩下一样不服他的。只是如今我们还不见万物都服他，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唯独见那成为比天使小一点的耶稣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，因为受死的苦，就得了尊贵、荣耀为冠冕，叫他因着神的恩为人人尝了死味。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原来那为万物所属、为万物所本的，要领许多的儿子进荣耀里去，使救他们的元帅因受苦难得以完全，本是合宜的。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因那使人成圣的和那些得以成圣的，都是出于一，所以他称他们为弟兄也不以为耻，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说：“我要将你的名传于我的弟兄，在会中我要颂扬你。”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又说：“我要依赖他。”又说：“看哪，我与神所给我的儿女。”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儿女既同有血肉之体，他也照样亲自成了血肉之体，特要借着死败坏那掌死权的，就是魔鬼，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并要释放那些一生因怕死而为奴仆的人。 耶稣既受试探就能搭救受试探的人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他并不救拔天使，乃是救拔亚伯拉罕的后裔。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所以，他凡事该与他的弟兄相同，为要在神的事上成为慈悲忠信的大祭司，为百姓的罪献上挽回祭。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他自己既然被试探而受苦，就能搭救被试探的人。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有</a:t>
            </a:r>
            <a:r>
              <a:rPr lang="en-US" altLang="zh-CHT" sz="1200" dirty="0" smtClean="0"/>
              <a:t>“</a:t>
            </a:r>
            <a:r>
              <a:rPr lang="zh-CHT" altLang="en-US" sz="1200" dirty="0" smtClean="0"/>
              <a:t>信</a:t>
            </a:r>
            <a:r>
              <a:rPr lang="en-US" altLang="zh-CHT" sz="1200" dirty="0" smtClean="0"/>
              <a:t>”</a:t>
            </a:r>
            <a:r>
              <a:rPr lang="zh-CHT" altLang="en-US" sz="1200" dirty="0" smtClean="0"/>
              <a:t>却不順從的人</a:t>
            </a:r>
            <a:r>
              <a:rPr lang="zh-CN" altLang="en-US" sz="1200" dirty="0" smtClean="0"/>
              <a:t>吗</a:t>
            </a:r>
            <a:r>
              <a:rPr lang="en-US" altLang="zh-CHT" sz="1200" dirty="0" smtClean="0"/>
              <a:t>?</a:t>
            </a:r>
            <a:r>
              <a:rPr lang="zh-CN" altLang="en-US" sz="1200" dirty="0" smtClean="0"/>
              <a:t>先看一个笑话／例子。“我的神一定会救我的。”信心大不大？</a:t>
            </a:r>
            <a:r>
              <a:rPr lang="zh-CHT" altLang="en-US" sz="1200" dirty="0" smtClean="0"/>
              <a:t>順從不順從？“</a:t>
            </a:r>
            <a:r>
              <a:rPr lang="zh-CN" altLang="en-US" sz="1200" dirty="0" smtClean="0"/>
              <a:t>我相继派了邻居，政府，船，直升机去救你，你却</a:t>
            </a:r>
            <a:r>
              <a:rPr lang="zh-CHT" altLang="en-US" sz="1200" dirty="0" smtClean="0"/>
              <a:t>不順從（</a:t>
            </a:r>
            <a:r>
              <a:rPr lang="zh-CN" altLang="en-US" sz="1200" dirty="0" smtClean="0"/>
              <a:t>我的救法）</a:t>
            </a:r>
            <a:r>
              <a:rPr lang="zh-CHT" altLang="en-US" sz="120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5" y="1630173"/>
            <a:ext cx="69927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/>
              <a:t>尝尝</a:t>
            </a:r>
            <a:r>
              <a:rPr lang="zh-TW" altLang="en-US" sz="4400" dirty="0" smtClean="0"/>
              <a:t>主恩的滋味</a:t>
            </a:r>
            <a:endParaRPr lang="en-US" altLang="zh-TW" sz="4400" dirty="0" smtClean="0"/>
          </a:p>
          <a:p>
            <a:pPr algn="ctr"/>
            <a:r>
              <a:rPr lang="zh-CHT" altLang="en-US" sz="4400" dirty="0" smtClean="0">
                <a:latin typeface="华文细黑"/>
                <a:ea typeface="华文细黑"/>
                <a:cs typeface="华文细黑"/>
              </a:rPr>
              <a:t>希伯來書 </a:t>
            </a:r>
            <a:r>
              <a:rPr lang="zh-CN" altLang="zh-CHT" sz="4400" dirty="0">
                <a:latin typeface="华文细黑"/>
                <a:ea typeface="华文细黑"/>
                <a:cs typeface="华文细黑"/>
              </a:rPr>
              <a:t>2</a:t>
            </a:r>
            <a:r>
              <a:rPr lang="en-US" altLang="zh-CHT" sz="44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zh-CN" altLang="zh-CN" sz="4400" dirty="0">
                <a:latin typeface="华文细黑"/>
                <a:ea typeface="华文细黑"/>
                <a:cs typeface="华文细黑"/>
              </a:rPr>
              <a:t>1</a:t>
            </a:r>
            <a:r>
              <a:rPr lang="en-US" altLang="zh-CHT" sz="4400" dirty="0" smtClean="0">
                <a:latin typeface="华文细黑"/>
                <a:ea typeface="华文细黑"/>
                <a:cs typeface="华文细黑"/>
              </a:rPr>
              <a:t>-4</a:t>
            </a:r>
            <a:endParaRPr lang="zh-CHT" altLang="en-US" sz="44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figuration-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512"/>
          <a:stretch/>
        </p:blipFill>
        <p:spPr>
          <a:xfrm>
            <a:off x="6934200" y="0"/>
            <a:ext cx="2209800" cy="5715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78" y="0"/>
            <a:ext cx="428319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965200"/>
            <a:ext cx="448253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91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岁的</a:t>
            </a:r>
            <a:r>
              <a:rPr lang="en-US" altLang="zh-CN" sz="2800" dirty="0" err="1" smtClean="0">
                <a:latin typeface="华文细黑"/>
                <a:ea typeface="华文细黑"/>
                <a:cs typeface="华文细黑"/>
              </a:rPr>
              <a:t>Myrtie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 Howell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姐妹请他将来主持她的追思礼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“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WRITE TO PRISONERS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”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zh-CN" sz="2800" dirty="0" smtClean="0">
                <a:latin typeface="华文细黑"/>
                <a:ea typeface="华文细黑"/>
                <a:cs typeface="华文细黑"/>
              </a:rPr>
              <a:t>“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给囚犯写信”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Atlanta Penitentiary</a:t>
            </a:r>
          </a:p>
          <a:p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Atlanta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Georgia</a:t>
            </a:r>
          </a:p>
          <a:p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佐治亚州亚特兰大市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亚特兰大监狱教养所（收）</a:t>
            </a:r>
            <a:endParaRPr lang="en-US" altLang="zh-TW" sz="2800" dirty="0">
              <a:latin typeface="华文细黑"/>
              <a:ea typeface="华文细黑"/>
              <a:cs typeface="华文细黑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069" y="-118534"/>
            <a:ext cx="4377886" cy="5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1422399"/>
            <a:ext cx="7128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神施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恩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神按他的方法施恩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白白地施恩</a:t>
            </a:r>
            <a:endParaRPr lang="en-US" altLang="zh-CN" sz="3200" dirty="0">
              <a:solidFill>
                <a:srgbClr val="FFFF00"/>
              </a:solidFill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他的方法白白地施恩给你和我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8658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00"/>
            <a:ext cx="9144000" cy="51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84505" y="499533"/>
            <a:ext cx="62914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华文黑体"/>
                <a:ea typeface="华文黑体"/>
                <a:cs typeface="华文黑体"/>
              </a:rPr>
              <a:t>一同高举神的名！</a:t>
            </a:r>
            <a:endParaRPr lang="en-US" altLang="zh-CN" sz="4400" dirty="0">
              <a:effectLst>
                <a:outerShdw blurRad="38100" dist="38100" dir="2700000" algn="tl">
                  <a:srgbClr val="000000"/>
                </a:outerShdw>
              </a:effectLst>
              <a:latin typeface="华文黑体"/>
              <a:ea typeface="华文黑体"/>
              <a:cs typeface="华文黑体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86512"/>
              </p:ext>
            </p:extLst>
          </p:nvPr>
        </p:nvGraphicFramePr>
        <p:xfrm>
          <a:off x="769742" y="1976332"/>
          <a:ext cx="5969724" cy="357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54"/>
                <a:gridCol w="1149661"/>
                <a:gridCol w="2863009"/>
              </a:tblGrid>
              <a:tr h="682201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时间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性质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耶稣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715959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普时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本体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配得服侍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715959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（现在）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44692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过去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工作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示范服侍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715959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将来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地位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接受服侍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4Logo20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4505" cy="15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84401" y="507999"/>
            <a:ext cx="62914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华文黑体"/>
                <a:ea typeface="华文黑体"/>
                <a:cs typeface="华文黑体"/>
              </a:rPr>
              <a:t>一同高举神的名！</a:t>
            </a:r>
            <a:endParaRPr lang="en-US" altLang="zh-CN" sz="4400" dirty="0">
              <a:effectLst>
                <a:outerShdw blurRad="38100" dist="38100" dir="2700000" algn="tl">
                  <a:srgbClr val="000000"/>
                </a:outerShdw>
              </a:effectLst>
              <a:latin typeface="华文黑体"/>
              <a:ea typeface="华文黑体"/>
              <a:cs typeface="华文黑体"/>
            </a:endParaRPr>
          </a:p>
        </p:txBody>
      </p:sp>
      <p:pic>
        <p:nvPicPr>
          <p:cNvPr id="3" name="Picture 2" descr="c4Logo20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2" y="201660"/>
            <a:ext cx="1584505" cy="158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467" y="2629084"/>
            <a:ext cx="7459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  <a:defRPr/>
            </a:pPr>
            <a:r>
              <a:rPr lang="en-US" sz="3200" dirty="0">
                <a:latin typeface="华文细黑"/>
                <a:ea typeface="华文细黑"/>
                <a:cs typeface="华文细黑"/>
              </a:rPr>
              <a:t>教会：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一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起服侍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以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弗所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书4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:11-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13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sz="3200" dirty="0">
              <a:latin typeface="华文细黑"/>
              <a:ea typeface="华文细黑"/>
              <a:cs typeface="华文细黑"/>
            </a:endParaRPr>
          </a:p>
          <a:p>
            <a:pPr lvl="1" indent="-457200">
              <a:buFont typeface="Arial"/>
              <a:buChar char="•"/>
              <a:defRPr/>
            </a:pPr>
            <a:r>
              <a:rPr lang="en-US" sz="3200" dirty="0" smtClean="0">
                <a:latin typeface="华文细黑"/>
                <a:ea typeface="华文细黑"/>
                <a:cs typeface="华文细黑"/>
              </a:rPr>
              <a:t>教会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：执事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服侍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使徒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行传 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6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:1-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7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sz="3200" dirty="0" smtClean="0">
              <a:latin typeface="华文细黑"/>
              <a:ea typeface="华文细黑"/>
              <a:cs typeface="华文细黑"/>
            </a:endParaRPr>
          </a:p>
          <a:p>
            <a:pPr lvl="1" indent="-457200">
              <a:buFont typeface="Arial"/>
              <a:buChar char="•"/>
              <a:defRPr/>
            </a:pPr>
            <a:r>
              <a:rPr lang="en-US" sz="3200" dirty="0">
                <a:latin typeface="华文细黑"/>
                <a:ea typeface="华文细黑"/>
                <a:cs typeface="华文细黑"/>
              </a:rPr>
              <a:t>教会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长老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服侍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使徒行传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14</a:t>
            </a:r>
            <a:r>
              <a:rPr lang="en-US" sz="3200" dirty="0">
                <a:latin typeface="华文细黑"/>
                <a:ea typeface="华文细黑"/>
                <a:cs typeface="华文细黑"/>
              </a:rPr>
              <a:t>:21-</a:t>
            </a:r>
            <a:r>
              <a:rPr lang="en-US" sz="3200" dirty="0" smtClean="0">
                <a:latin typeface="华文细黑"/>
                <a:ea typeface="华文细黑"/>
                <a:cs typeface="华文细黑"/>
              </a:rPr>
              <a:t>23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sz="32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5776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6" y="491065"/>
            <a:ext cx="71289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诗篇</a:t>
            </a:r>
            <a:r>
              <a:rPr lang="en-US" altLang="zh-CN" sz="3200" dirty="0">
                <a:latin typeface="华文细黑"/>
                <a:ea typeface="华文细黑"/>
                <a:cs typeface="华文细黑"/>
              </a:rPr>
              <a:t>34</a:t>
            </a:r>
            <a:r>
              <a:rPr lang="en-US" altLang="zh-CHT" sz="3200" dirty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3200" dirty="0">
                <a:latin typeface="华文细黑"/>
                <a:ea typeface="华文细黑"/>
                <a:cs typeface="华文细黑"/>
              </a:rPr>
              <a:t>8</a:t>
            </a:r>
            <a:r>
              <a:rPr lang="zh-TW" altLang="en-US" sz="3200" dirty="0">
                <a:latin typeface="华文细黑"/>
                <a:ea typeface="华文细黑"/>
                <a:cs typeface="华文细黑"/>
              </a:rPr>
              <a:t>你们要尝尝主恩的滋味，便知道他是美善。投靠他的人有福了！ </a:t>
            </a:r>
            <a:endParaRPr lang="en-US" altLang="zh-TW" sz="32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主恩</a:t>
            </a: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美善，因为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神施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恩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神按他的方法施恩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他的方法白白地施恩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他的方法白白地施恩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给你和我</a:t>
            </a:r>
            <a:endParaRPr lang="en-US" altLang="zh-CN" sz="3200" dirty="0">
              <a:solidFill>
                <a:srgbClr val="FFFF00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8065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65" y="2645591"/>
            <a:ext cx="7159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天使岂</a:t>
            </a:r>
            <a:r>
              <a:rPr lang="zh-TW" altLang="en-US" sz="3200" dirty="0">
                <a:latin typeface="华文细黑"/>
                <a:ea typeface="华文细黑"/>
                <a:cs typeface="华文细黑"/>
              </a:rPr>
              <a:t>不都是服役的灵，奉差遣为那将要</a:t>
            </a:r>
            <a:r>
              <a:rPr lang="zh-TW" altLang="en-US" sz="3200" dirty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承受</a:t>
            </a:r>
            <a:r>
              <a:rPr lang="zh-TW" altLang="en-US" sz="3200" dirty="0">
                <a:latin typeface="华文细黑"/>
                <a:ea typeface="华文细黑"/>
                <a:cs typeface="华文细黑"/>
              </a:rPr>
              <a:t>救恩的人效力吗</a:t>
            </a:r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？</a:t>
            </a:r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我们若</a:t>
            </a:r>
            <a:r>
              <a:rPr lang="zh-TW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忽略</a:t>
            </a:r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这么</a:t>
            </a:r>
            <a:r>
              <a:rPr lang="zh-TW" altLang="en-US" sz="3200" dirty="0">
                <a:latin typeface="华文细黑"/>
                <a:ea typeface="华文细黑"/>
                <a:cs typeface="华文细黑"/>
              </a:rPr>
              <a:t>大的救恩，怎能逃罪呢？这救恩起先是主亲自讲的，后来是听见的人给我们证实了</a:t>
            </a:r>
            <a:r>
              <a:rPr lang="zh-CN" altLang="en-US" sz="3200" u="sng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zh-TW" altLang="en-US" sz="3200" u="sng" dirty="0">
                <a:latin typeface="华文细黑"/>
                <a:ea typeface="华文细黑"/>
                <a:cs typeface="华文细黑"/>
              </a:rPr>
              <a:t>希伯來書</a:t>
            </a:r>
            <a:r>
              <a:rPr lang="en-US" altLang="zh-CN" sz="3200" u="sng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sz="3200" u="sng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sz="3200" u="sng" dirty="0" smtClean="0">
                <a:latin typeface="华文细黑"/>
                <a:ea typeface="华文细黑"/>
                <a:cs typeface="华文细黑"/>
              </a:rPr>
              <a:t>14</a:t>
            </a:r>
            <a:r>
              <a:rPr lang="zh-CN" altLang="en-US" sz="3200" u="sng" dirty="0" smtClean="0">
                <a:latin typeface="华文细黑"/>
                <a:ea typeface="华文细黑"/>
                <a:cs typeface="华文细黑"/>
              </a:rPr>
              <a:t>；</a:t>
            </a:r>
            <a:r>
              <a:rPr lang="en-US" altLang="zh-CN" sz="3200" u="sng" dirty="0" smtClean="0">
                <a:latin typeface="华文细黑"/>
                <a:ea typeface="华文细黑"/>
                <a:cs typeface="华文细黑"/>
              </a:rPr>
              <a:t>2:3</a:t>
            </a:r>
            <a:r>
              <a:rPr lang="zh-CN" altLang="en-US" sz="3200" u="sng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134" y="917310"/>
            <a:ext cx="711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主恩面前，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0" lvl="1">
              <a:defRPr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承受，还是忽略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？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0" lvl="1">
              <a:defRPr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这是个问题！</a:t>
            </a:r>
            <a:endParaRPr lang="en-US" sz="3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本周挑战</a:t>
            </a:r>
            <a:endParaRPr lang="en-US" sz="32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4303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534" y="965200"/>
            <a:ext cx="616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希伯来书</a:t>
            </a:r>
            <a:r>
              <a:rPr lang="en-US" altLang="zh-CN" sz="2800" dirty="0" smtClean="0"/>
              <a:t>2</a:t>
            </a:r>
            <a:r>
              <a:rPr lang="en-US" altLang="zh-CN" sz="2800" dirty="0" smtClean="0"/>
              <a:t>:</a:t>
            </a:r>
            <a:r>
              <a:rPr lang="en-US" altLang="zh-CN" sz="2800" dirty="0" smtClean="0"/>
              <a:t>1</a:t>
            </a:r>
            <a:r>
              <a:rPr lang="zh-TW" altLang="en-US" sz="2800" dirty="0"/>
              <a:t>所以，我们当越发郑重所听见的道理，恐怕我们随</a:t>
            </a:r>
            <a:r>
              <a:rPr lang="zh-TW" altLang="en-US" sz="2800" dirty="0" smtClean="0"/>
              <a:t>流失去</a:t>
            </a:r>
            <a:r>
              <a:rPr lang="zh-CN" altLang="zh-CN" sz="2800" dirty="0"/>
              <a:t>。</a:t>
            </a:r>
            <a:r>
              <a:rPr lang="en-US" altLang="zh-TW" sz="2800" dirty="0" smtClean="0"/>
              <a:t>2 </a:t>
            </a:r>
            <a:r>
              <a:rPr lang="zh-TW" altLang="en-US" sz="2800" dirty="0"/>
              <a:t>那借着天使所传的话既是确定的，凡干犯悖逆的都受了该受的报应， </a:t>
            </a:r>
            <a:r>
              <a:rPr lang="en-US" altLang="zh-TW" sz="2800" dirty="0"/>
              <a:t>3 </a:t>
            </a:r>
            <a:r>
              <a:rPr lang="zh-TW" altLang="en-US" sz="2800" dirty="0"/>
              <a:t>我们若忽略这么大的救恩，怎能逃罪呢？这救恩起先是主亲自讲的，后来是听见的人给我们证实了， </a:t>
            </a:r>
            <a:r>
              <a:rPr lang="en-US" altLang="zh-TW" sz="2800" dirty="0"/>
              <a:t>4 </a:t>
            </a:r>
            <a:r>
              <a:rPr lang="zh-TW" altLang="en-US" sz="2800" dirty="0"/>
              <a:t>神又按自己的旨意，用神迹、奇事和百般的异能并圣灵的恩赐，同他们作见证</a:t>
            </a:r>
            <a:r>
              <a:rPr lang="zh-TW" altLang="en-US" sz="2800" dirty="0" smtClean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6280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609599"/>
            <a:ext cx="69088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诗篇</a:t>
            </a:r>
            <a:r>
              <a:rPr lang="en-US" altLang="zh-CN" sz="3200" dirty="0" smtClean="0">
                <a:latin typeface="华文细黑"/>
                <a:ea typeface="华文细黑"/>
                <a:cs typeface="华文细黑"/>
              </a:rPr>
              <a:t>34</a:t>
            </a:r>
            <a:r>
              <a:rPr lang="en-US" altLang="zh-CHT" sz="32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3200" dirty="0" smtClean="0">
                <a:latin typeface="华文细黑"/>
                <a:ea typeface="华文细黑"/>
                <a:cs typeface="华文细黑"/>
              </a:rPr>
              <a:t>8</a:t>
            </a:r>
            <a:r>
              <a:rPr lang="zh-TW" altLang="en-US" sz="3200" dirty="0" smtClean="0">
                <a:latin typeface="华文细黑"/>
                <a:ea typeface="华文细黑"/>
                <a:cs typeface="华文细黑"/>
              </a:rPr>
              <a:t>你们要尝尝</a:t>
            </a:r>
            <a:r>
              <a:rPr lang="zh-TW" altLang="en-US" sz="3200" dirty="0">
                <a:latin typeface="华文细黑"/>
                <a:ea typeface="华文细黑"/>
                <a:cs typeface="华文细黑"/>
              </a:rPr>
              <a:t>主恩的滋味，便知道他是美善。投靠他的人有福了！ 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主恩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美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善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因为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施恩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按他的方法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施恩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白白地施恩</a:t>
            </a:r>
            <a:endParaRPr lang="en-US" altLang="zh-CN" sz="3200" dirty="0">
              <a:solidFill>
                <a:srgbClr val="FFFF00"/>
              </a:solidFill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他的方法白白地施恩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给你和我</a:t>
            </a:r>
            <a:endParaRPr lang="en-US" altLang="zh-CN" sz="3200" dirty="0">
              <a:solidFill>
                <a:srgbClr val="FFFF00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8328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069" y="524933"/>
            <a:ext cx="657013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希伯来书</a:t>
            </a:r>
            <a:r>
              <a:rPr lang="en-US" altLang="zh-TW" sz="2800" dirty="0"/>
              <a:t>1</a:t>
            </a:r>
            <a:r>
              <a:rPr lang="en-US" altLang="zh-TW" sz="2800" dirty="0" smtClean="0"/>
              <a:t>:5 </a:t>
            </a:r>
            <a:r>
              <a:rPr lang="zh-TW" altLang="en-US" sz="2800" dirty="0"/>
              <a:t>所有的天使，</a:t>
            </a:r>
            <a:r>
              <a:rPr lang="zh-TW" altLang="en-US" sz="2800" dirty="0" smtClean="0"/>
              <a:t>神从来对哪一个说</a:t>
            </a:r>
            <a:r>
              <a:rPr lang="zh-TW" altLang="en-US" sz="2800" dirty="0" smtClean="0">
                <a:solidFill>
                  <a:srgbClr val="FFFF00"/>
                </a:solidFill>
              </a:rPr>
              <a:t>“</a:t>
            </a:r>
            <a:r>
              <a:rPr lang="zh-TW" altLang="en-US" sz="2800" dirty="0">
                <a:solidFill>
                  <a:srgbClr val="FFFF00"/>
                </a:solidFill>
              </a:rPr>
              <a:t>你是我的儿子，我今日生你”</a:t>
            </a:r>
            <a:r>
              <a:rPr lang="zh-TW" altLang="en-US" sz="2800" dirty="0"/>
              <a:t>？</a:t>
            </a:r>
            <a:r>
              <a:rPr lang="zh-TW" altLang="en-US" sz="2800" dirty="0" smtClean="0"/>
              <a:t>又指着哪一个说</a:t>
            </a:r>
            <a:r>
              <a:rPr lang="zh-TW" altLang="en-US" sz="2800" dirty="0" smtClean="0">
                <a:solidFill>
                  <a:srgbClr val="FFFF00"/>
                </a:solidFill>
              </a:rPr>
              <a:t>“</a:t>
            </a:r>
            <a:r>
              <a:rPr lang="zh-TW" altLang="en-US" sz="2800" dirty="0">
                <a:solidFill>
                  <a:srgbClr val="FFFF00"/>
                </a:solidFill>
              </a:rPr>
              <a:t>我要做他的父，他要做我的子”</a:t>
            </a:r>
            <a:r>
              <a:rPr lang="zh-TW" altLang="en-US" sz="2800" dirty="0" smtClean="0"/>
              <a:t>？</a:t>
            </a:r>
            <a:r>
              <a:rPr lang="en-US" altLang="zh-TW" sz="2800" dirty="0" smtClean="0"/>
              <a:t>6 </a:t>
            </a:r>
            <a:r>
              <a:rPr lang="zh-TW" altLang="en-US" sz="2800" dirty="0" smtClean="0"/>
              <a:t>再</a:t>
            </a:r>
            <a:r>
              <a:rPr lang="zh-CN" altLang="en-US" sz="2800" dirty="0" smtClean="0"/>
              <a:t>，，</a:t>
            </a:r>
            <a:r>
              <a:rPr lang="zh-TW" altLang="en-US" sz="2800" dirty="0" smtClean="0"/>
              <a:t>就说：</a:t>
            </a:r>
            <a:r>
              <a:rPr lang="zh-TW" altLang="en-US" sz="2800" dirty="0" smtClean="0">
                <a:solidFill>
                  <a:srgbClr val="FFFF00"/>
                </a:solidFill>
              </a:rPr>
              <a:t>“</a:t>
            </a:r>
            <a:r>
              <a:rPr lang="zh-TW" altLang="en-US" sz="2800" dirty="0">
                <a:solidFill>
                  <a:srgbClr val="FFFF00"/>
                </a:solidFill>
              </a:rPr>
              <a:t>神的使者都要拜他。</a:t>
            </a:r>
            <a:r>
              <a:rPr lang="zh-TW" altLang="en-US" sz="2800" dirty="0" smtClean="0">
                <a:solidFill>
                  <a:srgbClr val="FFFF00"/>
                </a:solidFill>
              </a:rPr>
              <a:t>”</a:t>
            </a:r>
            <a:r>
              <a:rPr lang="en-US" altLang="zh-TW" sz="2800" dirty="0" smtClean="0"/>
              <a:t>8 </a:t>
            </a:r>
            <a:r>
              <a:rPr lang="zh-TW" altLang="en-US" sz="2800" dirty="0"/>
              <a:t>论到子却说</a:t>
            </a:r>
            <a:r>
              <a:rPr lang="zh-TW" altLang="en-US" sz="2800" dirty="0" smtClean="0"/>
              <a:t>：“</a:t>
            </a:r>
            <a:r>
              <a:rPr lang="zh-TW" altLang="en-US" sz="2800" dirty="0">
                <a:solidFill>
                  <a:srgbClr val="FFFF00"/>
                </a:solidFill>
              </a:rPr>
              <a:t>神啊</a:t>
            </a:r>
            <a:r>
              <a:rPr lang="zh-TW" altLang="en-US" sz="2800" dirty="0"/>
              <a:t>，你的宝座是永永远远</a:t>
            </a:r>
            <a:r>
              <a:rPr lang="zh-TW" altLang="en-US" sz="2800" dirty="0" smtClean="0"/>
              <a:t>的，，，”</a:t>
            </a:r>
            <a:r>
              <a:rPr lang="en-US" altLang="zh-TW" sz="2800" dirty="0" smtClean="0"/>
              <a:t> 10 </a:t>
            </a:r>
            <a:r>
              <a:rPr lang="zh-TW" altLang="en-US" sz="2800" dirty="0"/>
              <a:t>又说</a:t>
            </a:r>
            <a:r>
              <a:rPr lang="zh-TW" altLang="en-US" sz="2800" dirty="0" smtClean="0"/>
              <a:t>：“</a:t>
            </a:r>
            <a:r>
              <a:rPr lang="zh-TW" altLang="en-US" sz="2800" dirty="0">
                <a:solidFill>
                  <a:srgbClr val="FFFF00"/>
                </a:solidFill>
              </a:rPr>
              <a:t>主啊</a:t>
            </a:r>
            <a:r>
              <a:rPr lang="zh-TW" altLang="en-US" sz="2800" dirty="0"/>
              <a:t>，你起初立了地的根基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13 </a:t>
            </a:r>
            <a:r>
              <a:rPr lang="zh-TW" altLang="en-US" sz="2800" dirty="0"/>
              <a:t>所有的天使，</a:t>
            </a:r>
            <a:r>
              <a:rPr lang="zh-TW" altLang="en-US" sz="2800" dirty="0" smtClean="0"/>
              <a:t>神从来对哪一个说“</a:t>
            </a:r>
            <a:r>
              <a:rPr lang="zh-TW" altLang="en-US" sz="2800" dirty="0">
                <a:solidFill>
                  <a:srgbClr val="FFFF00"/>
                </a:solidFill>
              </a:rPr>
              <a:t>你坐在我的右边，等我使你仇敌做你的脚凳</a:t>
            </a:r>
            <a:r>
              <a:rPr lang="zh-TW" altLang="en-US" sz="2800" dirty="0"/>
              <a:t>”？ </a:t>
            </a:r>
            <a:r>
              <a:rPr lang="en-US" altLang="zh-TW" sz="2800" dirty="0"/>
              <a:t>14 </a:t>
            </a:r>
            <a:r>
              <a:rPr lang="zh-TW" altLang="en-US" sz="2800" dirty="0"/>
              <a:t>天使岂不都是服役的灵，奉差遣为那将要承受救恩的人效力吗</a:t>
            </a:r>
            <a:r>
              <a:rPr lang="zh-TW" altLang="en-US" sz="2800" dirty="0" smtClean="0"/>
              <a:t>？</a:t>
            </a:r>
            <a:endParaRPr lang="en-US" sz="28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0012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59209" y="499533"/>
            <a:ext cx="62914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华文黑体"/>
                <a:ea typeface="华文黑体"/>
                <a:cs typeface="华文黑体"/>
              </a:rPr>
              <a:t>一同高举神的名！</a:t>
            </a:r>
            <a:endParaRPr lang="en-US" altLang="zh-CN" sz="4400" dirty="0">
              <a:effectLst>
                <a:outerShdw blurRad="38100" dist="38100" dir="2700000" algn="tl">
                  <a:srgbClr val="000000"/>
                </a:outerShdw>
              </a:effectLst>
              <a:latin typeface="华文黑体"/>
              <a:ea typeface="华文黑体"/>
              <a:cs typeface="华文黑体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00462"/>
              </p:ext>
            </p:extLst>
          </p:nvPr>
        </p:nvGraphicFramePr>
        <p:xfrm>
          <a:off x="0" y="1524003"/>
          <a:ext cx="9127067" cy="392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54"/>
                <a:gridCol w="1149661"/>
                <a:gridCol w="6020352"/>
              </a:tblGrid>
              <a:tr h="9138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时间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性质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耶稣的名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715959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普时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本体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儿子，神，山寨，磐石，中保，安慰者，光，道路，真理，生命，自有永有，以马内利，大祭司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715959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（现在）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44692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过去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工作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主，创造，救主，耶稣，人子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  <a:tr h="715959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将来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地位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华文细黑"/>
                          <a:ea typeface="华文细黑"/>
                          <a:cs typeface="华文细黑"/>
                        </a:rPr>
                        <a:t>被拜，审判者，王，基督，头</a:t>
                      </a:r>
                      <a:endParaRPr lang="en-US" sz="320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7" y="355600"/>
            <a:ext cx="687493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华文细黑"/>
                <a:ea typeface="华文细黑"/>
                <a:cs typeface="华文细黑"/>
              </a:rPr>
              <a:t>约珥书 </a:t>
            </a:r>
            <a:r>
              <a:rPr lang="en-US" altLang="zh-TW" sz="2800" dirty="0">
                <a:latin typeface="华文细黑"/>
                <a:ea typeface="华文细黑"/>
                <a:cs typeface="华文细黑"/>
              </a:rPr>
              <a:t>2</a:t>
            </a:r>
            <a:r>
              <a:rPr lang="zh-TW" altLang="en-US" sz="2800" dirty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TW" sz="2800" dirty="0">
                <a:latin typeface="华文细黑"/>
                <a:ea typeface="华文细黑"/>
                <a:cs typeface="华文细黑"/>
              </a:rPr>
              <a:t>28 “</a:t>
            </a:r>
            <a:r>
              <a:rPr lang="zh-TW" altLang="en-US" sz="2800" dirty="0">
                <a:latin typeface="华文细黑"/>
                <a:ea typeface="华文细黑"/>
                <a:cs typeface="华文细黑"/>
              </a:rPr>
              <a:t>以后，我要将我的灵浇灌凡有血气的，你们的儿女要说预言，你们的老年人要做异梦，少年人要见异象。 </a:t>
            </a:r>
            <a:r>
              <a:rPr lang="en-US" altLang="zh-TW" sz="2800" dirty="0">
                <a:latin typeface="华文细黑"/>
                <a:ea typeface="华文细黑"/>
                <a:cs typeface="华文细黑"/>
              </a:rPr>
              <a:t>29 </a:t>
            </a:r>
            <a:r>
              <a:rPr lang="zh-TW" altLang="en-US" sz="2800" dirty="0">
                <a:latin typeface="华文细黑"/>
                <a:ea typeface="华文细黑"/>
                <a:cs typeface="华文细黑"/>
              </a:rPr>
              <a:t>在那些日子，我要将我的灵浇灌我的仆人和使女。 </a:t>
            </a:r>
            <a:r>
              <a:rPr lang="en-US" altLang="zh-TW" sz="2800" dirty="0">
                <a:latin typeface="华文细黑"/>
                <a:ea typeface="华文细黑"/>
                <a:cs typeface="华文细黑"/>
              </a:rPr>
              <a:t>30 </a:t>
            </a:r>
            <a:r>
              <a:rPr lang="zh-TW" altLang="en-US" sz="2800" dirty="0">
                <a:latin typeface="华文细黑"/>
                <a:ea typeface="华文细黑"/>
                <a:cs typeface="华文细黑"/>
              </a:rPr>
              <a:t>在天上地下，我要显出奇事，有血，有火，有烟柱。 </a:t>
            </a:r>
            <a:r>
              <a:rPr lang="en-US" altLang="zh-TW" sz="2800" dirty="0">
                <a:latin typeface="华文细黑"/>
                <a:ea typeface="华文细黑"/>
                <a:cs typeface="华文细黑"/>
              </a:rPr>
              <a:t>31 </a:t>
            </a:r>
            <a:r>
              <a:rPr lang="zh-TW" altLang="en-US" sz="2800" dirty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日头要变为黑暗，月亮要变为血，这都在耶和华大而可畏的日子未到以前</a:t>
            </a:r>
            <a:r>
              <a:rPr lang="zh-TW" altLang="en-US" sz="2800" dirty="0" smtClean="0">
                <a:latin typeface="华文细黑"/>
                <a:ea typeface="华文细黑"/>
                <a:cs typeface="华文细黑"/>
              </a:rPr>
              <a:t>。 </a:t>
            </a:r>
            <a:r>
              <a:rPr lang="en-US" altLang="zh-TW" sz="2800" dirty="0" smtClean="0">
                <a:latin typeface="华文细黑"/>
                <a:ea typeface="华文细黑"/>
                <a:cs typeface="华文细黑"/>
              </a:rPr>
              <a:t>32 </a:t>
            </a:r>
            <a:r>
              <a:rPr lang="en-US" altLang="zh-TW" sz="2800" dirty="0">
                <a:latin typeface="华文细黑"/>
                <a:ea typeface="华文细黑"/>
                <a:cs typeface="华文细黑"/>
              </a:rPr>
              <a:t>“</a:t>
            </a:r>
            <a:r>
              <a:rPr lang="zh-TW" altLang="en-US" sz="2800" dirty="0">
                <a:latin typeface="华文细黑"/>
                <a:ea typeface="华文细黑"/>
                <a:cs typeface="华文细黑"/>
              </a:rPr>
              <a:t>到那时候，凡求告耶和华名的，就必得救。因为照耶和华所说的，在锡安山耶路撒冷必有逃脱的人，在剩下的人中必有耶和华所召的。</a:t>
            </a:r>
            <a:endParaRPr lang="en-US" sz="28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668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1422399"/>
            <a:ext cx="7128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神施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恩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按他的方法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施恩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他的方法白白地施恩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华文细黑"/>
                <a:ea typeface="华文细黑"/>
                <a:cs typeface="华文细黑"/>
              </a:rPr>
              <a:t>神按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他的方法白白地施恩给你和我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7732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533" y="1818521"/>
            <a:ext cx="6519333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希伯来书</a:t>
            </a:r>
            <a:r>
              <a:rPr lang="en-US" altLang="zh-CN" sz="2800" dirty="0" smtClean="0"/>
              <a:t>2:</a:t>
            </a:r>
            <a:r>
              <a:rPr lang="en-US" altLang="zh-TW" sz="2800" dirty="0" smtClean="0"/>
              <a:t>3 </a:t>
            </a:r>
            <a:r>
              <a:rPr lang="zh-TW" altLang="en-US" sz="2800" dirty="0"/>
              <a:t>我们若忽略这么大的救恩，怎能逃罪呢？</a:t>
            </a:r>
            <a:r>
              <a:rPr lang="zh-TW" altLang="en-US" sz="2800" dirty="0" smtClean="0"/>
              <a:t>这救恩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起先是</a:t>
            </a:r>
            <a:r>
              <a:rPr lang="zh-TW" altLang="en-US" sz="2800" dirty="0" smtClean="0">
                <a:solidFill>
                  <a:srgbClr val="FFFF00"/>
                </a:solidFill>
              </a:rPr>
              <a:t>主亲自</a:t>
            </a:r>
            <a:r>
              <a:rPr lang="zh-TW" altLang="en-US" sz="2800" dirty="0" smtClean="0"/>
              <a:t>讲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后来是</a:t>
            </a:r>
            <a:r>
              <a:rPr lang="zh-TW" altLang="en-US" sz="2800" dirty="0" smtClean="0">
                <a:solidFill>
                  <a:srgbClr val="FFFF00"/>
                </a:solidFill>
              </a:rPr>
              <a:t>听见</a:t>
            </a:r>
            <a:r>
              <a:rPr lang="zh-TW" altLang="en-US" sz="2800" dirty="0">
                <a:solidFill>
                  <a:srgbClr val="FFFF00"/>
                </a:solidFill>
              </a:rPr>
              <a:t>的人</a:t>
            </a:r>
            <a:r>
              <a:rPr lang="zh-TW" altLang="en-US" sz="2800" dirty="0"/>
              <a:t>给我们证实了， </a:t>
            </a:r>
            <a:r>
              <a:rPr lang="en-US" altLang="zh-TW" sz="2800" dirty="0"/>
              <a:t>4 </a:t>
            </a:r>
            <a:r>
              <a:rPr lang="zh-TW" altLang="en-US" sz="2800" dirty="0" smtClean="0"/>
              <a:t>神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又按</a:t>
            </a:r>
            <a:r>
              <a:rPr lang="zh-TW" altLang="en-US" sz="2800" dirty="0">
                <a:solidFill>
                  <a:srgbClr val="FFFF00"/>
                </a:solidFill>
              </a:rPr>
              <a:t>自己的旨意</a:t>
            </a:r>
            <a:r>
              <a:rPr lang="zh-TW" altLang="en-US" sz="2800" dirty="0"/>
              <a:t>，用神迹、奇事和百般的异</a:t>
            </a:r>
            <a:r>
              <a:rPr lang="zh-TW" altLang="en-US" sz="2800" dirty="0" smtClean="0"/>
              <a:t>能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>
                <a:solidFill>
                  <a:srgbClr val="FFFF00"/>
                </a:solidFill>
              </a:rPr>
              <a:t>并圣灵</a:t>
            </a:r>
            <a:r>
              <a:rPr lang="zh-TW" altLang="en-US" sz="2800" dirty="0"/>
              <a:t>的恩赐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>
                <a:solidFill>
                  <a:srgbClr val="FFFF00"/>
                </a:solidFill>
              </a:rPr>
              <a:t>同他们</a:t>
            </a:r>
            <a:r>
              <a:rPr lang="zh-TW" altLang="en-US" sz="2800" dirty="0" smtClean="0"/>
              <a:t>作见证。</a:t>
            </a:r>
            <a:endParaRPr lang="en-US" altLang="zh-TW" sz="2800" dirty="0"/>
          </a:p>
        </p:txBody>
      </p:sp>
      <p:sp>
        <p:nvSpPr>
          <p:cNvPr id="3" name="Rectangle 2"/>
          <p:cNvSpPr/>
          <p:nvPr/>
        </p:nvSpPr>
        <p:spPr>
          <a:xfrm>
            <a:off x="491065" y="762000"/>
            <a:ext cx="7128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神施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恩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sz="3200" dirty="0" smtClean="0">
                <a:solidFill>
                  <a:srgbClr val="FFFF00"/>
                </a:solidFill>
                <a:latin typeface="华文细黑"/>
                <a:ea typeface="华文细黑"/>
                <a:cs typeface="华文细黑"/>
              </a:rPr>
              <a:t>按他的方法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施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恩</a:t>
            </a:r>
            <a:endParaRPr lang="en-US" altLang="zh-CN" sz="32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1751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8518992</TotalTime>
  <Words>2370</Words>
  <Application>Microsoft Macintosh PowerPoint</Application>
  <PresentationFormat>On-screen Show (16:10)</PresentationFormat>
  <Paragraphs>126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542</cp:revision>
  <cp:lastPrinted>2017-08-13T13:41:49Z</cp:lastPrinted>
  <dcterms:created xsi:type="dcterms:W3CDTF">2016-04-20T14:44:41Z</dcterms:created>
  <dcterms:modified xsi:type="dcterms:W3CDTF">2017-08-20T04:02:26Z</dcterms:modified>
</cp:coreProperties>
</file>