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3" r:id="rId1"/>
  </p:sldMasterIdLst>
  <p:notesMasterIdLst>
    <p:notesMasterId r:id="rId20"/>
  </p:notesMasterIdLst>
  <p:handoutMasterIdLst>
    <p:handoutMasterId r:id="rId21"/>
  </p:handoutMasterIdLst>
  <p:sldIdLst>
    <p:sldId id="261" r:id="rId2"/>
    <p:sldId id="676" r:id="rId3"/>
    <p:sldId id="752" r:id="rId4"/>
    <p:sldId id="758" r:id="rId5"/>
    <p:sldId id="761" r:id="rId6"/>
    <p:sldId id="760" r:id="rId7"/>
    <p:sldId id="762" r:id="rId8"/>
    <p:sldId id="763" r:id="rId9"/>
    <p:sldId id="764" r:id="rId10"/>
    <p:sldId id="765" r:id="rId11"/>
    <p:sldId id="677" r:id="rId12"/>
    <p:sldId id="751" r:id="rId13"/>
    <p:sldId id="698" r:id="rId14"/>
    <p:sldId id="767" r:id="rId15"/>
    <p:sldId id="769" r:id="rId16"/>
    <p:sldId id="770" r:id="rId17"/>
    <p:sldId id="768" r:id="rId18"/>
    <p:sldId id="639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08" autoAdjust="0"/>
  </p:normalViewPr>
  <p:slideViewPr>
    <p:cSldViewPr snapToGrid="0" snapToObjects="1">
      <p:cViewPr>
        <p:scale>
          <a:sx n="75" d="100"/>
          <a:sy n="75" d="100"/>
        </p:scale>
        <p:origin x="-2000" y="-28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C4B9C-5933-8849-8BFF-78FD4642F5A3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BE138-CBF3-2E42-A94B-E7BE390F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11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FFAE-0E0F-0B49-BDFF-8AF2891848CF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0230F-B426-314B-9108-A0635C10E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5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44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約翰福音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「你們心裡不要憂愁，你們信神，也當信我。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在我父的家裡有許多住處，若是沒有，我就早已告訴你們了，我去原是為你們預備地方去。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我若去為你們預備了地方，就必再來接你們到我那裡去，我在哪裡，叫你們也在哪裡。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我往哪裡去你們知道，那條路你們也知道。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多馬對他說：「主啊，我們不知道你往哪裡去，怎麼知道那條路呢？」 主為道路真理生命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耶穌說：「我就是道路、真理、生命。若不藉著我，沒有人能到父那裡去。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/>
              <a:t>圣经里提到的天上和人间，我对我们的空间很了解，我们住这里，有树木，河川，山脉，但是我对上帝空间的了解就有点模糊</a:t>
            </a:r>
            <a:endParaRPr lang="en-US" altLang="zh-CN" sz="1200" dirty="0" smtClean="0"/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孕育信心（不再压制原始信心）时两件事情发生：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造物主的存在从能量守恒（后来修正为质能守恒）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热力学第二定律有序到无序。面包（石头）能量守恒转换有方向的，没有外力从好变坏方向，有外力从坏变好方向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4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热力学</a:t>
            </a:r>
            <a:r>
              <a:rPr lang="zh-TW" altLang="en-US" dirty="0" smtClean="0"/>
              <a:t>第</a:t>
            </a:r>
            <a:r>
              <a:rPr lang="zh-CN" altLang="en-US" dirty="0" smtClean="0"/>
              <a:t>一</a:t>
            </a:r>
            <a:r>
              <a:rPr lang="zh-TW" altLang="en-US" dirty="0" smtClean="0"/>
              <a:t>定律</a:t>
            </a:r>
            <a:r>
              <a:rPr lang="en-US" altLang="zh-TW" dirty="0" smtClean="0"/>
              <a:t>:</a:t>
            </a:r>
            <a:r>
              <a:rPr lang="zh-TW" altLang="en-US" dirty="0" smtClean="0"/>
              <a:t>能量既不能凭空产生，也不能凭空消失，它只能从一种形式转化为另一种形式，或者从一个物体转移到另一个物体，在转移和转化的过程中，能量的总量不变。</a:t>
            </a:r>
            <a:endParaRPr lang="en-US" altLang="zh-TW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第二定律给出了熵增原理；</a:t>
            </a:r>
            <a:r>
              <a:rPr lang="zh-TW" altLang="en-US" dirty="0" smtClean="0"/>
              <a:t>一切自然过程总是沿着分子热运动的无序性增大的方向进行</a:t>
            </a:r>
            <a:endParaRPr lang="en-US" altLang="zh-TW" dirty="0" smtClean="0"/>
          </a:p>
          <a:p>
            <a:r>
              <a:rPr lang="zh-TW" altLang="en-US" dirty="0" smtClean="0"/>
              <a:t>第三定律告诉人们绝对零度无法达到。第三定律绝对零度（</a:t>
            </a:r>
            <a:r>
              <a:rPr lang="en-US" altLang="zh-TW" dirty="0" smtClean="0"/>
              <a:t>T=0K</a:t>
            </a:r>
            <a:r>
              <a:rPr lang="zh-TW" altLang="en-US" dirty="0" smtClean="0"/>
              <a:t>即</a:t>
            </a:r>
            <a:r>
              <a:rPr lang="en-US" altLang="zh-TW" dirty="0" smtClean="0"/>
              <a:t>-273.15℃</a:t>
            </a:r>
            <a:r>
              <a:rPr lang="zh-TW" altLang="en-US" dirty="0" smtClean="0"/>
              <a:t>）不可达到。</a:t>
            </a:r>
            <a:r>
              <a:rPr lang="zh-TW" altLang="en-US" dirty="0" smtClean="0"/>
              <a:t>（</a:t>
            </a:r>
            <a:r>
              <a:rPr lang="zh-TW" altLang="en-US" dirty="0" smtClean="0"/>
              <a:t>开尔文</a:t>
            </a:r>
            <a:r>
              <a:rPr lang="zh-TW" altLang="en-US" dirty="0" smtClean="0"/>
              <a:t>，</a:t>
            </a:r>
            <a:r>
              <a:rPr lang="zh-CN" altLang="en-US" dirty="0" smtClean="0"/>
              <a:t>开</a:t>
            </a:r>
            <a:r>
              <a:rPr lang="zh-CN" altLang="en-US" dirty="0" smtClean="0"/>
              <a:t>氏</a:t>
            </a:r>
            <a:r>
              <a:rPr lang="zh-CN" altLang="en-US" dirty="0" smtClean="0"/>
              <a:t>，摄氏，华氏温度）</a:t>
            </a:r>
            <a:endParaRPr lang="en-US" altLang="zh-TW" dirty="0" smtClean="0"/>
          </a:p>
          <a:p>
            <a:r>
              <a:rPr lang="zh-TW" altLang="en-US" dirty="0" smtClean="0"/>
              <a:t>第零定律：如果两个热力学系统均与第三个热力学系统处于热平衡，那么它们也必定处于热平衡 。也就是说热平衡是递传的。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热力学</a:t>
            </a:r>
            <a:r>
              <a:rPr lang="zh-TW" altLang="en-US" dirty="0" smtClean="0"/>
              <a:t>第</a:t>
            </a:r>
            <a:r>
              <a:rPr lang="zh-CN" altLang="en-US" dirty="0" smtClean="0"/>
              <a:t>一</a:t>
            </a:r>
            <a:r>
              <a:rPr lang="zh-TW" altLang="en-US" dirty="0" smtClean="0"/>
              <a:t>定律</a:t>
            </a:r>
            <a:r>
              <a:rPr lang="en-US" altLang="zh-TW" dirty="0" smtClean="0"/>
              <a:t>:</a:t>
            </a:r>
            <a:r>
              <a:rPr lang="zh-TW" altLang="en-US" dirty="0" smtClean="0"/>
              <a:t>能量既不能凭空产生，也不能凭空消失，它只能从一种形式转化为另一种形式，或者从一个物体转移到另一个物体，在转移和转化的过程中，能量的总量不变。</a:t>
            </a:r>
            <a:endParaRPr lang="en-US" altLang="zh-TW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第二定律给出了熵增原理；</a:t>
            </a:r>
            <a:r>
              <a:rPr lang="zh-TW" altLang="en-US" dirty="0" smtClean="0"/>
              <a:t>一切自然过程总是沿着分子热运动的无序性增大的方向进行</a:t>
            </a:r>
            <a:endParaRPr lang="en-US" altLang="zh-TW" dirty="0" smtClean="0"/>
          </a:p>
          <a:p>
            <a:r>
              <a:rPr lang="zh-TW" altLang="en-US" dirty="0" smtClean="0"/>
              <a:t>第三定律告诉人们绝对零度无法达到。第三定律绝对零度（</a:t>
            </a:r>
            <a:r>
              <a:rPr lang="en-US" altLang="zh-TW" dirty="0" smtClean="0"/>
              <a:t>T=0K</a:t>
            </a:r>
            <a:r>
              <a:rPr lang="zh-TW" altLang="en-US" dirty="0" smtClean="0"/>
              <a:t>即</a:t>
            </a:r>
            <a:r>
              <a:rPr lang="en-US" altLang="zh-TW" dirty="0" smtClean="0"/>
              <a:t>-273.15℃</a:t>
            </a:r>
            <a:r>
              <a:rPr lang="zh-TW" altLang="en-US" dirty="0" smtClean="0"/>
              <a:t>）不可达到。</a:t>
            </a:r>
            <a:r>
              <a:rPr lang="zh-TW" altLang="en-US" dirty="0" smtClean="0"/>
              <a:t>（</a:t>
            </a:r>
            <a:r>
              <a:rPr lang="zh-TW" altLang="en-US" dirty="0" smtClean="0"/>
              <a:t>开尔文</a:t>
            </a:r>
            <a:r>
              <a:rPr lang="zh-TW" altLang="en-US" dirty="0" smtClean="0"/>
              <a:t>，</a:t>
            </a:r>
            <a:r>
              <a:rPr lang="zh-CN" altLang="en-US" dirty="0" smtClean="0"/>
              <a:t>开</a:t>
            </a:r>
            <a:r>
              <a:rPr lang="zh-CN" altLang="en-US" dirty="0" smtClean="0"/>
              <a:t>氏</a:t>
            </a:r>
            <a:r>
              <a:rPr lang="zh-CN" altLang="en-US" dirty="0" smtClean="0"/>
              <a:t>，摄氏，华氏温度）</a:t>
            </a:r>
            <a:r>
              <a:rPr lang="en-US" altLang="zh-CN" dirty="0" smtClean="0"/>
              <a:t>Third law of thermodynamics: The entropy of a system approaches a constant value as the temperature approaches absolute zero. With the exception of non-crystalline solids (glasses) the entropy of a system at absolute zero is typically close to zero, and is equal to the natural logarithm of the product of the quantum ground states.</a:t>
            </a:r>
            <a:endParaRPr lang="en-US" altLang="zh-TW" dirty="0" smtClean="0"/>
          </a:p>
          <a:p>
            <a:r>
              <a:rPr lang="zh-TW" altLang="en-US" dirty="0" smtClean="0"/>
              <a:t>第零定律：如果两个热力学系统均与第三个热力学系统处于热平衡，那么它们也必定处于热平衡 。也就是说热平衡是递传的。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 smtClean="0"/>
              <a:t>希伯来书</a:t>
            </a:r>
            <a:r>
              <a:rPr lang="zh-CN" altLang="zh-CN" sz="1200" dirty="0" smtClean="0"/>
              <a:t>3</a:t>
            </a:r>
            <a:r>
              <a:rPr lang="en-US" altLang="zh-CN" sz="1200" dirty="0" smtClean="0"/>
              <a:t>:</a:t>
            </a:r>
            <a:r>
              <a:rPr lang="en-US" altLang="zh-TW" sz="1200" dirty="0" smtClean="0"/>
              <a:t>15 </a:t>
            </a:r>
            <a:r>
              <a:rPr lang="zh-TW" altLang="en-US" sz="1200" dirty="0" smtClean="0"/>
              <a:t>經上說：「你們今日若聽他的話，就不可硬著心，像惹他發怒的日子一樣。」</a:t>
            </a:r>
            <a:r>
              <a:rPr lang="en-US" altLang="zh-TW" sz="1200" dirty="0" smtClean="0"/>
              <a:t>16 </a:t>
            </a:r>
            <a:r>
              <a:rPr lang="zh-TW" altLang="en-US" sz="1200" dirty="0" smtClean="0"/>
              <a:t>那時聽見他話惹他發怒的是誰呢？豈不是跟著摩西從埃及出來的眾人嗎？ </a:t>
            </a:r>
            <a:r>
              <a:rPr lang="en-US" altLang="zh-TW" sz="1200" dirty="0" smtClean="0"/>
              <a:t>17 </a:t>
            </a:r>
            <a:r>
              <a:rPr lang="zh-TW" altLang="en-US" sz="1200" dirty="0" smtClean="0"/>
              <a:t>神四十年之久又厭煩誰呢？豈不是那些犯罪屍首倒在曠野的人嗎？ </a:t>
            </a:r>
            <a:r>
              <a:rPr lang="en-US" altLang="zh-TW" sz="1200" dirty="0" smtClean="0"/>
              <a:t>18 </a:t>
            </a:r>
            <a:r>
              <a:rPr lang="zh-TW" altLang="en-US" sz="1200" dirty="0" smtClean="0"/>
              <a:t>又向誰起誓，不容他們進入他的安息呢？豈不是向那些不信從的人嗎？ </a:t>
            </a:r>
            <a:r>
              <a:rPr lang="en-US" altLang="zh-TW" sz="1200" dirty="0" smtClean="0">
                <a:solidFill>
                  <a:srgbClr val="FFFF00"/>
                </a:solidFill>
              </a:rPr>
              <a:t>19 </a:t>
            </a:r>
            <a:r>
              <a:rPr lang="zh-TW" altLang="en-US" sz="1200" dirty="0" smtClean="0">
                <a:solidFill>
                  <a:srgbClr val="FFFF00"/>
                </a:solidFill>
              </a:rPr>
              <a:t>這樣看來，他們不能進入安息是因為不信的緣故了。</a:t>
            </a:r>
            <a:endParaRPr lang="en-US" altLang="zh-TW" sz="1200" dirty="0" smtClean="0">
              <a:solidFill>
                <a:srgbClr val="FFFF00"/>
              </a:solidFill>
            </a:endParaRPr>
          </a:p>
          <a:p>
            <a:r>
              <a:rPr lang="zh-CHT" altLang="en-US" sz="1200" dirty="0" smtClean="0"/>
              <a:t>哥林多前書</a:t>
            </a:r>
            <a:r>
              <a:rPr lang="en-US" altLang="zh-CHT" sz="1200" dirty="0" smtClean="0"/>
              <a:t>10:5</a:t>
            </a:r>
            <a:r>
              <a:rPr lang="zh-CHT" altLang="en-US" sz="1200" dirty="0" smtClean="0"/>
              <a:t>－</a:t>
            </a:r>
            <a:r>
              <a:rPr lang="en-US" altLang="zh-CHT" sz="1200" dirty="0" smtClean="0"/>
              <a:t>11</a:t>
            </a:r>
            <a:r>
              <a:rPr lang="zh-CHT" altLang="en-US" sz="1200" dirty="0" smtClean="0"/>
              <a:t>就是给我的警告。（但他們中間多半是神不喜歡的人，所以在曠野倒斃。</a:t>
            </a:r>
            <a:r>
              <a:rPr lang="en-US" altLang="zh-CHT" sz="1200" dirty="0" smtClean="0"/>
              <a:t>6 </a:t>
            </a:r>
            <a:r>
              <a:rPr lang="zh-CHT" altLang="en-US" sz="1200" dirty="0" smtClean="0"/>
              <a:t>這些事都是我們的鑒戒，叫我們不要貪戀惡事，像他們那樣貪戀的。</a:t>
            </a:r>
            <a:r>
              <a:rPr lang="en-US" altLang="zh-CHT" sz="1200" dirty="0" smtClean="0"/>
              <a:t>10 </a:t>
            </a:r>
            <a:r>
              <a:rPr lang="zh-CHT" altLang="en-US" sz="1200" dirty="0" smtClean="0"/>
              <a:t>你們也不要發怨言，像他們有發怨言的，就被滅命的所滅。 </a:t>
            </a:r>
            <a:r>
              <a:rPr lang="en-US" altLang="zh-CHT" sz="1200" dirty="0" smtClean="0"/>
              <a:t>11 </a:t>
            </a:r>
            <a:r>
              <a:rPr lang="zh-CHT" altLang="en-US" sz="1200" dirty="0" smtClean="0"/>
              <a:t>他們遭遇這些事都要作為鑒戒，並且寫在經上正是警戒我們這末世的人。</a:t>
            </a:r>
            <a:r>
              <a:rPr lang="zh-TW" altLang="en-US" sz="1200" dirty="0" smtClean="0"/>
              <a:t> </a:t>
            </a:r>
            <a:endParaRPr lang="en-US" altLang="zh-TW" sz="1200" dirty="0" smtClean="0"/>
          </a:p>
          <a:p>
            <a:r>
              <a:rPr lang="zh-TW" altLang="en-US" sz="1200" dirty="0" smtClean="0"/>
              <a:t>你们总要自己省察有信心没有，也要自己试验。岂不知你们若不是可弃绝的，就有耶稣基督在你们心里吗？哥林多后书 </a:t>
            </a:r>
            <a:r>
              <a:rPr lang="en-US" altLang="zh-TW" sz="1200" dirty="0" smtClean="0"/>
              <a:t>13:5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u="sng">
                <a:solidFill>
                  <a:srgbClr val="FFFF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4F68649-A304-E346-B562-9E35319CC9F3}" type="slidenum">
              <a:rPr lang="en-US" altLang="zh-TW" sz="1200" u="none" smtClean="0">
                <a:solidFill>
                  <a:schemeClr val="tx1"/>
                </a:solidFill>
                <a:ea typeface="新細明體" charset="0"/>
                <a:cs typeface="新細明體" charset="0"/>
              </a:rPr>
              <a:pPr eaLnBrk="1" hangingPunct="1">
                <a:defRPr/>
              </a:pPr>
              <a:t>5</a:t>
            </a:fld>
            <a:endParaRPr lang="en-US" altLang="zh-TW" sz="1200" u="none" smtClean="0">
              <a:solidFill>
                <a:schemeClr val="tx1"/>
              </a:solidFill>
              <a:ea typeface="新細明體" charset="0"/>
              <a:cs typeface="新細明體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有物混成，先天地生。寂兮寥兮，獨立而不改，周行而不殆，可以為天下母。吾不知其名，字之曰道</a:t>
            </a:r>
            <a:r>
              <a:rPr lang="zh-TW" altLang="en-US" dirty="0" smtClean="0"/>
              <a:t>。强为之名曰：大。大曰逝，逝曰远，远曰反</a:t>
            </a:r>
            <a:r>
              <a:rPr lang="zh-CN" altLang="en-US" dirty="0" smtClean="0"/>
              <a:t>（返）</a:t>
            </a:r>
            <a:r>
              <a:rPr lang="zh-TW" altLang="en-US" dirty="0" smtClean="0"/>
              <a:t>。故道大，天大，地大，人亦大。域中有四大，而人居其一焉。人法地，地法天，天法道，道法自然</a:t>
            </a:r>
            <a:endParaRPr lang="en-US" altLang="zh-TW" dirty="0" smtClean="0"/>
          </a:p>
          <a:p>
            <a:pPr>
              <a:defRPr/>
            </a:pPr>
            <a:r>
              <a:rPr lang="zh-TW" altLang="en-US" dirty="0" smtClean="0"/>
              <a:t>摘</a:t>
            </a:r>
            <a:r>
              <a:rPr lang="zh-TW" altLang="en-US" dirty="0"/>
              <a:t>自</a:t>
            </a:r>
            <a:r>
              <a:rPr lang="en-US" altLang="zh-TW" dirty="0"/>
              <a:t>《</a:t>
            </a:r>
            <a:r>
              <a:rPr lang="zh-TW" altLang="en-US" dirty="0"/>
              <a:t>道德經</a:t>
            </a:r>
            <a:r>
              <a:rPr lang="en-US" altLang="zh-TW" dirty="0"/>
              <a:t>》</a:t>
            </a:r>
            <a:r>
              <a:rPr lang="zh-TW" altLang="en-US" dirty="0" smtClean="0"/>
              <a:t>第二十五章</a:t>
            </a:r>
            <a:endParaRPr lang="en-US" altLang="zh-TW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zh-CN" altLang="en-US" dirty="0" smtClean="0"/>
              <a:t>永恒性，不改，不殆</a:t>
            </a:r>
            <a:endParaRPr lang="en-US" altLang="zh-CN" dirty="0" smtClean="0"/>
          </a:p>
          <a:p>
            <a:pPr marL="171450" indent="-171450">
              <a:buFont typeface="Arial"/>
              <a:buChar char="•"/>
            </a:pPr>
            <a:r>
              <a:rPr lang="zh-CN" altLang="en-US" dirty="0" smtClean="0"/>
              <a:t>神圣性，值得以生命追求</a:t>
            </a:r>
            <a:endParaRPr lang="en-US" altLang="zh-CN" dirty="0" smtClean="0"/>
          </a:p>
          <a:p>
            <a:pPr marL="171450" indent="-171450">
              <a:buFont typeface="Arial"/>
              <a:buChar char="•"/>
            </a:pPr>
            <a:r>
              <a:rPr lang="zh-CN" altLang="en-US" dirty="0" smtClean="0"/>
              <a:t>神秘性，值得以智慧和力量追求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altLang="zh-CN" dirty="0" err="1" smtClean="0"/>
              <a:t>λόγος</a:t>
            </a:r>
            <a:r>
              <a:rPr lang="zh-CN" altLang="en-US" dirty="0" smtClean="0"/>
              <a:t>在希腊文的原义是“话语”（英语：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）的意思，但是它包含了许多层面的意义。一方面它代表了语言、演说、交谈、故事、原则等意涵，另一方面，它也代表了理性、思考、计算、关系、因果、类推等等。逻各斯通常使用在哲学之中，在希腊文中，一般的日常语言，或交谈，是用另一个字希腊语：</a:t>
            </a:r>
            <a:r>
              <a:rPr lang="en-US" altLang="zh-CN" dirty="0" err="1" smtClean="0"/>
              <a:t>λέξις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lexis</a:t>
            </a:r>
            <a:r>
              <a:rPr lang="zh-CN" altLang="en-US" dirty="0" smtClean="0"/>
              <a:t>）来代表。它跟逻各斯（希腊语：</a:t>
            </a:r>
            <a:r>
              <a:rPr lang="en-US" altLang="zh-CN" dirty="0" err="1" smtClean="0"/>
              <a:t>λόγος</a:t>
            </a:r>
            <a:r>
              <a:rPr lang="zh-CN" altLang="en-US" dirty="0" smtClean="0"/>
              <a:t>）都起源于相同的字根希腊语：</a:t>
            </a:r>
            <a:r>
              <a:rPr lang="en-US" altLang="zh-CN" dirty="0" err="1" smtClean="0"/>
              <a:t>λέγω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legō</a:t>
            </a:r>
            <a:r>
              <a:rPr lang="zh-CN" altLang="en-US" dirty="0" smtClean="0"/>
              <a:t>），它的意思是交谈、计算、说话或演说。英语：</a:t>
            </a:r>
            <a:r>
              <a:rPr lang="en-US" altLang="zh-CN" dirty="0" smtClean="0"/>
              <a:t>logic</a:t>
            </a:r>
            <a:r>
              <a:rPr lang="zh-CN" altLang="en-US" dirty="0" smtClean="0"/>
              <a:t>（逻辑）的字根来自于逻各斯，各种学科的字尾（</a:t>
            </a:r>
            <a:r>
              <a:rPr lang="en-US" altLang="zh-CN" dirty="0" smtClean="0"/>
              <a:t>-logy</a:t>
            </a:r>
            <a:r>
              <a:rPr lang="zh-CN" altLang="en-US" dirty="0" smtClean="0"/>
              <a:t>）也来自于它，例如地质学（</a:t>
            </a:r>
            <a:r>
              <a:rPr lang="en-US" altLang="zh-CN" dirty="0" smtClean="0"/>
              <a:t>geology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KJV translates Strong's G3056 in the following manner: word (218x), saying (50x), account (8x), speech (8x), Word (Christ) (7x), thing (5x), not translated (2x), miscellaneous (32x).</a:t>
            </a:r>
            <a:r>
              <a:rPr lang="en-US" altLang="zh-CN" dirty="0" smtClean="0"/>
              <a:t>330</a:t>
            </a:r>
            <a:r>
              <a:rPr lang="en-US" dirty="0" smtClean="0"/>
              <a:t>x</a:t>
            </a:r>
          </a:p>
          <a:p>
            <a:pPr marL="171450" indent="-171450">
              <a:buFont typeface="Arial"/>
              <a:buChar char="•"/>
            </a:pPr>
            <a:r>
              <a:rPr lang="zh-CN" altLang="en-US" dirty="0" smtClean="0"/>
              <a:t>约翰</a:t>
            </a:r>
            <a:r>
              <a:rPr lang="en-US" altLang="zh-CN" dirty="0" smtClean="0"/>
              <a:t>2:</a:t>
            </a:r>
            <a:r>
              <a:rPr lang="en-US" altLang="zh-CHT" dirty="0" smtClean="0"/>
              <a:t>19 </a:t>
            </a:r>
            <a:r>
              <a:rPr lang="zh-CHT" altLang="en-US" dirty="0" smtClean="0"/>
              <a:t>耶穌回答說：「你們拆毀這殿，我三日內要再建立起來。」 </a:t>
            </a:r>
            <a:r>
              <a:rPr lang="en-US" altLang="zh-CHT" dirty="0" smtClean="0"/>
              <a:t>20 </a:t>
            </a:r>
            <a:r>
              <a:rPr lang="zh-CHT" altLang="en-US" dirty="0" smtClean="0"/>
              <a:t>猶太人便說：「這殿是四十六年才造成的，你三日內就再建立起來嗎？」 </a:t>
            </a:r>
            <a:r>
              <a:rPr lang="en-US" altLang="zh-CHT" dirty="0" smtClean="0"/>
              <a:t>21 </a:t>
            </a:r>
            <a:r>
              <a:rPr lang="zh-CHT" altLang="en-US" dirty="0" smtClean="0"/>
              <a:t>但耶穌這話是以他的身體為殿。 </a:t>
            </a:r>
            <a:r>
              <a:rPr lang="en-US" altLang="zh-CHT" dirty="0" smtClean="0"/>
              <a:t>22 </a:t>
            </a:r>
            <a:r>
              <a:rPr lang="zh-CHT" altLang="en-US" dirty="0" smtClean="0"/>
              <a:t>所以到他從死裡復活以後，門徒就想起他說過這話，便信了聖經和耶穌所說的。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altLang="zh-CN" dirty="0" err="1" smtClean="0"/>
              <a:t>λόγος</a:t>
            </a:r>
            <a:r>
              <a:rPr lang="zh-CN" altLang="en-US" dirty="0" smtClean="0"/>
              <a:t>在希腊文的原义是“话语”（英语：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）的意思，但是它包含了许多层面的意义。一方面它代表了语言、演说、交谈、故事、原则等意涵，另一方面，它也代表了理性、思考、计算、关系、因果、类推等等。逻各斯通常使用在哲学之中，在希腊文中，一般的日常语言，或交谈，是用另一个字希腊语：</a:t>
            </a:r>
            <a:r>
              <a:rPr lang="en-US" altLang="zh-CN" dirty="0" err="1" smtClean="0"/>
              <a:t>λέξις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lexis</a:t>
            </a:r>
            <a:r>
              <a:rPr lang="zh-CN" altLang="en-US" dirty="0" smtClean="0"/>
              <a:t>）来代表。它跟逻各斯（希腊语：</a:t>
            </a:r>
            <a:r>
              <a:rPr lang="en-US" altLang="zh-CN" dirty="0" err="1" smtClean="0"/>
              <a:t>λόγος</a:t>
            </a:r>
            <a:r>
              <a:rPr lang="zh-CN" altLang="en-US" dirty="0" smtClean="0"/>
              <a:t>）都起源于相同的字根希腊语：</a:t>
            </a:r>
            <a:r>
              <a:rPr lang="en-US" altLang="zh-CN" dirty="0" err="1" smtClean="0"/>
              <a:t>λέγω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legō</a:t>
            </a:r>
            <a:r>
              <a:rPr lang="zh-CN" altLang="en-US" dirty="0" smtClean="0"/>
              <a:t>），它的意思是交谈、计算、说话或演说。英语：</a:t>
            </a:r>
            <a:r>
              <a:rPr lang="en-US" altLang="zh-CN" dirty="0" smtClean="0"/>
              <a:t>logic</a:t>
            </a:r>
            <a:r>
              <a:rPr lang="zh-CN" altLang="en-US" dirty="0" smtClean="0"/>
              <a:t>（逻辑）的字根来自于逻各斯，各种学科的字尾（</a:t>
            </a:r>
            <a:r>
              <a:rPr lang="en-US" altLang="zh-CN" dirty="0" smtClean="0"/>
              <a:t>-logy</a:t>
            </a:r>
            <a:r>
              <a:rPr lang="zh-CN" altLang="en-US" dirty="0" smtClean="0"/>
              <a:t>）也来自于它，例如地质学（</a:t>
            </a:r>
            <a:r>
              <a:rPr lang="en-US" altLang="zh-CN" dirty="0" smtClean="0"/>
              <a:t>geology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KJV translates Strong's G3056 in the following manner: word (218x), saying (50x), account (8x), speech (8x), Word (Christ) (7x), thing (5x), not translated (2x), miscellaneous (32x).</a:t>
            </a:r>
            <a:r>
              <a:rPr lang="en-US" altLang="zh-CN" dirty="0" smtClean="0"/>
              <a:t>330</a:t>
            </a:r>
            <a:r>
              <a:rPr lang="en-US" dirty="0" smtClean="0"/>
              <a:t>x</a:t>
            </a:r>
          </a:p>
          <a:p>
            <a:pPr marL="171450" indent="-171450">
              <a:buFont typeface="Arial"/>
              <a:buChar char="•"/>
            </a:pPr>
            <a:r>
              <a:rPr lang="zh-CN" altLang="en-US" dirty="0" smtClean="0"/>
              <a:t>约翰</a:t>
            </a:r>
            <a:r>
              <a:rPr lang="en-US" altLang="zh-CN" dirty="0" smtClean="0"/>
              <a:t>2:</a:t>
            </a:r>
            <a:r>
              <a:rPr lang="en-US" altLang="zh-CHT" dirty="0" smtClean="0"/>
              <a:t>19 </a:t>
            </a:r>
            <a:r>
              <a:rPr lang="zh-CHT" altLang="en-US" dirty="0" smtClean="0"/>
              <a:t>耶穌回答說：「你們拆毀這殿，我三日內要再建立起來。」 </a:t>
            </a:r>
            <a:r>
              <a:rPr lang="en-US" altLang="zh-CHT" dirty="0" smtClean="0"/>
              <a:t>20 </a:t>
            </a:r>
            <a:r>
              <a:rPr lang="zh-CHT" altLang="en-US" dirty="0" smtClean="0"/>
              <a:t>猶太人便說：「這殿是四十六年才造成的，你三日內就再建立起來嗎？」 </a:t>
            </a:r>
            <a:r>
              <a:rPr lang="en-US" altLang="zh-CHT" dirty="0" smtClean="0"/>
              <a:t>21 </a:t>
            </a:r>
            <a:r>
              <a:rPr lang="zh-CHT" altLang="en-US" dirty="0" smtClean="0"/>
              <a:t>但耶穌這話是以他的身體為殿。 </a:t>
            </a:r>
            <a:r>
              <a:rPr lang="en-US" altLang="zh-CHT" dirty="0" smtClean="0"/>
              <a:t>22 </a:t>
            </a:r>
            <a:r>
              <a:rPr lang="zh-CHT" altLang="en-US" dirty="0" smtClean="0"/>
              <a:t>所以到他從死裡復活以後，門徒就想起他說過這話，便信了聖經和耶穌所說的。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altLang="zh-CN" dirty="0" err="1" smtClean="0"/>
              <a:t>λόγος</a:t>
            </a:r>
            <a:r>
              <a:rPr lang="zh-CN" altLang="en-US" dirty="0" smtClean="0"/>
              <a:t>在希腊文的原义是“话语”（英语：</a:t>
            </a:r>
            <a:r>
              <a:rPr lang="en-US" altLang="zh-CN" dirty="0" smtClean="0"/>
              <a:t>word</a:t>
            </a:r>
            <a:r>
              <a:rPr lang="zh-CN" altLang="en-US" dirty="0" smtClean="0"/>
              <a:t>）的意思，但是它包含了许多层面的意义。一方面它代表了语言、演说、交谈、故事、原则等意涵，另一方面，它也代表了理性、思考、计算、关系、因果、类推等等。逻各斯通常使用在哲学之中，在希腊文中，一般的日常语言，或交谈，是用另一个字希腊语：</a:t>
            </a:r>
            <a:r>
              <a:rPr lang="en-US" altLang="zh-CN" dirty="0" err="1" smtClean="0"/>
              <a:t>λέξις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lexis</a:t>
            </a:r>
            <a:r>
              <a:rPr lang="zh-CN" altLang="en-US" dirty="0" smtClean="0"/>
              <a:t>）来代表。它跟逻各斯（希腊语：</a:t>
            </a:r>
            <a:r>
              <a:rPr lang="en-US" altLang="zh-CN" dirty="0" err="1" smtClean="0"/>
              <a:t>λόγος</a:t>
            </a:r>
            <a:r>
              <a:rPr lang="zh-CN" altLang="en-US" dirty="0" smtClean="0"/>
              <a:t>）都起源于相同的字根希腊语：</a:t>
            </a:r>
            <a:r>
              <a:rPr lang="en-US" altLang="zh-CN" dirty="0" err="1" smtClean="0"/>
              <a:t>λέγω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legō</a:t>
            </a:r>
            <a:r>
              <a:rPr lang="zh-CN" altLang="en-US" dirty="0" smtClean="0"/>
              <a:t>），它的意思是交谈、计算、说话或演说。英语：</a:t>
            </a:r>
            <a:r>
              <a:rPr lang="en-US" altLang="zh-CN" dirty="0" smtClean="0"/>
              <a:t>logic</a:t>
            </a:r>
            <a:r>
              <a:rPr lang="zh-CN" altLang="en-US" dirty="0" smtClean="0"/>
              <a:t>（逻辑）的字根来自于逻各斯，各种学科的字尾（</a:t>
            </a:r>
            <a:r>
              <a:rPr lang="en-US" altLang="zh-CN" dirty="0" smtClean="0"/>
              <a:t>-logy</a:t>
            </a:r>
            <a:r>
              <a:rPr lang="zh-CN" altLang="en-US" dirty="0" smtClean="0"/>
              <a:t>）也来自于它，例如地质学（</a:t>
            </a:r>
            <a:r>
              <a:rPr lang="en-US" altLang="zh-CN" dirty="0" smtClean="0"/>
              <a:t>geology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KJV translates Strong's G3056 in the following manner: word (218x), saying (50x), account (8x), speech (8x), Word (Christ) (7x), thing (5x), not translated (2x), miscellaneous (32x).</a:t>
            </a:r>
            <a:r>
              <a:rPr lang="en-US" altLang="zh-CN" dirty="0" smtClean="0"/>
              <a:t>330</a:t>
            </a:r>
            <a:r>
              <a:rPr lang="en-US" dirty="0" smtClean="0"/>
              <a:t>x</a:t>
            </a:r>
          </a:p>
          <a:p>
            <a:pPr marL="171450" indent="-171450">
              <a:buFont typeface="Arial"/>
              <a:buChar char="•"/>
            </a:pPr>
            <a:r>
              <a:rPr lang="zh-CN" altLang="en-US" dirty="0" smtClean="0"/>
              <a:t>约翰</a:t>
            </a:r>
            <a:r>
              <a:rPr lang="en-US" altLang="zh-CN" dirty="0" smtClean="0"/>
              <a:t>2:</a:t>
            </a:r>
            <a:r>
              <a:rPr lang="en-US" altLang="zh-CHT" dirty="0" smtClean="0"/>
              <a:t>19 </a:t>
            </a:r>
            <a:r>
              <a:rPr lang="zh-CHT" altLang="en-US" dirty="0" smtClean="0"/>
              <a:t>耶穌回答說：「你們拆毀這殿，我三日內要再建立起來。」 </a:t>
            </a:r>
            <a:r>
              <a:rPr lang="en-US" altLang="zh-CHT" dirty="0" smtClean="0"/>
              <a:t>20 </a:t>
            </a:r>
            <a:r>
              <a:rPr lang="zh-CHT" altLang="en-US" dirty="0" smtClean="0"/>
              <a:t>猶太人便說：「這殿是四十六年才造成的，你三日內就再建立起來嗎？」 </a:t>
            </a:r>
            <a:r>
              <a:rPr lang="en-US" altLang="zh-CHT" dirty="0" smtClean="0"/>
              <a:t>21 </a:t>
            </a:r>
            <a:r>
              <a:rPr lang="zh-CHT" altLang="en-US" dirty="0" smtClean="0"/>
              <a:t>但耶穌這話是以他的身體為殿。 </a:t>
            </a:r>
            <a:r>
              <a:rPr lang="en-US" altLang="zh-CHT" dirty="0" smtClean="0"/>
              <a:t>22 </a:t>
            </a:r>
            <a:r>
              <a:rPr lang="zh-CHT" altLang="en-US" dirty="0" smtClean="0"/>
              <a:t>所以到他從死裡復活以後，門徒就想起他說過這話，便信了聖經和耶穌所說的。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Heb</a:t>
            </a:r>
            <a:r>
              <a:rPr lang="en-US" altLang="zh-CN" dirty="0" smtClean="0"/>
              <a:t> 4:13</a:t>
            </a:r>
            <a:r>
              <a:rPr lang="en-US" dirty="0" smtClean="0"/>
              <a:t>Neither is there any creature that is not manifest in his sight: but all things are naked and opened unto the eyes of him with whom we have to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知识就是力量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德高望重的生命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忘恩负义没有人性倒像畜生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0230F-B426-314B-9108-A0635C10E4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2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2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F755-269E-9640-AB93-CA3FC6198BDE}" type="datetimeFigureOut">
              <a:rPr lang="en-US" smtClean="0"/>
              <a:t>11/11/17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AE35-A575-E54D-9CE0-6B99088D60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88625" y="1630173"/>
            <a:ext cx="699270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 smtClean="0"/>
              <a:t>更美的道</a:t>
            </a:r>
            <a:endParaRPr lang="en-US" altLang="zh-CN" sz="4400" dirty="0" smtClean="0"/>
          </a:p>
          <a:p>
            <a:pPr algn="ctr"/>
            <a:r>
              <a:rPr lang="zh-CN" altLang="en-US" sz="4400" dirty="0" smtClean="0"/>
              <a:t>唯独圣经，唯独基督</a:t>
            </a:r>
            <a:endParaRPr lang="en-US" altLang="zh-CHT" sz="4400" dirty="0" smtClean="0"/>
          </a:p>
          <a:p>
            <a:pPr algn="ctr"/>
            <a:r>
              <a:rPr lang="zh-CHT" altLang="en-US" sz="4400" dirty="0" smtClean="0">
                <a:latin typeface="华文细黑"/>
                <a:ea typeface="华文细黑"/>
                <a:cs typeface="华文细黑"/>
              </a:rPr>
              <a:t>希伯來書 </a:t>
            </a:r>
            <a:r>
              <a:rPr lang="en-US" altLang="zh-CN" sz="4400" dirty="0" smtClean="0">
                <a:latin typeface="华文细黑"/>
                <a:ea typeface="华文细黑"/>
                <a:cs typeface="华文细黑"/>
              </a:rPr>
              <a:t>4:12-</a:t>
            </a:r>
            <a:r>
              <a:rPr lang="en-US" altLang="zh-CN" sz="4400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en-US" altLang="zh-CN" sz="4400" dirty="0" smtClean="0">
                <a:latin typeface="华文细黑"/>
                <a:ea typeface="华文细黑"/>
                <a:cs typeface="华文细黑"/>
              </a:rPr>
              <a:t>6</a:t>
            </a:r>
            <a:endParaRPr lang="zh-CHT" altLang="en-US" sz="4400" dirty="0"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28273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8626" y="394037"/>
            <a:ext cx="6467774" cy="526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黑体"/>
                <a:ea typeface="黑体"/>
                <a:cs typeface="黑体"/>
              </a:rPr>
              <a:t>約翰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福音</a:t>
            </a:r>
            <a:r>
              <a:rPr lang="en-US" altLang="zh-CN" sz="2800" dirty="0" smtClean="0">
                <a:latin typeface="黑体"/>
                <a:ea typeface="黑体"/>
                <a:cs typeface="黑体"/>
              </a:rPr>
              <a:t>1:1 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太初有</a:t>
            </a:r>
            <a:r>
              <a:rPr lang="zh-CN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，</a:t>
            </a:r>
            <a:r>
              <a:rPr lang="zh-CN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與神同在，</a:t>
            </a:r>
            <a:r>
              <a:rPr lang="zh-CN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就是神。 </a:t>
            </a:r>
            <a:r>
              <a:rPr lang="en-US" altLang="zh-CN" sz="2800" dirty="0">
                <a:latin typeface="黑体"/>
                <a:ea typeface="黑体"/>
                <a:cs typeface="黑体"/>
              </a:rPr>
              <a:t>2 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這</a:t>
            </a:r>
            <a:r>
              <a:rPr lang="zh-CN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太初與神同在。 </a:t>
            </a:r>
            <a:r>
              <a:rPr lang="en-US" altLang="zh-CN" sz="2800" dirty="0">
                <a:latin typeface="黑体"/>
                <a:ea typeface="黑体"/>
                <a:cs typeface="黑体"/>
              </a:rPr>
              <a:t>3 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萬物是藉著他造的；凡被造的，沒有一樣不是藉著他造的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。</a:t>
            </a:r>
            <a:endParaRPr lang="en-US" altLang="zh-CN" sz="2800" dirty="0" smtClean="0">
              <a:latin typeface="黑体"/>
              <a:ea typeface="黑体"/>
              <a:cs typeface="黑体"/>
            </a:endParaRPr>
          </a:p>
          <a:p>
            <a:r>
              <a:rPr lang="zh-CHT" altLang="en-US" sz="2800" dirty="0">
                <a:latin typeface="黑体"/>
                <a:ea typeface="黑体"/>
                <a:cs typeface="黑体"/>
              </a:rPr>
              <a:t>希伯來書</a:t>
            </a:r>
            <a:r>
              <a:rPr lang="en-US" altLang="zh-CHT" sz="2800" dirty="0">
                <a:latin typeface="黑体"/>
                <a:ea typeface="黑体"/>
                <a:cs typeface="黑体"/>
              </a:rPr>
              <a:t>4:</a:t>
            </a:r>
            <a:r>
              <a:rPr lang="en-US" altLang="zh-CHT" sz="2800" dirty="0" smtClean="0">
                <a:latin typeface="黑体"/>
                <a:ea typeface="黑体"/>
                <a:cs typeface="黑体"/>
              </a:rPr>
              <a:t>13</a:t>
            </a:r>
            <a:r>
              <a:rPr lang="zh-CHT" altLang="en-US" sz="2800" dirty="0" smtClean="0">
                <a:latin typeface="黑体"/>
                <a:ea typeface="黑体"/>
                <a:cs typeface="黑体"/>
              </a:rPr>
              <a:t>並且被</a:t>
            </a:r>
            <a:r>
              <a:rPr lang="zh-CHT" altLang="en-US" sz="2800" dirty="0">
                <a:latin typeface="黑体"/>
                <a:ea typeface="黑体"/>
                <a:cs typeface="黑体"/>
              </a:rPr>
              <a:t>造的沒有一樣在他面前不顯然的，原來萬物在那與我們有關係的</a:t>
            </a:r>
            <a:r>
              <a:rPr lang="zh-CHT" altLang="en-US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主</a:t>
            </a:r>
            <a:r>
              <a:rPr lang="zh-CHT" altLang="en-US" sz="2800" dirty="0">
                <a:latin typeface="黑体"/>
                <a:ea typeface="黑体"/>
                <a:cs typeface="黑体"/>
              </a:rPr>
              <a:t>眼前，都是赤露敞</a:t>
            </a:r>
            <a:r>
              <a:rPr lang="zh-CHT" altLang="en-US" sz="2800" dirty="0" smtClean="0">
                <a:latin typeface="黑体"/>
                <a:ea typeface="黑体"/>
                <a:cs typeface="黑体"/>
              </a:rPr>
              <a:t>開的。</a:t>
            </a:r>
            <a:r>
              <a:rPr lang="en-US" altLang="zh-CHT" sz="2800" dirty="0" smtClean="0">
                <a:latin typeface="黑体"/>
                <a:ea typeface="黑体"/>
                <a:cs typeface="黑体"/>
              </a:rPr>
              <a:t>Neither </a:t>
            </a:r>
            <a:r>
              <a:rPr lang="en-US" altLang="zh-CHT" sz="2800" dirty="0">
                <a:latin typeface="黑体"/>
                <a:ea typeface="黑体"/>
                <a:cs typeface="黑体"/>
              </a:rPr>
              <a:t>is there any creature that is not manifest in his sight: but all things are naked and opened unto the eyes of him with whom we have </a:t>
            </a:r>
            <a:r>
              <a:rPr lang="en-US" altLang="zh-CHT" sz="2800" dirty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to do</a:t>
            </a:r>
            <a:r>
              <a:rPr lang="en-US" altLang="zh-CHT" sz="2800" dirty="0">
                <a:latin typeface="黑体"/>
                <a:ea typeface="黑体"/>
                <a:cs typeface="黑体"/>
              </a:rPr>
              <a:t>. 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（</a:t>
            </a:r>
            <a:r>
              <a:rPr lang="en-US" altLang="zh-CHT" sz="2800" dirty="0" smtClean="0">
                <a:latin typeface="黑体"/>
                <a:ea typeface="黑体"/>
                <a:cs typeface="黑体"/>
              </a:rPr>
              <a:t>must </a:t>
            </a:r>
            <a:r>
              <a:rPr lang="en-US" altLang="zh-CHT" sz="2800" dirty="0">
                <a:latin typeface="黑体"/>
                <a:ea typeface="黑体"/>
                <a:cs typeface="黑体"/>
              </a:rPr>
              <a:t>give </a:t>
            </a:r>
            <a:r>
              <a:rPr lang="en-US" altLang="zh-CHT" sz="2800" dirty="0" err="1" smtClean="0">
                <a:solidFill>
                  <a:srgbClr val="FFFF00"/>
                </a:solidFill>
                <a:latin typeface="黑体"/>
                <a:ea typeface="黑体"/>
                <a:cs typeface="黑体"/>
              </a:rPr>
              <a:t>account</a:t>
            </a:r>
            <a:r>
              <a:rPr lang="en-US" altLang="zh-CN" sz="2800" dirty="0" err="1" smtClean="0">
                <a:latin typeface="黑体"/>
                <a:ea typeface="黑体"/>
                <a:cs typeface="黑体"/>
              </a:rPr>
              <a:t>@NIV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）</a:t>
            </a:r>
            <a:endParaRPr lang="zh-CHT" altLang="en-US" sz="28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81886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33" y="575733"/>
            <a:ext cx="6434667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黑体"/>
                <a:ea typeface="黑体"/>
                <a:cs typeface="黑体"/>
              </a:rPr>
              <a:t>希伯来书</a:t>
            </a:r>
            <a:r>
              <a:rPr lang="zh-CN" altLang="zh-CN" sz="2800" dirty="0" smtClean="0">
                <a:latin typeface="黑体"/>
                <a:ea typeface="黑体"/>
                <a:cs typeface="黑体"/>
              </a:rPr>
              <a:t>4</a:t>
            </a:r>
            <a:r>
              <a:rPr lang="en-US" altLang="zh-CN" sz="2800" dirty="0" smtClean="0">
                <a:latin typeface="黑体"/>
                <a:ea typeface="黑体"/>
                <a:cs typeface="黑体"/>
              </a:rPr>
              <a:t>: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12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－</a:t>
            </a:r>
            <a:r>
              <a:rPr lang="en-US" altLang="zh-CN" sz="2800" dirty="0" smtClean="0">
                <a:latin typeface="黑体"/>
                <a:ea typeface="黑体"/>
                <a:cs typeface="黑体"/>
              </a:rPr>
              <a:t>13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 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神的道是活潑的，是有功效的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，能辨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明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；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使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顯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然</a:t>
            </a:r>
            <a:endParaRPr lang="en-US" altLang="zh-TW" sz="2800" dirty="0" smtClean="0">
              <a:latin typeface="黑体"/>
              <a:ea typeface="黑体"/>
              <a:cs typeface="黑体"/>
            </a:endParaRPr>
          </a:p>
          <a:p>
            <a:r>
              <a:rPr lang="zh-CN" altLang="en-US" sz="2800" dirty="0" smtClean="0">
                <a:latin typeface="黑体"/>
                <a:ea typeface="黑体"/>
                <a:cs typeface="黑体"/>
              </a:rPr>
              <a:t>＝</a:t>
            </a:r>
            <a:r>
              <a:rPr lang="en-US" altLang="zh-CN" sz="2800" dirty="0" smtClean="0">
                <a:latin typeface="黑体"/>
                <a:ea typeface="黑体"/>
                <a:cs typeface="黑体"/>
              </a:rPr>
              <a:t>》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有能力，是真理</a:t>
            </a:r>
            <a:endParaRPr lang="en-US" altLang="zh-CN" sz="2800" dirty="0" smtClean="0">
              <a:latin typeface="黑体"/>
              <a:ea typeface="黑体"/>
              <a:cs typeface="黑体"/>
            </a:endParaRPr>
          </a:p>
          <a:p>
            <a:r>
              <a:rPr lang="en-US" altLang="zh-CN" sz="2800" dirty="0" smtClean="0">
                <a:latin typeface="黑体"/>
                <a:ea typeface="黑体"/>
                <a:cs typeface="黑体"/>
              </a:rPr>
              <a:t>2: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14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道是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大祭司，</a:t>
            </a:r>
            <a:endParaRPr lang="en-US" altLang="zh-TW" sz="2800" dirty="0" smtClean="0">
              <a:latin typeface="黑体"/>
              <a:ea typeface="黑体"/>
              <a:cs typeface="黑体"/>
            </a:endParaRPr>
          </a:p>
          <a:p>
            <a:r>
              <a:rPr lang="zh-CN" altLang="en-US" sz="2800" dirty="0" smtClean="0">
                <a:latin typeface="黑体"/>
                <a:ea typeface="黑体"/>
                <a:cs typeface="黑体"/>
              </a:rPr>
              <a:t>＝</a:t>
            </a:r>
            <a:r>
              <a:rPr lang="en-US" altLang="zh-CN" sz="2800" dirty="0">
                <a:latin typeface="黑体"/>
                <a:ea typeface="黑体"/>
                <a:cs typeface="黑体"/>
              </a:rPr>
              <a:t>》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是中保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，是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道路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 </a:t>
            </a:r>
            <a:endParaRPr lang="en-US" altLang="zh-TW" sz="2800" dirty="0" smtClean="0">
              <a:latin typeface="黑体"/>
              <a:ea typeface="黑体"/>
              <a:cs typeface="黑体"/>
            </a:endParaRPr>
          </a:p>
          <a:p>
            <a:r>
              <a:rPr lang="zh-CN" altLang="zh-TW" sz="2800" dirty="0" smtClean="0">
                <a:latin typeface="黑体"/>
                <a:ea typeface="黑体"/>
                <a:cs typeface="黑体"/>
              </a:rPr>
              <a:t>2</a:t>
            </a:r>
            <a:r>
              <a:rPr lang="en-US" altLang="zh-CN" sz="2800" dirty="0" smtClean="0">
                <a:latin typeface="黑体"/>
                <a:ea typeface="黑体"/>
                <a:cs typeface="黑体"/>
              </a:rPr>
              <a:t>: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15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－</a:t>
            </a:r>
            <a:r>
              <a:rPr lang="en-US" altLang="zh-CN" sz="2800" dirty="0" smtClean="0">
                <a:latin typeface="黑体"/>
                <a:ea typeface="黑体"/>
                <a:cs typeface="黑体"/>
              </a:rPr>
              <a:t>16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道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體恤我們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的軟弱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，沒有犯罪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，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施恩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，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憐恤，恩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惠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，幫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助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。</a:t>
            </a:r>
            <a:endParaRPr lang="en-US" altLang="zh-TW" sz="2800" dirty="0" smtClean="0">
              <a:latin typeface="黑体"/>
              <a:ea typeface="黑体"/>
              <a:cs typeface="黑体"/>
            </a:endParaRPr>
          </a:p>
          <a:p>
            <a:r>
              <a:rPr lang="zh-CN" altLang="en-US" sz="2800" dirty="0" smtClean="0">
                <a:latin typeface="黑体"/>
                <a:ea typeface="黑体"/>
                <a:cs typeface="黑体"/>
              </a:rPr>
              <a:t>＝</a:t>
            </a:r>
            <a:r>
              <a:rPr lang="en-US" altLang="zh-CN" sz="2800" dirty="0">
                <a:latin typeface="黑体"/>
                <a:ea typeface="黑体"/>
                <a:cs typeface="黑体"/>
              </a:rPr>
              <a:t>》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有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道德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，是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生命</a:t>
            </a:r>
            <a:endParaRPr lang="en-US" altLang="zh-TW" sz="28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27638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3" y="846667"/>
            <a:ext cx="6434667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latin typeface="黑体"/>
                <a:ea typeface="黑体"/>
                <a:cs typeface="黑体"/>
              </a:rPr>
              <a:t>道理：</a:t>
            </a:r>
            <a:r>
              <a:rPr lang="zh-TW" altLang="en-US" sz="36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有能力，是真理</a:t>
            </a:r>
            <a:endParaRPr lang="en-US" altLang="zh-CN" sz="3600" dirty="0" smtClean="0">
              <a:latin typeface="黑体"/>
              <a:ea typeface="黑体"/>
              <a:cs typeface="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latin typeface="黑体"/>
                <a:ea typeface="黑体"/>
                <a:cs typeface="黑体"/>
              </a:rPr>
              <a:t>道路：</a:t>
            </a:r>
            <a:r>
              <a:rPr lang="zh-TW" altLang="en-US" sz="36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是中保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，是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道路</a:t>
            </a:r>
            <a:r>
              <a:rPr lang="zh-TW" altLang="en-US" sz="3600" dirty="0" smtClean="0">
                <a:latin typeface="黑体"/>
                <a:ea typeface="黑体"/>
                <a:cs typeface="黑体"/>
              </a:rPr>
              <a:t> </a:t>
            </a:r>
            <a:endParaRPr lang="en-US" altLang="zh-TW" sz="3600" dirty="0" smtClean="0">
              <a:latin typeface="黑体"/>
              <a:ea typeface="黑体"/>
              <a:cs typeface="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600" dirty="0" smtClean="0">
                <a:latin typeface="黑体"/>
                <a:ea typeface="黑体"/>
                <a:cs typeface="黑体"/>
              </a:rPr>
              <a:t>道德：</a:t>
            </a:r>
            <a:r>
              <a:rPr lang="zh-TW" altLang="en-US" sz="36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有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道德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，是</a:t>
            </a:r>
            <a:r>
              <a:rPr lang="zh-CN" altLang="en-US" sz="3600" dirty="0" smtClean="0">
                <a:latin typeface="黑体"/>
                <a:ea typeface="黑体"/>
                <a:cs typeface="黑体"/>
              </a:rPr>
              <a:t>生命</a:t>
            </a:r>
            <a:endParaRPr lang="en-US" altLang="zh-TW" sz="3600" dirty="0">
              <a:latin typeface="黑体"/>
              <a:ea typeface="黑体"/>
              <a:cs typeface="黑体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4534" y="2896507"/>
            <a:ext cx="48598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約翰福音 </a:t>
            </a:r>
            <a:r>
              <a:rPr lang="en-US" altLang="zh-CN" sz="3200" dirty="0" smtClean="0"/>
              <a:t>14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6 </a:t>
            </a:r>
            <a:r>
              <a:rPr lang="zh-CN" altLang="en-US" sz="3200" dirty="0"/>
              <a:t>耶穌說</a:t>
            </a:r>
            <a:r>
              <a:rPr lang="zh-CN" altLang="en-US" sz="3200" dirty="0" smtClean="0"/>
              <a:t>：我就</a:t>
            </a:r>
            <a:r>
              <a:rPr lang="zh-CN" altLang="en-US" sz="3200" dirty="0"/>
              <a:t>是</a:t>
            </a:r>
            <a:r>
              <a:rPr lang="zh-CN" altLang="en-US" sz="3200" dirty="0">
                <a:solidFill>
                  <a:srgbClr val="FFFF00"/>
                </a:solidFill>
              </a:rPr>
              <a:t>道路、真理、生命。</a:t>
            </a:r>
            <a:r>
              <a:rPr lang="zh-CN" altLang="en-US" sz="3200" dirty="0"/>
              <a:t>若不藉著我，沒有人能到父那裡去。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3187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9495" y="1304943"/>
            <a:ext cx="644658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endParaRPr lang="en-US" altLang="zh-CHT" sz="320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原始信心</a:t>
            </a:r>
            <a:r>
              <a:rPr lang="zh-CN" altLang="zh-CN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，</a:t>
            </a:r>
            <a:r>
              <a:rPr lang="zh-CN" altLang="en-US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知道存在造物主</a:t>
            </a:r>
            <a:endParaRPr lang="en-US" altLang="zh-CN" sz="320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孕育信心，愿意了解造物主</a:t>
            </a:r>
            <a:endParaRPr lang="en-US" altLang="zh-CN" sz="320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重生信心</a:t>
            </a:r>
            <a:r>
              <a:rPr lang="zh-CN" altLang="zh-CN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，</a:t>
            </a:r>
            <a:r>
              <a:rPr lang="zh-CN" altLang="en-US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立志接受造物主</a:t>
            </a:r>
            <a:endParaRPr lang="en-US" altLang="zh-CN" sz="320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成长信心，信靠顺服造物主</a:t>
            </a:r>
            <a:endParaRPr lang="en-US" altLang="zh-CN" sz="320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41188000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4" descr="http://cdn.brainpopjr.com/topics/causeandeffect/motw_graph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55" y="3175000"/>
            <a:ext cx="3744912" cy="234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 bwMode="auto">
          <a:xfrm>
            <a:off x="0" y="444500"/>
            <a:ext cx="6705600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571500" indent="-571500" algn="l" eaLnBrk="1">
              <a:buFont typeface="Arial"/>
              <a:buChar char="•"/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t>好的创造有好的目的</a:t>
            </a:r>
            <a:endParaRPr lang="en-US" altLang="zh-CN" dirty="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  <a:p>
            <a:pPr marL="571500" indent="-571500" algn="l" eaLnBrk="1">
              <a:buFont typeface="Arial"/>
              <a:buChar char="•"/>
              <a:defRPr/>
            </a:pPr>
            <a:r>
              <a:rPr lang="zh-CN" altLang="en-US" dirty="0">
                <a:solidFill>
                  <a:srgbClr val="FFFFFF"/>
                </a:solidFill>
              </a:rPr>
              <a:t>实现</a:t>
            </a:r>
            <a:r>
              <a:rPr lang="zh-CN" altLang="en-US" dirty="0" smtClean="0">
                <a:solidFill>
                  <a:srgbClr val="FFFFFF"/>
                </a:solidFill>
              </a:rPr>
              <a:t>目的需要智慧设计</a:t>
            </a:r>
            <a:endParaRPr lang="en-US" altLang="zh-CN" dirty="0" smtClean="0">
              <a:solidFill>
                <a:srgbClr val="FFFFFF"/>
              </a:solidFill>
            </a:endParaRPr>
          </a:p>
          <a:p>
            <a:pPr marL="571500" indent="-571500" algn="l" eaLnBrk="1">
              <a:buFont typeface="Arial"/>
              <a:buChar char="•"/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设计中有规律可循</a:t>
            </a:r>
            <a:endParaRPr lang="en-US" altLang="zh-CN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2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4" y="118533"/>
            <a:ext cx="6705599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黑体"/>
                <a:ea typeface="黑体"/>
                <a:cs typeface="黑体"/>
              </a:rPr>
              <a:t>热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力学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定律</a:t>
            </a:r>
            <a:endParaRPr lang="en-US" altLang="zh-CN" sz="2800" dirty="0" smtClean="0"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</a:pPr>
            <a:r>
              <a:rPr lang="zh-TW" altLang="en-US" sz="2800" dirty="0" smtClean="0">
                <a:latin typeface="黑体"/>
                <a:ea typeface="黑体"/>
                <a:cs typeface="黑体"/>
              </a:rPr>
              <a:t>第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一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定律</a:t>
            </a:r>
            <a:r>
              <a:rPr lang="en-US" altLang="zh-TW" sz="2800" dirty="0">
                <a:latin typeface="黑体"/>
                <a:ea typeface="黑体"/>
                <a:cs typeface="黑体"/>
              </a:rPr>
              <a:t>: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能量既不能凭空产生，也不能凭空消失，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它只能转化。</a:t>
            </a:r>
            <a:endParaRPr lang="en-US" altLang="zh-TW" sz="2800" dirty="0"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zh-TW" altLang="en-US" sz="2800" dirty="0" smtClean="0">
                <a:latin typeface="黑体"/>
                <a:ea typeface="黑体"/>
                <a:cs typeface="黑体"/>
              </a:rPr>
              <a:t>第二定律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：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一切自然过程总是沿着无序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性增大的方向进行</a:t>
            </a:r>
            <a:endParaRPr lang="en-US" altLang="zh-TW" sz="2800" dirty="0"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</a:pPr>
            <a:r>
              <a:rPr lang="zh-TW" altLang="en-US" sz="2800" dirty="0" smtClean="0">
                <a:latin typeface="黑体"/>
                <a:ea typeface="黑体"/>
                <a:cs typeface="黑体"/>
              </a:rPr>
              <a:t>第三定律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：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绝对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开氏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零度（</a:t>
            </a:r>
            <a:r>
              <a:rPr lang="zh-CN" altLang="en-US" sz="2800" dirty="0">
                <a:latin typeface="黑体"/>
                <a:ea typeface="黑体"/>
                <a:cs typeface="黑体"/>
              </a:rPr>
              <a:t>摄氏</a:t>
            </a:r>
            <a:r>
              <a:rPr lang="en-US" altLang="zh-TW" sz="2800" dirty="0" smtClean="0">
                <a:latin typeface="黑体"/>
                <a:ea typeface="黑体"/>
                <a:cs typeface="黑体"/>
              </a:rPr>
              <a:t>-273.15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）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不可达到。</a:t>
            </a:r>
            <a:endParaRPr lang="en-US" altLang="zh-TW" sz="2800" dirty="0"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</a:pPr>
            <a:r>
              <a:rPr lang="zh-TW" altLang="en-US" sz="2800" dirty="0">
                <a:latin typeface="黑体"/>
                <a:ea typeface="黑体"/>
                <a:cs typeface="黑体"/>
              </a:rPr>
              <a:t>第零定律：如果两个热力学系统均与第三个热力学系统处于热平衡，那么它们也必定处于热平衡 。也就是说热平衡是递传的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。</a:t>
            </a:r>
            <a:endParaRPr lang="en-US" sz="28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89408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4" y="118533"/>
            <a:ext cx="67055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学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定律</a:t>
            </a:r>
            <a:endParaRPr lang="en-US" altLang="zh-CN" sz="2800" dirty="0" smtClean="0"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</a:pPr>
            <a:r>
              <a:rPr lang="zh-TW" altLang="en-US" sz="2800" dirty="0" smtClean="0">
                <a:latin typeface="黑体"/>
                <a:ea typeface="黑体"/>
                <a:cs typeface="黑体"/>
              </a:rPr>
              <a:t>第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一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定律</a:t>
            </a:r>
            <a:r>
              <a:rPr lang="en-US" altLang="zh-TW" sz="2800" dirty="0">
                <a:latin typeface="黑体"/>
                <a:ea typeface="黑体"/>
                <a:cs typeface="黑体"/>
              </a:rPr>
              <a:t>: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能量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守恒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（约翰</a:t>
            </a:r>
            <a:r>
              <a:rPr lang="en-US" altLang="zh-CN" sz="2800" u="sng" dirty="0" smtClean="0">
                <a:latin typeface="黑体"/>
                <a:ea typeface="黑体"/>
                <a:cs typeface="黑体"/>
              </a:rPr>
              <a:t>1:3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）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凡被造的</a:t>
            </a:r>
            <a:r>
              <a:rPr lang="zh-CN" altLang="en-US" sz="2800" u="sng" dirty="0">
                <a:latin typeface="黑体"/>
                <a:ea typeface="黑体"/>
                <a:cs typeface="黑体"/>
              </a:rPr>
              <a:t>，沒有一樣不是藉著他造的</a:t>
            </a:r>
            <a:endParaRPr lang="en-US" altLang="zh-TW" sz="2800" u="sng" dirty="0"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  <a:defRPr/>
            </a:pPr>
            <a:r>
              <a:rPr lang="zh-TW" altLang="en-US" sz="2800" dirty="0" smtClean="0">
                <a:latin typeface="黑体"/>
                <a:ea typeface="黑体"/>
                <a:cs typeface="黑体"/>
              </a:rPr>
              <a:t>第二定律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：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一切自然过程总是沿着无序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性增大的方向进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行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（</a:t>
            </a:r>
            <a:r>
              <a:rPr lang="zh-TW" altLang="en-US" sz="2800" u="sng" dirty="0" smtClean="0">
                <a:latin typeface="黑体"/>
                <a:ea typeface="黑体"/>
                <a:cs typeface="黑体"/>
              </a:rPr>
              <a:t>来</a:t>
            </a:r>
            <a:r>
              <a:rPr lang="en-US" altLang="zh-TW" sz="2800" u="sng" dirty="0">
                <a:latin typeface="黑体"/>
                <a:ea typeface="黑体"/>
                <a:cs typeface="黑体"/>
              </a:rPr>
              <a:t>1:</a:t>
            </a:r>
            <a:r>
              <a:rPr lang="en-US" altLang="zh-TW" sz="2800" u="sng" dirty="0" smtClean="0">
                <a:latin typeface="黑体"/>
                <a:ea typeface="黑体"/>
                <a:cs typeface="黑体"/>
              </a:rPr>
              <a:t>11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）</a:t>
            </a:r>
            <a:r>
              <a:rPr lang="zh-TW" altLang="en-US" sz="2800" u="sng" dirty="0" smtClean="0">
                <a:latin typeface="黑体"/>
                <a:ea typeface="黑体"/>
                <a:cs typeface="黑体"/>
              </a:rPr>
              <a:t>天地都要滅沒</a:t>
            </a:r>
            <a:r>
              <a:rPr lang="zh-TW" altLang="en-US" sz="2800" u="sng" dirty="0">
                <a:latin typeface="黑体"/>
                <a:ea typeface="黑体"/>
                <a:cs typeface="黑体"/>
              </a:rPr>
              <a:t>，你卻要長存</a:t>
            </a:r>
            <a:endParaRPr lang="en-US" altLang="zh-TW" sz="2800" u="sng" dirty="0">
              <a:latin typeface="黑体"/>
              <a:ea typeface="黑体"/>
              <a:cs typeface="黑体"/>
            </a:endParaRPr>
          </a:p>
          <a:p>
            <a:pPr marL="571500" indent="-571500">
              <a:buFont typeface="Arial"/>
              <a:buChar char="•"/>
            </a:pPr>
            <a:r>
              <a:rPr lang="zh-TW" altLang="en-US" sz="2800" dirty="0" smtClean="0">
                <a:latin typeface="黑体"/>
                <a:ea typeface="黑体"/>
                <a:cs typeface="黑体"/>
              </a:rPr>
              <a:t>第三定律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：趋于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绝对零度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时，其</a:t>
            </a:r>
            <a:r>
              <a:rPr lang="zh-TW" altLang="en-US" sz="2800" dirty="0">
                <a:latin typeface="黑体"/>
                <a:ea typeface="黑体"/>
                <a:cs typeface="黑体"/>
              </a:rPr>
              <a:t>无序</a:t>
            </a:r>
            <a:r>
              <a:rPr lang="zh-TW" altLang="en-US" sz="2800" dirty="0" smtClean="0">
                <a:latin typeface="黑体"/>
                <a:ea typeface="黑体"/>
                <a:cs typeface="黑体"/>
              </a:rPr>
              <a:t>性</a:t>
            </a:r>
            <a:r>
              <a:rPr lang="zh-CN" altLang="en-US" sz="2800" dirty="0" smtClean="0">
                <a:latin typeface="黑体"/>
                <a:ea typeface="黑体"/>
                <a:cs typeface="黑体"/>
              </a:rPr>
              <a:t>趋于恒定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（来</a:t>
            </a:r>
            <a:r>
              <a:rPr lang="en-US" altLang="zh-CN" sz="2800" u="sng" dirty="0" smtClean="0">
                <a:latin typeface="黑体"/>
                <a:ea typeface="黑体"/>
                <a:cs typeface="黑体"/>
              </a:rPr>
              <a:t>4</a:t>
            </a:r>
            <a:r>
              <a:rPr lang="en-US" altLang="zh-CN" sz="2800" u="sng" dirty="0">
                <a:latin typeface="黑体"/>
                <a:ea typeface="黑体"/>
                <a:cs typeface="黑体"/>
              </a:rPr>
              <a:t>:</a:t>
            </a:r>
            <a:r>
              <a:rPr lang="en-US" altLang="zh-TW" sz="2800" u="sng" dirty="0" smtClean="0">
                <a:latin typeface="黑体"/>
                <a:ea typeface="黑体"/>
                <a:cs typeface="黑体"/>
              </a:rPr>
              <a:t>16</a:t>
            </a:r>
            <a:r>
              <a:rPr lang="zh-CN" altLang="en-US" sz="2800" u="sng" dirty="0" smtClean="0">
                <a:latin typeface="黑体"/>
                <a:ea typeface="黑体"/>
                <a:cs typeface="黑体"/>
              </a:rPr>
              <a:t>）</a:t>
            </a:r>
            <a:r>
              <a:rPr lang="zh-TW" altLang="en-US" sz="2800" u="sng" dirty="0" smtClean="0">
                <a:latin typeface="黑体"/>
                <a:ea typeface="黑体"/>
                <a:cs typeface="黑体"/>
              </a:rPr>
              <a:t>所以我們只管坦</a:t>
            </a:r>
            <a:r>
              <a:rPr lang="zh-TW" altLang="en-US" sz="2800" u="sng" dirty="0">
                <a:latin typeface="黑体"/>
                <a:ea typeface="黑体"/>
                <a:cs typeface="黑体"/>
              </a:rPr>
              <a:t>然無懼地來到施恩的寶座前，為要得憐恤，蒙恩惠，做隨時的幫助</a:t>
            </a:r>
            <a:endParaRPr lang="en-US" sz="2800" u="sng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02339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20422" y="56225"/>
            <a:ext cx="5031845" cy="5155406"/>
          </a:xfrm>
        </p:spPr>
        <p:txBody>
          <a:bodyPr>
            <a:normAutofit fontScale="92500" lnSpcReduction="10000"/>
          </a:bodyPr>
          <a:lstStyle/>
          <a:p>
            <a:pPr lvl="1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写</a:t>
            </a:r>
            <a:r>
              <a:rPr lang="zh-CN" altLang="en-US" sz="3200" dirty="0" smtClean="0">
                <a:solidFill>
                  <a:srgbClr val="FFFFFF"/>
                </a:solidFill>
              </a:rPr>
              <a:t>出的道</a:t>
            </a:r>
            <a:r>
              <a:rPr lang="en-US" altLang="zh-CN" sz="3200" dirty="0" smtClean="0">
                <a:solidFill>
                  <a:srgbClr val="FFFFFF"/>
                </a:solidFill>
              </a:rPr>
              <a:t>: </a:t>
            </a:r>
            <a:r>
              <a:rPr lang="zh-CN" altLang="en-US" sz="3200" dirty="0" smtClean="0">
                <a:solidFill>
                  <a:srgbClr val="FFFFFF"/>
                </a:solidFill>
              </a:rPr>
              <a:t>圣经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lvl="1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活出的道</a:t>
            </a:r>
            <a:r>
              <a:rPr lang="en-US" altLang="zh-CN" sz="3200" dirty="0" smtClean="0">
                <a:solidFill>
                  <a:srgbClr val="FFFFFF"/>
                </a:solidFill>
              </a:rPr>
              <a:t>: </a:t>
            </a:r>
            <a:r>
              <a:rPr lang="zh-CN" altLang="en-US" sz="3200" dirty="0" smtClean="0">
                <a:solidFill>
                  <a:srgbClr val="FFFFFF"/>
                </a:solidFill>
              </a:rPr>
              <a:t>耶稣基督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lvl="2" eaLnBrk="1">
              <a:defRPr/>
            </a:pPr>
            <a:r>
              <a:rPr lang="zh-CN" altLang="en-US" dirty="0" smtClean="0">
                <a:solidFill>
                  <a:srgbClr val="FFFFFF"/>
                </a:solidFill>
              </a:rPr>
              <a:t>他</a:t>
            </a:r>
            <a:r>
              <a:rPr lang="zh-CN" altLang="en-US" dirty="0" smtClean="0">
                <a:solidFill>
                  <a:srgbClr val="FFFFFF"/>
                </a:solidFill>
              </a:rPr>
              <a:t>自称</a:t>
            </a:r>
            <a:r>
              <a:rPr lang="zh-CN" altLang="en-US" dirty="0" smtClean="0">
                <a:solidFill>
                  <a:srgbClr val="FFFFFF"/>
                </a:solidFill>
              </a:rPr>
              <a:t>神子</a:t>
            </a:r>
            <a:r>
              <a:rPr lang="zh-CN" altLang="en-US" dirty="0" smtClean="0">
                <a:solidFill>
                  <a:srgbClr val="FFFFFF"/>
                </a:solidFill>
              </a:rPr>
              <a:t>与</a:t>
            </a:r>
            <a:r>
              <a:rPr lang="zh-CN" altLang="en-US" dirty="0" smtClean="0">
                <a:solidFill>
                  <a:srgbClr val="FFFFFF"/>
                </a:solidFill>
              </a:rPr>
              <a:t>神同等</a:t>
            </a:r>
            <a:r>
              <a:rPr lang="en-US" altLang="zh-CN" dirty="0" smtClean="0">
                <a:solidFill>
                  <a:srgbClr val="FFFFFF"/>
                </a:solidFill>
              </a:rPr>
              <a:t>	</a:t>
            </a:r>
            <a:endParaRPr lang="en-US" altLang="zh-CN" dirty="0">
              <a:solidFill>
                <a:srgbClr val="FFFFFF"/>
              </a:solidFill>
            </a:endParaRPr>
          </a:p>
          <a:p>
            <a:pPr lvl="4" eaLnBrk="1">
              <a:defRPr/>
            </a:pPr>
            <a:r>
              <a:rPr lang="zh-CN" altLang="en-US" sz="3200" dirty="0">
                <a:solidFill>
                  <a:srgbClr val="FFFFFF"/>
                </a:solidFill>
              </a:rPr>
              <a:t>骗子</a:t>
            </a:r>
            <a:endParaRPr lang="en-US" altLang="zh-CN" sz="3200" dirty="0">
              <a:solidFill>
                <a:srgbClr val="FFFFFF"/>
              </a:solidFill>
            </a:endParaRPr>
          </a:p>
          <a:p>
            <a:pPr lvl="4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疯子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lvl="4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傻子</a:t>
            </a:r>
          </a:p>
          <a:p>
            <a:pPr lvl="4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神子</a:t>
            </a:r>
            <a:endParaRPr lang="en-US" altLang="zh-CN" sz="3200" dirty="0" smtClean="0">
              <a:solidFill>
                <a:srgbClr val="FFFFFF"/>
              </a:solidFill>
            </a:endParaRP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97" y="2633928"/>
            <a:ext cx="3125787" cy="196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59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533" y="2442391"/>
            <a:ext cx="6417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黑体"/>
                <a:ea typeface="黑体"/>
                <a:cs typeface="黑体"/>
              </a:rPr>
              <a:t>希伯來書</a:t>
            </a:r>
            <a:r>
              <a:rPr lang="en-US" altLang="zh-CN" sz="3200" dirty="0" smtClean="0">
                <a:latin typeface="黑体"/>
                <a:ea typeface="黑体"/>
                <a:cs typeface="黑体"/>
              </a:rPr>
              <a:t>4:</a:t>
            </a:r>
            <a:r>
              <a:rPr lang="en-US" altLang="zh-TW" sz="3200" dirty="0">
                <a:latin typeface="黑体"/>
                <a:ea typeface="黑体"/>
                <a:cs typeface="黑体"/>
              </a:rPr>
              <a:t>16 </a:t>
            </a:r>
            <a:r>
              <a:rPr lang="zh-TW" altLang="en-US" sz="3200" dirty="0">
                <a:latin typeface="黑体"/>
                <a:ea typeface="黑体"/>
                <a:cs typeface="黑体"/>
              </a:rPr>
              <a:t>所以我們只管坦然無懼地來到施恩的</a:t>
            </a:r>
            <a:r>
              <a:rPr lang="zh-TW" altLang="en-US" sz="3200" dirty="0" smtClean="0">
                <a:latin typeface="黑体"/>
                <a:ea typeface="黑体"/>
                <a:cs typeface="黑体"/>
              </a:rPr>
              <a:t>寶座前</a:t>
            </a:r>
            <a:r>
              <a:rPr lang="zh-TW" altLang="en-US" sz="3200" dirty="0">
                <a:latin typeface="黑体"/>
                <a:ea typeface="黑体"/>
                <a:cs typeface="黑体"/>
              </a:rPr>
              <a:t>，為要得憐恤，蒙恩惠，做隨時的幫助。</a:t>
            </a:r>
            <a:endParaRPr lang="en-US" altLang="zh-TW" sz="3200" dirty="0">
              <a:latin typeface="黑体"/>
              <a:ea typeface="黑体"/>
              <a:cs typeface="黑体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6533" y="1103576"/>
            <a:ext cx="711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zh-TW" altLang="en-US" sz="3200" dirty="0" smtClean="0">
                <a:latin typeface="黑体"/>
                <a:ea typeface="黑体"/>
                <a:cs typeface="黑体"/>
              </a:rPr>
              <a:t>施</a:t>
            </a:r>
            <a:r>
              <a:rPr lang="zh-TW" altLang="en-US" sz="3200" dirty="0">
                <a:latin typeface="黑体"/>
                <a:ea typeface="黑体"/>
                <a:cs typeface="黑体"/>
              </a:rPr>
              <a:t>恩的寶座前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：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是道路，真理，生命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pPr marL="0" lvl="1">
              <a:defRPr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唯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独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基督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！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唯独圣经！</a:t>
            </a:r>
            <a:endParaRPr lang="en-US" sz="3200" dirty="0">
              <a:latin typeface="黑体"/>
              <a:ea typeface="黑体"/>
              <a:cs typeface="黑体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265" y="134057"/>
            <a:ext cx="77009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latin typeface="黑体"/>
                <a:ea typeface="黑体"/>
                <a:cs typeface="黑体"/>
              </a:rPr>
              <a:t>本周挑战</a:t>
            </a:r>
            <a:endParaRPr lang="en-US" sz="32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4303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32" y="237067"/>
            <a:ext cx="7145867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/>
              <a:t>希伯来书</a:t>
            </a:r>
            <a:r>
              <a:rPr lang="zh-CN" altLang="zh-CN" sz="2800" dirty="0"/>
              <a:t>4</a:t>
            </a:r>
            <a:r>
              <a:rPr lang="en-US" altLang="zh-CN" sz="2800" dirty="0" smtClean="0"/>
              <a:t>:</a:t>
            </a:r>
            <a:r>
              <a:rPr lang="en-US" altLang="zh-TW" sz="2800" dirty="0"/>
              <a:t>12 </a:t>
            </a:r>
            <a:r>
              <a:rPr lang="zh-TW" altLang="en-US" sz="2800" dirty="0"/>
              <a:t>神的道是活潑的，是有功效的，比一切兩刃的劍更快，甚至魂與靈、骨節與骨髓，都能刺入、剖開，連心中的思念和主意都能辨明； </a:t>
            </a:r>
            <a:r>
              <a:rPr lang="en-US" altLang="zh-TW" sz="2800" dirty="0"/>
              <a:t>13 </a:t>
            </a:r>
            <a:r>
              <a:rPr lang="zh-TW" altLang="en-US" sz="2800" dirty="0"/>
              <a:t>並且被造的沒有一樣在他面前不顯然的，原來萬物在那與我們有關係的主眼前，都是赤露敞開的</a:t>
            </a:r>
            <a:r>
              <a:rPr lang="zh-TW" altLang="en-US" sz="2800" dirty="0" smtClean="0"/>
              <a:t>。</a:t>
            </a:r>
            <a:r>
              <a:rPr lang="en-US" altLang="zh-TW" sz="2800" dirty="0" smtClean="0"/>
              <a:t>14 </a:t>
            </a:r>
            <a:r>
              <a:rPr lang="zh-TW" altLang="en-US" sz="2800" dirty="0"/>
              <a:t>我們既然有一位已經升入高天尊榮的大祭司，就是神的兒子耶穌，便當持定所承認的道。 </a:t>
            </a:r>
            <a:r>
              <a:rPr lang="en-US" altLang="zh-TW" sz="2800" dirty="0"/>
              <a:t>15 </a:t>
            </a:r>
            <a:r>
              <a:rPr lang="zh-TW" altLang="en-US" sz="2800" dirty="0"/>
              <a:t>因我們的大祭司並非不能體恤我們的軟弱，他也曾凡事受過試探，與我們一樣，只是他沒有犯罪。 </a:t>
            </a:r>
            <a:r>
              <a:rPr lang="en-US" altLang="zh-TW" sz="2800" dirty="0"/>
              <a:t>16 </a:t>
            </a:r>
            <a:r>
              <a:rPr lang="zh-TW" altLang="en-US" sz="2800" dirty="0"/>
              <a:t>所以我們只管坦然無懼地來到施恩的寶座前，為要得憐恤，蒙恩惠，做隨時的幫</a:t>
            </a:r>
            <a:r>
              <a:rPr lang="zh-TW" altLang="en-US" sz="2800" dirty="0" smtClean="0"/>
              <a:t>助</a:t>
            </a:r>
            <a:r>
              <a:rPr lang="zh-TW" altLang="en-US" sz="2800" dirty="0" smtClean="0"/>
              <a:t>。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85121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9467" y="336185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宗教改革的</a:t>
            </a:r>
            <a:r>
              <a:rPr lang="zh-CN" altLang="en-US" dirty="0"/>
              <a:t>五大“</a:t>
            </a:r>
            <a:r>
              <a:rPr lang="zh-CN" altLang="en-US" dirty="0" smtClean="0"/>
              <a:t>唯独”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Five </a:t>
            </a:r>
            <a:r>
              <a:rPr lang="en-US" altLang="zh-CN" dirty="0" err="1" smtClean="0"/>
              <a:t>Solas</a:t>
            </a:r>
            <a:r>
              <a:rPr lang="en-US" altLang="zh-CN" dirty="0" smtClean="0"/>
              <a:t> of Reformation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685"/>
            <a:ext cx="6686550" cy="3629743"/>
          </a:xfrm>
        </p:spPr>
        <p:txBody>
          <a:bodyPr>
            <a:normAutofit/>
          </a:bodyPr>
          <a:lstStyle/>
          <a:p>
            <a:endParaRPr lang="en-US" sz="2200" i="1" dirty="0"/>
          </a:p>
          <a:p>
            <a:r>
              <a:rPr lang="zh-CN" altLang="en-US" sz="2200" i="1" dirty="0"/>
              <a:t>唯独信心</a:t>
            </a:r>
            <a:r>
              <a:rPr lang="en-US" altLang="zh-CN" sz="2200" i="1" dirty="0"/>
              <a:t>/</a:t>
            </a:r>
            <a:r>
              <a:rPr lang="en-US" sz="2200" i="1" dirty="0"/>
              <a:t>Sola Fide</a:t>
            </a:r>
            <a:r>
              <a:rPr lang="en-US" sz="2200" dirty="0"/>
              <a:t>, by faith alone.</a:t>
            </a:r>
          </a:p>
          <a:p>
            <a:r>
              <a:rPr lang="zh-CN" altLang="en-US" sz="2200" i="1" dirty="0">
                <a:solidFill>
                  <a:srgbClr val="FFFF00"/>
                </a:solidFill>
              </a:rPr>
              <a:t>唯独圣经</a:t>
            </a:r>
            <a:r>
              <a:rPr lang="en-US" altLang="zh-CN" sz="2200" i="1" dirty="0"/>
              <a:t>/</a:t>
            </a:r>
            <a:r>
              <a:rPr lang="en-US" sz="2200" i="1" dirty="0"/>
              <a:t>Sola Scriptura</a:t>
            </a:r>
            <a:r>
              <a:rPr lang="en-US" sz="2200" dirty="0"/>
              <a:t>, by Scripture alone.</a:t>
            </a:r>
          </a:p>
          <a:p>
            <a:r>
              <a:rPr lang="zh-CN" altLang="en-US" sz="2200" i="1" dirty="0">
                <a:solidFill>
                  <a:srgbClr val="FFFF00"/>
                </a:solidFill>
              </a:rPr>
              <a:t>唯独基督</a:t>
            </a:r>
            <a:r>
              <a:rPr lang="en-US" altLang="zh-CN" sz="2200" i="1" dirty="0"/>
              <a:t>/</a:t>
            </a:r>
            <a:r>
              <a:rPr lang="en-US" sz="2200" i="1" dirty="0" err="1"/>
              <a:t>Solus</a:t>
            </a:r>
            <a:r>
              <a:rPr lang="en-US" sz="2200" i="1" dirty="0"/>
              <a:t> </a:t>
            </a:r>
            <a:r>
              <a:rPr lang="en-US" sz="2200" i="1" dirty="0" err="1"/>
              <a:t>Christus</a:t>
            </a:r>
            <a:r>
              <a:rPr lang="en-US" sz="2200" dirty="0"/>
              <a:t>, through Christ alone.</a:t>
            </a:r>
          </a:p>
          <a:p>
            <a:r>
              <a:rPr lang="zh-CN" altLang="en-US" sz="2200" i="1" dirty="0"/>
              <a:t>唯独恩典</a:t>
            </a:r>
            <a:r>
              <a:rPr lang="en-US" altLang="zh-CN" sz="2200" i="1" dirty="0"/>
              <a:t>/</a:t>
            </a:r>
            <a:r>
              <a:rPr lang="en-US" sz="2200" i="1" dirty="0"/>
              <a:t>Sola Gratia</a:t>
            </a:r>
            <a:r>
              <a:rPr lang="en-US" sz="2200" dirty="0"/>
              <a:t>, by grace alone.</a:t>
            </a:r>
          </a:p>
          <a:p>
            <a:r>
              <a:rPr lang="zh-CN" altLang="en-US" sz="2200" i="1" dirty="0"/>
              <a:t>唯独神的荣耀</a:t>
            </a:r>
            <a:r>
              <a:rPr lang="en-US" altLang="zh-CN" sz="2200" i="1" dirty="0"/>
              <a:t>/</a:t>
            </a:r>
            <a:r>
              <a:rPr lang="en-US" sz="2200" i="1" dirty="0"/>
              <a:t>Soli </a:t>
            </a:r>
            <a:r>
              <a:rPr lang="en-US" sz="2200" i="1" dirty="0" err="1"/>
              <a:t>Deo</a:t>
            </a:r>
            <a:r>
              <a:rPr lang="en-US" sz="2200" i="1" dirty="0"/>
              <a:t> Gloria</a:t>
            </a:r>
            <a:r>
              <a:rPr lang="en-US" sz="2200" dirty="0"/>
              <a:t>, glory to God alone.</a:t>
            </a:r>
          </a:p>
        </p:txBody>
      </p:sp>
    </p:spTree>
    <p:extLst>
      <p:ext uri="{BB962C8B-B14F-4D97-AF65-F5344CB8AC3E}">
        <p14:creationId xmlns:p14="http://schemas.microsoft.com/office/powerpoint/2010/main" val="123821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88" y="2160059"/>
            <a:ext cx="5014912" cy="2937139"/>
          </a:xfrm>
        </p:spPr>
        <p:txBody>
          <a:bodyPr>
            <a:normAutofit/>
          </a:bodyPr>
          <a:lstStyle/>
          <a:p>
            <a:pPr lvl="1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写</a:t>
            </a:r>
            <a:r>
              <a:rPr lang="zh-CN" altLang="en-US" sz="3200" dirty="0" smtClean="0">
                <a:solidFill>
                  <a:srgbClr val="FFFFFF"/>
                </a:solidFill>
              </a:rPr>
              <a:t>出的道</a:t>
            </a:r>
            <a:r>
              <a:rPr lang="en-US" altLang="zh-CN" sz="3200" dirty="0" smtClean="0">
                <a:solidFill>
                  <a:srgbClr val="FFFFFF"/>
                </a:solidFill>
              </a:rPr>
              <a:t>: </a:t>
            </a:r>
            <a:r>
              <a:rPr lang="zh-CN" altLang="en-US" sz="3200" dirty="0" smtClean="0">
                <a:solidFill>
                  <a:srgbClr val="FFFFFF"/>
                </a:solidFill>
              </a:rPr>
              <a:t>圣经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lvl="1" eaLnBrk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活出的道</a:t>
            </a:r>
            <a:r>
              <a:rPr lang="en-US" altLang="zh-CN" sz="3200" dirty="0" smtClean="0">
                <a:solidFill>
                  <a:srgbClr val="FFFFFF"/>
                </a:solidFill>
              </a:rPr>
              <a:t>: </a:t>
            </a:r>
            <a:r>
              <a:rPr lang="zh-CN" altLang="en-US" sz="3200" dirty="0" smtClean="0">
                <a:solidFill>
                  <a:srgbClr val="FFFFFF"/>
                </a:solidFill>
              </a:rPr>
              <a:t>耶稣</a:t>
            </a:r>
            <a:r>
              <a:rPr lang="zh-CN" altLang="en-US" sz="3200" dirty="0" smtClean="0">
                <a:solidFill>
                  <a:srgbClr val="FFFFFF"/>
                </a:solidFill>
              </a:rPr>
              <a:t>基督</a:t>
            </a:r>
            <a:endParaRPr lang="en-US" altLang="zh-CN" sz="3200" dirty="0" smtClean="0">
              <a:solidFill>
                <a:srgbClr val="FFFFFF"/>
              </a:solidFill>
            </a:endParaRP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4" y="280192"/>
            <a:ext cx="3125787" cy="196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14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575733" y="0"/>
            <a:ext cx="8229600" cy="952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6000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標楷體" charset="0"/>
              </a:rPr>
              <a:t>人间门道</a:t>
            </a:r>
            <a:endParaRPr lang="en-US" altLang="zh-TW" sz="6000" u="sng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標楷體" charset="0"/>
            </a:endParaRPr>
          </a:p>
        </p:txBody>
      </p:sp>
      <p:sp>
        <p:nvSpPr>
          <p:cNvPr id="58373" name="Text Box 1029"/>
          <p:cNvSpPr txBox="1">
            <a:spLocks noChangeArrowheads="1"/>
          </p:cNvSpPr>
          <p:nvPr/>
        </p:nvSpPr>
        <p:spPr bwMode="auto">
          <a:xfrm>
            <a:off x="457200" y="944463"/>
            <a:ext cx="6451600" cy="4770537"/>
          </a:xfrm>
          <a:prstGeom prst="rect">
            <a:avLst/>
          </a:prstGeom>
          <a:solidFill>
            <a:srgbClr val="FF9933"/>
          </a:solidFill>
          <a:ln w="1143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3200" dirty="0">
                <a:cs typeface="標楷體" charset="0"/>
              </a:rPr>
              <a:t>有物混成，先天地生。寂兮寥兮，獨立而不改，周行而不殆，可以為天下母。吾不知其名，字之曰道</a:t>
            </a:r>
            <a:r>
              <a:rPr lang="zh-TW" altLang="en-US" sz="3200" dirty="0" smtClean="0">
                <a:cs typeface="標楷體" charset="0"/>
              </a:rPr>
              <a:t>。</a:t>
            </a:r>
            <a:r>
              <a:rPr lang="zh-TW" altLang="en-US" sz="3200" dirty="0"/>
              <a:t>强为之名曰：大。大曰逝，逝曰远，远曰反</a:t>
            </a:r>
            <a:r>
              <a:rPr lang="zh-CN" altLang="en-US" sz="3200" dirty="0"/>
              <a:t>（返）</a:t>
            </a:r>
            <a:r>
              <a:rPr lang="zh-TW" altLang="en-US" sz="3200" dirty="0"/>
              <a:t>。故道大，天大，地大，人亦大。域中有四大，而人居其一焉。人法地，地法天，天法道，道法</a:t>
            </a:r>
            <a:r>
              <a:rPr lang="zh-TW" altLang="en-US" sz="3200" dirty="0" smtClean="0"/>
              <a:t>自然</a:t>
            </a:r>
            <a:endParaRPr lang="en-US" altLang="zh-TW" sz="3200" dirty="0" smtClean="0"/>
          </a:p>
          <a:p>
            <a:pPr>
              <a:spcBef>
                <a:spcPct val="50000"/>
              </a:spcBef>
              <a:defRPr/>
            </a:pPr>
            <a:r>
              <a:rPr lang="zh-TW" altLang="en-US" sz="3200" dirty="0" smtClean="0">
                <a:cs typeface="標楷體" charset="0"/>
              </a:rPr>
              <a:t>～～</a:t>
            </a:r>
            <a:r>
              <a:rPr lang="en-US" altLang="zh-TW" sz="3200" dirty="0" smtClean="0">
                <a:cs typeface="標楷體" charset="0"/>
              </a:rPr>
              <a:t>《</a:t>
            </a:r>
            <a:r>
              <a:rPr lang="zh-TW" altLang="en-US" sz="3200" dirty="0">
                <a:cs typeface="標楷體" charset="0"/>
              </a:rPr>
              <a:t>道德經</a:t>
            </a:r>
            <a:r>
              <a:rPr lang="en-US" altLang="zh-TW" sz="3200" dirty="0">
                <a:cs typeface="標楷體" charset="0"/>
              </a:rPr>
              <a:t>》</a:t>
            </a:r>
            <a:r>
              <a:rPr lang="zh-TW" altLang="en-US" sz="3200" dirty="0">
                <a:cs typeface="標楷體" charset="0"/>
              </a:rPr>
              <a:t>第二十五章</a:t>
            </a:r>
            <a:endParaRPr lang="en-US" altLang="zh-TW" sz="3200" dirty="0">
              <a:cs typeface="標楷體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81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33" y="694268"/>
            <a:ext cx="706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/>
                <a:ea typeface="黑体"/>
                <a:cs typeface="黑体"/>
              </a:rPr>
              <a:t>东方的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道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：</a:t>
            </a:r>
            <a:endParaRPr lang="en-US" altLang="zh-CN" sz="3200" dirty="0">
              <a:latin typeface="黑体"/>
              <a:ea typeface="黑体"/>
              <a:cs typeface="黑体"/>
            </a:endParaRPr>
          </a:p>
          <a:p>
            <a:pPr marL="285750" indent="-285750">
              <a:buFont typeface="Arial"/>
              <a:buChar char="•"/>
            </a:pPr>
            <a:r>
              <a:rPr lang="zh-TW" altLang="en-US" sz="3200" dirty="0">
                <a:latin typeface="黑体"/>
                <a:ea typeface="黑体"/>
                <a:cs typeface="黑体"/>
              </a:rPr>
              <a:t>人法地，地法天，天法道，道法</a:t>
            </a:r>
            <a:r>
              <a:rPr lang="zh-TW" altLang="en-US" sz="3200" dirty="0" smtClean="0">
                <a:latin typeface="黑体"/>
                <a:ea typeface="黑体"/>
                <a:cs typeface="黑体"/>
              </a:rPr>
              <a:t>自然</a:t>
            </a:r>
            <a:endParaRPr lang="en-US" altLang="zh-TW" sz="3200" dirty="0" smtClean="0">
              <a:latin typeface="黑体"/>
              <a:ea typeface="黑体"/>
              <a:cs typeface="黑体"/>
            </a:endParaRPr>
          </a:p>
          <a:p>
            <a:pPr marL="285750" indent="-28575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朝闻道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，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夕死可矣</a:t>
            </a:r>
            <a:endParaRPr lang="en-US" altLang="zh-CN" sz="3200" dirty="0">
              <a:latin typeface="黑体"/>
              <a:ea typeface="黑体"/>
              <a:cs typeface="黑体"/>
            </a:endParaRPr>
          </a:p>
          <a:p>
            <a:pPr marL="285750" indent="-285750">
              <a:buFont typeface="Arial"/>
              <a:buChar char="•"/>
            </a:pPr>
            <a:r>
              <a:rPr lang="zh-TW" altLang="en-US" sz="3200" dirty="0" smtClean="0">
                <a:latin typeface="黑体"/>
                <a:ea typeface="黑体"/>
                <a:cs typeface="黑体"/>
              </a:rPr>
              <a:t>路漫漫其修远兮 </a:t>
            </a:r>
            <a:r>
              <a:rPr lang="zh-TW" altLang="en-US" sz="3200" dirty="0">
                <a:latin typeface="黑体"/>
                <a:ea typeface="黑体"/>
                <a:cs typeface="黑体"/>
              </a:rPr>
              <a:t>吾将</a:t>
            </a:r>
            <a:r>
              <a:rPr lang="zh-TW" altLang="en-US" sz="3200" dirty="0" smtClean="0">
                <a:latin typeface="黑体"/>
                <a:ea typeface="黑体"/>
                <a:cs typeface="黑体"/>
              </a:rPr>
              <a:t>上下而求索</a:t>
            </a:r>
            <a:endParaRPr lang="en-US" sz="32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00758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33" y="694266"/>
            <a:ext cx="68918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/>
                <a:ea typeface="黑体"/>
                <a:cs typeface="黑体"/>
              </a:rPr>
              <a:t>西方的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道</a:t>
            </a:r>
            <a:r>
              <a:rPr lang="en-US" altLang="zh-CN" sz="3200" dirty="0" err="1"/>
              <a:t>λόγος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：</a:t>
            </a:r>
            <a:endParaRPr lang="en-US" altLang="zh-CN" sz="3200" dirty="0">
              <a:latin typeface="黑体"/>
              <a:ea typeface="黑体"/>
              <a:cs typeface="黑体"/>
            </a:endParaRPr>
          </a:p>
          <a:p>
            <a:pPr marL="285750" indent="-28575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第一因</a:t>
            </a:r>
            <a:r>
              <a:rPr lang="en-US" altLang="zh-CN" sz="3200" dirty="0" smtClean="0">
                <a:latin typeface="黑体"/>
                <a:ea typeface="黑体"/>
                <a:cs typeface="黑体"/>
              </a:rPr>
              <a:t>First cause/Unmoved mover</a:t>
            </a:r>
            <a:endParaRPr lang="en-US" altLang="zh-TW" sz="3200" dirty="0" smtClean="0">
              <a:latin typeface="黑体"/>
              <a:ea typeface="黑体"/>
              <a:cs typeface="黑体"/>
            </a:endParaRPr>
          </a:p>
          <a:p>
            <a:pPr marL="285750" indent="-28575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逻辑</a:t>
            </a:r>
            <a:r>
              <a:rPr lang="en-US" altLang="zh-CN" sz="3200" dirty="0" smtClean="0"/>
              <a:t>Logic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-logy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geology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biology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psychology</a:t>
            </a:r>
            <a:r>
              <a:rPr lang="zh-CN" altLang="en-US" sz="3200" dirty="0" smtClean="0"/>
              <a:t>，</a:t>
            </a:r>
            <a:r>
              <a:rPr lang="en-US" altLang="zh-CN" sz="3200" dirty="0" smtClean="0"/>
              <a:t>eulogy etc…</a:t>
            </a:r>
          </a:p>
          <a:p>
            <a:pPr marL="285750" indent="-285750">
              <a:buFont typeface="Arial"/>
              <a:buChar char="•"/>
            </a:pPr>
            <a:endParaRPr lang="en-US" sz="3200" dirty="0">
              <a:latin typeface="黑体"/>
              <a:ea typeface="黑体"/>
              <a:cs typeface="黑体"/>
            </a:endParaRPr>
          </a:p>
          <a:p>
            <a:r>
              <a:rPr lang="zh-CN" altLang="en-US" sz="3200" dirty="0" smtClean="0">
                <a:latin typeface="黑体"/>
                <a:ea typeface="黑体"/>
                <a:cs typeface="黑体"/>
              </a:rPr>
              <a:t>东方和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西方的道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都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不会讲话，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没有生命</a:t>
            </a:r>
            <a:endParaRPr lang="en-US" sz="32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72006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33" y="694268"/>
            <a:ext cx="68241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/>
                <a:ea typeface="黑体"/>
                <a:cs typeface="黑体"/>
              </a:rPr>
              <a:t>上方的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道</a:t>
            </a:r>
            <a:r>
              <a:rPr lang="en-US" altLang="zh-CN" sz="3200" dirty="0" err="1"/>
              <a:t>λόγος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：</a:t>
            </a:r>
            <a:r>
              <a:rPr lang="en-US" altLang="zh-CN" sz="3200" dirty="0" smtClean="0"/>
              <a:t>330</a:t>
            </a:r>
            <a:r>
              <a:rPr lang="en-US" sz="3200" dirty="0" smtClean="0"/>
              <a:t>x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r>
              <a:rPr lang="en-US" sz="3200" dirty="0" smtClean="0"/>
              <a:t>word </a:t>
            </a:r>
            <a:r>
              <a:rPr lang="en-US" sz="3200" dirty="0"/>
              <a:t>(218x), saying (50x), account (8x), speech (8x), Word (Christ) (7x), thing (5x), not translated (2x), miscellaneous (32x)</a:t>
            </a:r>
            <a:r>
              <a:rPr lang="en-US" sz="3200" dirty="0" smtClean="0"/>
              <a:t>.</a:t>
            </a:r>
            <a:r>
              <a:rPr lang="en-US" altLang="zh-CN" sz="3200" dirty="0" smtClean="0"/>
              <a:t> </a:t>
            </a:r>
          </a:p>
          <a:p>
            <a:pPr marL="171450" indent="-17145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讲话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pPr marL="171450" indent="-17145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道理</a:t>
            </a:r>
            <a:endParaRPr lang="en-US" altLang="zh-CN" sz="3200" dirty="0" smtClean="0">
              <a:latin typeface="黑体"/>
              <a:ea typeface="黑体"/>
              <a:cs typeface="黑体"/>
            </a:endParaRPr>
          </a:p>
          <a:p>
            <a:pPr marL="171450" indent="-171450">
              <a:buFont typeface="Arial"/>
              <a:buChar char="•"/>
            </a:pPr>
            <a:r>
              <a:rPr lang="zh-CN" altLang="en-US" sz="3200" dirty="0" smtClean="0">
                <a:latin typeface="黑体"/>
                <a:ea typeface="黑体"/>
                <a:cs typeface="黑体"/>
              </a:rPr>
              <a:t>基督</a:t>
            </a:r>
            <a:endParaRPr lang="en-US" sz="32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295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33" y="694268"/>
            <a:ext cx="68241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/>
                <a:ea typeface="黑体"/>
                <a:cs typeface="黑体"/>
              </a:rPr>
              <a:t>上方的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道</a:t>
            </a:r>
            <a:r>
              <a:rPr lang="en-US" altLang="zh-CN" sz="3200" dirty="0" err="1"/>
              <a:t>λόγος</a:t>
            </a:r>
            <a:r>
              <a:rPr lang="zh-CN" altLang="en-US" sz="3200" dirty="0" smtClean="0">
                <a:latin typeface="黑体"/>
                <a:ea typeface="黑体"/>
                <a:cs typeface="黑体"/>
              </a:rPr>
              <a:t>：</a:t>
            </a:r>
            <a:endParaRPr lang="en-US" sz="3200" dirty="0" smtClean="0"/>
          </a:p>
          <a:p>
            <a:pPr marL="171450" indent="-171450">
              <a:buFont typeface="Arial"/>
              <a:buChar char="•"/>
            </a:pPr>
            <a:r>
              <a:rPr lang="zh-CN" altLang="en-US" sz="3200" dirty="0" smtClean="0"/>
              <a:t>约翰</a:t>
            </a:r>
            <a:r>
              <a:rPr lang="en-US" altLang="zh-CN" sz="3200" dirty="0"/>
              <a:t>2:</a:t>
            </a:r>
            <a:r>
              <a:rPr lang="en-US" altLang="zh-CHT" sz="3200" dirty="0"/>
              <a:t>19 </a:t>
            </a:r>
            <a:r>
              <a:rPr lang="zh-CHT" altLang="en-US" sz="3200" dirty="0"/>
              <a:t>耶穌回答說：「你們拆毀這殿，我三日內要再建立起來。」 </a:t>
            </a:r>
            <a:r>
              <a:rPr lang="en-US" altLang="zh-CHT" sz="3200" dirty="0"/>
              <a:t>20 </a:t>
            </a:r>
            <a:r>
              <a:rPr lang="zh-CHT" altLang="en-US" sz="3200" dirty="0"/>
              <a:t>猶太人便說：「這殿是四十六年才造成的，你三日內就再建立起來嗎？」 </a:t>
            </a:r>
            <a:r>
              <a:rPr lang="en-US" altLang="zh-CHT" sz="3200" dirty="0"/>
              <a:t>21 </a:t>
            </a:r>
            <a:r>
              <a:rPr lang="zh-CHT" altLang="en-US" sz="3200" dirty="0"/>
              <a:t>但耶穌這話是以他的身體為殿。 </a:t>
            </a:r>
            <a:r>
              <a:rPr lang="en-US" altLang="zh-CHT" sz="3200" dirty="0"/>
              <a:t>22 </a:t>
            </a:r>
            <a:r>
              <a:rPr lang="zh-CHT" altLang="en-US" sz="3200" dirty="0"/>
              <a:t>所以到他從死裡復活以後，門徒就想起他說過這話，便信了聖經和耶穌</a:t>
            </a:r>
            <a:r>
              <a:rPr lang="zh-CHT" altLang="en-US" sz="3200" dirty="0">
                <a:solidFill>
                  <a:srgbClr val="FFFF00"/>
                </a:solidFill>
              </a:rPr>
              <a:t>所說的</a:t>
            </a:r>
            <a:r>
              <a:rPr lang="zh-CHT" altLang="en-US" sz="3200" dirty="0" smtClean="0"/>
              <a:t>。</a:t>
            </a:r>
            <a:endParaRPr lang="en-US" sz="320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56255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8527792</TotalTime>
  <Words>2110</Words>
  <Application>Microsoft Macintosh PowerPoint</Application>
  <PresentationFormat>On-screen Show (16:10)</PresentationFormat>
  <Paragraphs>120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Twilight</vt:lpstr>
      <vt:lpstr>PowerPoint Presentation</vt:lpstr>
      <vt:lpstr>PowerPoint Presentation</vt:lpstr>
      <vt:lpstr>宗教改革的五大“唯独” Five Solas of Reformation </vt:lpstr>
      <vt:lpstr>PowerPoint Presentation</vt:lpstr>
      <vt:lpstr>人间门道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Jiang</dc:creator>
  <cp:lastModifiedBy>Kunming Su</cp:lastModifiedBy>
  <cp:revision>634</cp:revision>
  <cp:lastPrinted>2017-08-13T13:41:49Z</cp:lastPrinted>
  <dcterms:created xsi:type="dcterms:W3CDTF">2016-04-20T14:44:41Z</dcterms:created>
  <dcterms:modified xsi:type="dcterms:W3CDTF">2017-11-12T06:02:31Z</dcterms:modified>
</cp:coreProperties>
</file>