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 id="2147483983" r:id="rId2"/>
  </p:sldMasterIdLst>
  <p:notesMasterIdLst>
    <p:notesMasterId r:id="rId21"/>
  </p:notesMasterIdLst>
  <p:handoutMasterIdLst>
    <p:handoutMasterId r:id="rId22"/>
  </p:handoutMasterIdLst>
  <p:sldIdLst>
    <p:sldId id="261" r:id="rId3"/>
    <p:sldId id="771" r:id="rId4"/>
    <p:sldId id="676" r:id="rId5"/>
    <p:sldId id="772" r:id="rId6"/>
    <p:sldId id="752" r:id="rId7"/>
    <p:sldId id="758" r:id="rId8"/>
    <p:sldId id="751" r:id="rId9"/>
    <p:sldId id="809" r:id="rId10"/>
    <p:sldId id="810" r:id="rId11"/>
    <p:sldId id="811" r:id="rId12"/>
    <p:sldId id="769" r:id="rId13"/>
    <p:sldId id="770" r:id="rId14"/>
    <p:sldId id="813" r:id="rId15"/>
    <p:sldId id="814" r:id="rId16"/>
    <p:sldId id="815" r:id="rId17"/>
    <p:sldId id="816" r:id="rId18"/>
    <p:sldId id="817" r:id="rId19"/>
    <p:sldId id="639" r:id="rId2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8" autoAdjust="0"/>
  </p:normalViewPr>
  <p:slideViewPr>
    <p:cSldViewPr snapToGrid="0" snapToObjects="1">
      <p:cViewPr>
        <p:scale>
          <a:sx n="75" d="100"/>
          <a:sy n="75" d="100"/>
        </p:scale>
        <p:origin x="-1896" y="-19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11/26/17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11/26/17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撒母耳记上</a:t>
            </a:r>
            <a:r>
              <a:rPr lang="en-US" altLang="zh-TW" dirty="0" smtClean="0"/>
              <a:t>8:5 </a:t>
            </a:r>
            <a:r>
              <a:rPr lang="zh-TW" altLang="en-US" dirty="0" smtClean="0"/>
              <a:t>对他说：“你年纪老迈了，你儿子不行你的道。现在求你为我们立一个王治理我们，像列国一样。” </a:t>
            </a:r>
            <a:r>
              <a:rPr lang="en-US" altLang="zh-TW" dirty="0" smtClean="0"/>
              <a:t>6 </a:t>
            </a:r>
            <a:r>
              <a:rPr lang="zh-TW" altLang="en-US" dirty="0" smtClean="0"/>
              <a:t>撒母耳不喜悦他们说立一个王治理我们，他就祷告耶和华。 </a:t>
            </a:r>
            <a:r>
              <a:rPr lang="en-US" altLang="zh-TW" dirty="0" smtClean="0"/>
              <a:t>7 </a:t>
            </a:r>
            <a:r>
              <a:rPr lang="zh-TW" altLang="en-US" dirty="0" smtClean="0"/>
              <a:t>耶和华对撒母耳说：“百姓向你说的一切话，你只管依从，因为他们不是厌弃你，乃是厌弃我，不要我做他们的王。 </a:t>
            </a:r>
            <a:r>
              <a:rPr lang="en-US" altLang="zh-TW" dirty="0" smtClean="0"/>
              <a:t>8 </a:t>
            </a:r>
            <a:r>
              <a:rPr lang="zh-TW" altLang="en-US" dirty="0" smtClean="0"/>
              <a:t>自从我领他们出埃及到如今，他们常常离弃我，侍奉别神。现在他们向你所行的，是照他们素来所行的。 </a:t>
            </a:r>
            <a:r>
              <a:rPr lang="en-US" altLang="zh-TW" dirty="0" smtClean="0"/>
              <a:t>9 </a:t>
            </a:r>
            <a:r>
              <a:rPr lang="zh-TW" altLang="en-US" dirty="0" smtClean="0"/>
              <a:t>故此你要依从他们的话，只是当警戒他们，告诉他们将来那王怎样管辖他们。” </a:t>
            </a:r>
            <a:r>
              <a:rPr lang="en-US" altLang="zh-TW" dirty="0" smtClean="0"/>
              <a:t>10 </a:t>
            </a:r>
            <a:r>
              <a:rPr lang="zh-TW" altLang="en-US" dirty="0" smtClean="0"/>
              <a:t>撒母耳将耶和华的话都传给求他立王的百姓，说： </a:t>
            </a:r>
            <a:r>
              <a:rPr lang="en-US" altLang="zh-TW" dirty="0" smtClean="0"/>
              <a:t>11 “</a:t>
            </a:r>
            <a:r>
              <a:rPr lang="zh-TW" altLang="en-US" dirty="0" smtClean="0"/>
              <a:t>管辖你们的王必这样行，他必派你们的儿子为他赶车，跟马，奔走在车前； </a:t>
            </a:r>
            <a:r>
              <a:rPr lang="en-US" altLang="zh-TW" dirty="0" smtClean="0"/>
              <a:t>12 </a:t>
            </a:r>
            <a:r>
              <a:rPr lang="zh-TW" altLang="en-US" dirty="0" smtClean="0"/>
              <a:t>又派他们做千夫长、五十夫长，为他耕种田地，收割庄稼，打造军器和车上的器械。 </a:t>
            </a:r>
            <a:r>
              <a:rPr lang="en-US" altLang="zh-TW" dirty="0" smtClean="0"/>
              <a:t>13 </a:t>
            </a:r>
            <a:r>
              <a:rPr lang="zh-TW" altLang="en-US" dirty="0" smtClean="0"/>
              <a:t>必取你们的女儿为他制造香膏，做饭烤饼。 </a:t>
            </a:r>
            <a:r>
              <a:rPr lang="en-US" altLang="zh-TW" dirty="0" smtClean="0"/>
              <a:t>14 </a:t>
            </a:r>
            <a:r>
              <a:rPr lang="zh-TW" altLang="en-US" dirty="0" smtClean="0"/>
              <a:t>也必取你们最好的田地、葡萄园、橄榄园赐给他的臣仆。 </a:t>
            </a:r>
            <a:r>
              <a:rPr lang="en-US" altLang="zh-TW" dirty="0" smtClean="0"/>
              <a:t>15 </a:t>
            </a:r>
            <a:r>
              <a:rPr lang="zh-TW" altLang="en-US" dirty="0" smtClean="0"/>
              <a:t>你们的粮食和葡萄园所出的，他必取十分之一给他的太监和臣仆。 </a:t>
            </a:r>
            <a:r>
              <a:rPr lang="en-US" altLang="zh-TW" dirty="0" smtClean="0"/>
              <a:t>16 </a:t>
            </a:r>
            <a:r>
              <a:rPr lang="zh-TW" altLang="en-US" dirty="0" smtClean="0"/>
              <a:t>又必取你们的仆人婢女，健壮的少年人和你们的驴，供他的差役。 </a:t>
            </a:r>
            <a:r>
              <a:rPr lang="en-US" altLang="zh-TW" dirty="0" smtClean="0"/>
              <a:t>17 </a:t>
            </a:r>
            <a:r>
              <a:rPr lang="zh-TW" altLang="en-US" dirty="0" smtClean="0"/>
              <a:t>你们的羊群他必取十分之一，你们也必做他的仆人。 </a:t>
            </a:r>
            <a:r>
              <a:rPr lang="en-US" altLang="zh-TW" dirty="0" smtClean="0"/>
              <a:t>18 </a:t>
            </a:r>
            <a:r>
              <a:rPr lang="zh-TW" altLang="en-US" dirty="0" smtClean="0"/>
              <a:t>那时你们必因所选的王哀求耶和华，耶和华却不应允你们。” 耶和华命撒母耳从民言立王 </a:t>
            </a:r>
            <a:r>
              <a:rPr lang="en-US" altLang="zh-TW" dirty="0" smtClean="0"/>
              <a:t>19 </a:t>
            </a:r>
            <a:r>
              <a:rPr lang="zh-TW" altLang="en-US" dirty="0" smtClean="0"/>
              <a:t>百姓竟不肯听撒母耳的话，说：“不然，我们定要一个王治理我们， </a:t>
            </a:r>
            <a:r>
              <a:rPr lang="en-US" altLang="zh-TW" dirty="0" smtClean="0"/>
              <a:t>20 </a:t>
            </a:r>
            <a:r>
              <a:rPr lang="zh-TW" altLang="en-US" dirty="0" smtClean="0"/>
              <a:t>使我们像列国一样，有王治理我们，统领我们，为我们争战。</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31240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这两个礼拜我再做了一个实验</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就是把面包观察一下</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看它有什么变化 。它能变得更好以致于可以吃吗</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还是变得越来越坏越来越硬</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比石头还硬</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咬一口。大家看到了吗 我们的世界就像这样子</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如果没有外面的介入</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让它自然的发展</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它一定会变坏</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从有序变成无序</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从好的变坏了</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从坏的变更坏</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从活的变病的</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变弱</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到死</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人人都有一死</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（来</a:t>
            </a:r>
            <a:r>
              <a:rPr lang="en-US" altLang="zh-TW" sz="1200" kern="1200" dirty="0" smtClean="0">
                <a:solidFill>
                  <a:schemeClr val="tx1"/>
                </a:solidFill>
                <a:effectLst/>
                <a:latin typeface="+mn-lt"/>
                <a:ea typeface="+mn-ea"/>
                <a:cs typeface="+mn-cs"/>
              </a:rPr>
              <a:t>9:27</a:t>
            </a:r>
            <a:r>
              <a:rPr lang="zh-TW" altLang="en-US" sz="1200" kern="1200" dirty="0" smtClean="0">
                <a:solidFill>
                  <a:schemeClr val="tx1"/>
                </a:solidFill>
                <a:effectLst/>
                <a:latin typeface="+mn-lt"/>
                <a:ea typeface="+mn-ea"/>
                <a:cs typeface="+mn-cs"/>
              </a:rPr>
              <a:t>按着定命，人人都有一死，死后且有审判）又是一个定律（热力学第二定律的延伸）。天地都要灭没</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但是只有神却长存 这是神的力量进入的时候，这个世界我们的生命才能从坏变好从不安变得安息 从仇恨变得有爱 从嫉妒变得满足，从愤怒变得平静， 而这一切，都在于我们选择顺从自己的自然状态，还是选择竭力相信顺从神，舍己地顺从他的有外力介入的状态。</a:t>
            </a:r>
          </a:p>
        </p:txBody>
      </p:sp>
      <p:sp>
        <p:nvSpPr>
          <p:cNvPr id="4" name="Slide Number Placeholder 3"/>
          <p:cNvSpPr>
            <a:spLocks noGrp="1"/>
          </p:cNvSpPr>
          <p:nvPr>
            <p:ph type="sldNum" sz="quarter" idx="10"/>
          </p:nvPr>
        </p:nvSpPr>
        <p:spPr/>
        <p:txBody>
          <a:bodyPr/>
          <a:lstStyle/>
          <a:p>
            <a:fld id="{4CB0230F-B426-314B-9108-A0635C10E4A5}" type="slidenum">
              <a:rPr lang="en-US" smtClean="0"/>
              <a:t>16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smtClean="0"/>
              <a:t>希伯来书</a:t>
            </a:r>
            <a:r>
              <a:rPr lang="zh-CN" altLang="zh-CN" sz="1200" dirty="0" smtClean="0"/>
              <a:t>3</a:t>
            </a:r>
            <a:r>
              <a:rPr lang="en-US" altLang="zh-CN" sz="1200" dirty="0" smtClean="0"/>
              <a:t>:</a:t>
            </a:r>
            <a:r>
              <a:rPr lang="en-US" altLang="zh-TW" sz="1200" dirty="0" smtClean="0"/>
              <a:t>15 </a:t>
            </a:r>
            <a:r>
              <a:rPr lang="zh-TW" altLang="en-US" sz="1200" dirty="0" smtClean="0"/>
              <a:t>經上說：「你們今日若聽他的話，就不可硬著心，像惹他發怒的日子一樣。」</a:t>
            </a:r>
            <a:r>
              <a:rPr lang="en-US" altLang="zh-TW" sz="1200" dirty="0" smtClean="0"/>
              <a:t>16 </a:t>
            </a:r>
            <a:r>
              <a:rPr lang="zh-TW" altLang="en-US" sz="1200" dirty="0" smtClean="0"/>
              <a:t>那時聽見他話惹他發怒的是誰呢？豈不是跟著摩西從埃及出來的眾人嗎？ </a:t>
            </a:r>
            <a:r>
              <a:rPr lang="en-US" altLang="zh-TW" sz="1200" dirty="0" smtClean="0"/>
              <a:t>17 </a:t>
            </a:r>
            <a:r>
              <a:rPr lang="zh-TW" altLang="en-US" sz="1200" dirty="0" smtClean="0"/>
              <a:t>神四十年之久又厭煩誰呢？豈不是那些犯罪屍首倒在曠野的人嗎？ </a:t>
            </a:r>
            <a:r>
              <a:rPr lang="en-US" altLang="zh-TW" sz="1200" dirty="0" smtClean="0"/>
              <a:t>18 </a:t>
            </a:r>
            <a:r>
              <a:rPr lang="zh-TW" altLang="en-US" sz="1200" dirty="0" smtClean="0"/>
              <a:t>又向誰起誓，不容他們進入他的安息呢？豈不是向那些不信從的人嗎？ </a:t>
            </a:r>
            <a:r>
              <a:rPr lang="en-US" altLang="zh-TW" sz="1200" dirty="0" smtClean="0">
                <a:solidFill>
                  <a:srgbClr val="FFFF00"/>
                </a:solidFill>
              </a:rPr>
              <a:t>19 </a:t>
            </a:r>
            <a:r>
              <a:rPr lang="zh-TW" altLang="en-US" sz="1200" dirty="0" smtClean="0">
                <a:solidFill>
                  <a:srgbClr val="FFFF00"/>
                </a:solidFill>
              </a:rPr>
              <a:t>這樣看來，他們不能進入安息是因為不信的緣故了。</a:t>
            </a:r>
            <a:endParaRPr lang="en-US" altLang="zh-TW" sz="1200" dirty="0" smtClean="0">
              <a:solidFill>
                <a:srgbClr val="FFFF00"/>
              </a:solidFill>
            </a:endParaRPr>
          </a:p>
          <a:p>
            <a:r>
              <a:rPr lang="zh-CHT" altLang="en-US" sz="1200" dirty="0" smtClean="0"/>
              <a:t>哥林多前書</a:t>
            </a:r>
            <a:r>
              <a:rPr lang="en-US" altLang="zh-CHT" sz="1200" dirty="0" smtClean="0"/>
              <a:t>10:5</a:t>
            </a:r>
            <a:r>
              <a:rPr lang="zh-CHT" altLang="en-US" sz="1200" dirty="0" smtClean="0"/>
              <a:t>－</a:t>
            </a:r>
            <a:r>
              <a:rPr lang="en-US" altLang="zh-CHT" sz="1200" dirty="0" smtClean="0"/>
              <a:t>11</a:t>
            </a:r>
            <a:r>
              <a:rPr lang="zh-CHT" altLang="en-US" sz="1200" dirty="0" smtClean="0"/>
              <a:t>就是给我的警告。（但他們中間多半是神不喜歡的人，所以在曠野倒斃。</a:t>
            </a:r>
            <a:r>
              <a:rPr lang="en-US" altLang="zh-CHT" sz="1200" dirty="0" smtClean="0"/>
              <a:t>6 </a:t>
            </a:r>
            <a:r>
              <a:rPr lang="zh-CHT" altLang="en-US" sz="1200" dirty="0" smtClean="0"/>
              <a:t>這些事都是我們的鑒戒，叫我們不要貪戀惡事，像他們那樣貪戀的。</a:t>
            </a:r>
            <a:r>
              <a:rPr lang="en-US" altLang="zh-CHT" sz="1200" dirty="0" smtClean="0"/>
              <a:t>10 </a:t>
            </a:r>
            <a:r>
              <a:rPr lang="zh-CHT" altLang="en-US" sz="1200" dirty="0" smtClean="0"/>
              <a:t>你們也不要發怨言，像他們有發怨言的，就被滅命的所滅。 </a:t>
            </a:r>
            <a:r>
              <a:rPr lang="en-US" altLang="zh-CHT" sz="1200" dirty="0" smtClean="0"/>
              <a:t>11 </a:t>
            </a:r>
            <a:r>
              <a:rPr lang="zh-CHT" altLang="en-US" sz="1200" dirty="0" smtClean="0"/>
              <a:t>他們遭遇這些事都要作為鑒戒，並且寫在經上正是警戒我們這末世的人。</a:t>
            </a:r>
            <a:r>
              <a:rPr lang="zh-TW" altLang="en-US" sz="1200" dirty="0" smtClean="0"/>
              <a:t> </a:t>
            </a:r>
            <a:endParaRPr lang="en-US" altLang="zh-TW" sz="1200" dirty="0" smtClean="0"/>
          </a:p>
          <a:p>
            <a:r>
              <a:rPr lang="zh-TW" altLang="en-US" sz="1200" dirty="0" smtClean="0"/>
              <a:t>你们总要自己省察有信心没有，也要自己试验。岂不知你们若不是可弃绝的，就有耶稣基督在你们心里吗？哥林多后书 </a:t>
            </a:r>
            <a:r>
              <a:rPr lang="en-US" altLang="zh-TW" sz="1200" dirty="0" smtClean="0"/>
              <a:t>13:5</a:t>
            </a:r>
          </a:p>
        </p:txBody>
      </p:sp>
      <p:sp>
        <p:nvSpPr>
          <p:cNvPr id="4" name="Slide Number Placeholder 3"/>
          <p:cNvSpPr>
            <a:spLocks noGrp="1"/>
          </p:cNvSpPr>
          <p:nvPr>
            <p:ph type="sldNum" sz="quarter" idx="10"/>
          </p:nvPr>
        </p:nvSpPr>
        <p:spPr/>
        <p:txBody>
          <a:bodyPr/>
          <a:lstStyle/>
          <a:p>
            <a:fld id="{4CB0230F-B426-314B-9108-A0635C10E4A5}" type="slidenum">
              <a:rPr lang="en-US" smtClean="0"/>
              <a:t>18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Every high priest is selected from among the people and is appointed to represent the people in matters related to God, to offer gifts and sacrifices for sins. 2 He is able to deal gently with those who are ignorant and are going astray, since he himself is subject to weakness. 3 This is why he has to offer sacrifices for his own sins, as well as for the sins of the people. 4 And no one takes this honor on himself, but he receives it when called by God, just as Aaron was. 5 In the same way, Christ did not take on himself the glory of becoming a high priest. But God said to him, “You are my Son; today I have become your Father.”[a] 6 And he says in another place, “You are a priest forever, in the order of Melchizedek.”[b] 7 During the days of Jesus’ life on earth, he offered up prayers and petitions with fervent cries and tears to the one who could save him from death, and he was heard because of his reverent submission. </a:t>
            </a:r>
            <a:r>
              <a:rPr lang="en-US" altLang="zh-TW" sz="1200" kern="1200" smtClean="0">
                <a:solidFill>
                  <a:schemeClr val="tx1"/>
                </a:solidFill>
                <a:effectLst/>
                <a:latin typeface="+mn-lt"/>
                <a:ea typeface="+mn-ea"/>
                <a:cs typeface="+mn-cs"/>
              </a:rPr>
              <a:t>8 Son though he was, he learned obedience from what he suffered 9 and, once made perfect, he became the source of eternal salvation for all who obey him 10 and was designated by God to be high priest in the order of Melchizedek.</a:t>
            </a:r>
          </a:p>
          <a:p>
            <a:r>
              <a:rPr lang="en-US" altLang="zh-TW" sz="1200" kern="120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論到麥基洗德，我們有好些話，並且難以解明，因為你們聽不進去。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看你們學習的工夫，本該做師傅，誰知還得有人將神聖言小學的開端另教導你們，並且成了那必須吃奶、不能吃乾糧的人！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凡只能吃奶的，都不熟練仁義的道理，因為他是嬰孩。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唯獨長大成人的才能吃乾糧，他們的心竅習練得通達，就能分辨好歹了。</a:t>
            </a:r>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論到麥基洗德，我們有好些話，並且難以解明，因為你們聽不進去。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看你們學習的工夫，本該做師傅，誰知還得有人將神聖言小學的開端另教導你們，並且成了那必須吃奶、不能吃乾糧的人！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凡只能吃奶的，都不熟練仁義的道理，因為他是嬰孩。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唯獨長大成人的才能吃乾糧，他們的心竅習練得通達，就能分辨好歹了。</a:t>
            </a:r>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論到麥基洗德，我們有好些話，並且難以解明，因為你們聽不進去。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看你們學習的工夫，本該做師傅，誰知還得有人將神聖言小學的開端另教導你們，並且成了那必須吃奶、不能吃乾糧的人！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凡只能吃奶的，都不熟練仁義的道理，因為他是嬰孩。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唯獨長大成人的才能吃乾糧，他們的心竅習練得通達，就能分辨好歹了。</a:t>
            </a:r>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約翰福音 </a:t>
            </a:r>
            <a:r>
              <a:rPr lang="en-US" altLang="zh-CN" sz="1200" kern="1200" dirty="0" smtClean="0">
                <a:solidFill>
                  <a:schemeClr val="tx1"/>
                </a:solidFill>
                <a:effectLst/>
                <a:latin typeface="+mn-lt"/>
                <a:ea typeface="+mn-ea"/>
                <a:cs typeface="+mn-cs"/>
              </a:rPr>
              <a:t>14</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「你們心裡不要憂愁，你們信神，也當信我。 </a:t>
            </a:r>
            <a:r>
              <a:rPr lang="en-US" altLang="zh-CN" sz="1200" kern="1200" dirty="0" smtClean="0">
                <a:solidFill>
                  <a:schemeClr val="tx1"/>
                </a:solidFill>
                <a:effectLst/>
                <a:latin typeface="+mn-lt"/>
                <a:ea typeface="+mn-ea"/>
                <a:cs typeface="+mn-cs"/>
              </a:rPr>
              <a:t>2 </a:t>
            </a:r>
            <a:r>
              <a:rPr lang="zh-CN" altLang="en-US" sz="1200" kern="1200" dirty="0" smtClean="0">
                <a:solidFill>
                  <a:schemeClr val="tx1"/>
                </a:solidFill>
                <a:effectLst/>
                <a:latin typeface="+mn-lt"/>
                <a:ea typeface="+mn-ea"/>
                <a:cs typeface="+mn-cs"/>
              </a:rPr>
              <a:t>在我父的家裡有許多住處，若是沒有，我就早已告訴你們了，我去原是為你們預備地方去。 </a:t>
            </a:r>
            <a:r>
              <a:rPr lang="en-US" altLang="zh-CN" sz="1200" kern="1200" dirty="0" smtClean="0">
                <a:solidFill>
                  <a:schemeClr val="tx1"/>
                </a:solidFill>
                <a:effectLst/>
                <a:latin typeface="+mn-lt"/>
                <a:ea typeface="+mn-ea"/>
                <a:cs typeface="+mn-cs"/>
              </a:rPr>
              <a:t>3 </a:t>
            </a:r>
            <a:r>
              <a:rPr lang="zh-CN" altLang="en-US" sz="1200" kern="1200" dirty="0" smtClean="0">
                <a:solidFill>
                  <a:schemeClr val="tx1"/>
                </a:solidFill>
                <a:effectLst/>
                <a:latin typeface="+mn-lt"/>
                <a:ea typeface="+mn-ea"/>
                <a:cs typeface="+mn-cs"/>
              </a:rPr>
              <a:t>我若去為你們預備了地方，就必再來接你們到我那裡去，我在哪裡，叫你們也在哪裡。 </a:t>
            </a:r>
            <a:r>
              <a:rPr lang="en-US" altLang="zh-CN" sz="1200" kern="1200" dirty="0" smtClean="0">
                <a:solidFill>
                  <a:schemeClr val="tx1"/>
                </a:solidFill>
                <a:effectLst/>
                <a:latin typeface="+mn-lt"/>
                <a:ea typeface="+mn-ea"/>
                <a:cs typeface="+mn-cs"/>
              </a:rPr>
              <a:t>4 </a:t>
            </a:r>
            <a:r>
              <a:rPr lang="zh-CN" altLang="en-US" sz="1200" kern="1200" dirty="0" smtClean="0">
                <a:solidFill>
                  <a:schemeClr val="tx1"/>
                </a:solidFill>
                <a:effectLst/>
                <a:latin typeface="+mn-lt"/>
                <a:ea typeface="+mn-ea"/>
                <a:cs typeface="+mn-cs"/>
              </a:rPr>
              <a:t>我往哪裡去你們知道，那條路你們也知道。</a:t>
            </a:r>
            <a:r>
              <a:rPr lang="en-US" altLang="zh-CN" sz="1200" kern="1200" dirty="0" smtClean="0">
                <a:solidFill>
                  <a:schemeClr val="tx1"/>
                </a:solidFill>
                <a:effectLst/>
                <a:latin typeface="+mn-lt"/>
                <a:ea typeface="+mn-ea"/>
                <a:cs typeface="+mn-cs"/>
              </a:rPr>
              <a:t>5 </a:t>
            </a:r>
            <a:r>
              <a:rPr lang="zh-CN" altLang="en-US" sz="1200" kern="1200" dirty="0" smtClean="0">
                <a:solidFill>
                  <a:schemeClr val="tx1"/>
                </a:solidFill>
                <a:effectLst/>
                <a:latin typeface="+mn-lt"/>
                <a:ea typeface="+mn-ea"/>
                <a:cs typeface="+mn-cs"/>
              </a:rPr>
              <a:t>多馬對他說：「主啊，我們不知道你往哪裡去，怎麼知道那條路呢？」 主為道路真理生命 </a:t>
            </a:r>
            <a:r>
              <a:rPr lang="en-US" altLang="zh-CN" sz="1200" kern="1200" dirty="0" smtClean="0">
                <a:solidFill>
                  <a:schemeClr val="tx1"/>
                </a:solidFill>
                <a:effectLst/>
                <a:latin typeface="+mn-lt"/>
                <a:ea typeface="+mn-ea"/>
                <a:cs typeface="+mn-cs"/>
              </a:rPr>
              <a:t>6 </a:t>
            </a:r>
            <a:r>
              <a:rPr lang="zh-CN" altLang="en-US" sz="1200" kern="1200" dirty="0" smtClean="0">
                <a:solidFill>
                  <a:schemeClr val="tx1"/>
                </a:solidFill>
                <a:effectLst/>
                <a:latin typeface="+mn-lt"/>
                <a:ea typeface="+mn-ea"/>
                <a:cs typeface="+mn-cs"/>
              </a:rPr>
              <a:t>耶穌說：「我就是道路、真理、生命。若不藉著我，沒有人能到父那裡去。</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31240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热力学</a:t>
            </a:r>
            <a:r>
              <a:rPr lang="zh-TW" altLang="en-US" dirty="0" smtClean="0"/>
              <a:t>第</a:t>
            </a:r>
            <a:r>
              <a:rPr lang="zh-CN" altLang="en-US" dirty="0" smtClean="0"/>
              <a:t>一</a:t>
            </a:r>
            <a:r>
              <a:rPr lang="zh-TW" altLang="en-US" dirty="0" smtClean="0"/>
              <a:t>定律</a:t>
            </a:r>
            <a:r>
              <a:rPr lang="en-US" altLang="zh-TW" dirty="0" smtClean="0"/>
              <a:t>:</a:t>
            </a:r>
            <a:r>
              <a:rPr lang="zh-TW" altLang="en-US" dirty="0" smtClean="0"/>
              <a:t>能量既不能凭空产生，也不能凭空消失，它只能从一种形式转化为另一种形式，或者从一个物体转移到另一个物体，在转移和转化的过程中，能量的总量不变。</a:t>
            </a:r>
            <a:endParaRPr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第二定律给出了熵增原理；一切自然过程总是沿着分子热运动的无序性增大的方向进行</a:t>
            </a:r>
            <a:endParaRPr lang="en-US" altLang="zh-TW" dirty="0" smtClean="0"/>
          </a:p>
          <a:p>
            <a:r>
              <a:rPr lang="zh-TW" altLang="en-US" dirty="0" smtClean="0"/>
              <a:t>第三定律告诉人们绝对零度无法达到。第三定律绝对零度（</a:t>
            </a:r>
            <a:r>
              <a:rPr lang="en-US" altLang="zh-TW" dirty="0" smtClean="0"/>
              <a:t>T=0K</a:t>
            </a:r>
            <a:r>
              <a:rPr lang="zh-TW" altLang="en-US" dirty="0" smtClean="0"/>
              <a:t>即</a:t>
            </a:r>
            <a:r>
              <a:rPr lang="en-US" altLang="zh-TW" dirty="0" smtClean="0"/>
              <a:t>-273.15℃</a:t>
            </a:r>
            <a:r>
              <a:rPr lang="zh-TW" altLang="en-US" dirty="0" smtClean="0"/>
              <a:t>）不可达到。（开尔文，</a:t>
            </a:r>
            <a:r>
              <a:rPr lang="zh-CN" altLang="en-US" dirty="0" smtClean="0"/>
              <a:t>开氏，摄氏，华氏温度）</a:t>
            </a:r>
            <a:endParaRPr lang="en-US" altLang="zh-TW" dirty="0" smtClean="0"/>
          </a:p>
          <a:p>
            <a:r>
              <a:rPr lang="zh-TW" altLang="en-US" dirty="0" smtClean="0"/>
              <a:t>第零定律：如果两个热力学系统均与第三个热力学系统处于热平衡，那么它们也必定处于热平衡 。也就是说热平衡是递传的。</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31240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713512"/>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559276"/>
            <a:ext cx="5111752" cy="1262944"/>
          </a:xfrm>
        </p:spPr>
        <p:txBody>
          <a:bodyPr anchor="b">
            <a:noAutofit/>
          </a:bodyPr>
          <a:lstStyle>
            <a:lvl1pPr algn="ctr">
              <a:defRPr sz="42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047998"/>
            <a:ext cx="5111752" cy="1100668"/>
          </a:xfrm>
        </p:spPr>
        <p:txBody>
          <a:bodyPr anchor="t">
            <a:normAutofit/>
          </a:bodyPr>
          <a:lstStyle>
            <a:lvl1pPr marL="0" indent="0" algn="ctr">
              <a:buNone/>
              <a:defRPr sz="1600">
                <a:solidFill>
                  <a:schemeClr val="tx1"/>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4198053"/>
            <a:ext cx="673100" cy="232833"/>
          </a:xfrm>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a:xfrm>
            <a:off x="2019298" y="4198053"/>
            <a:ext cx="3910976" cy="232833"/>
          </a:xfrm>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a:xfrm>
            <a:off x="6717676" y="4198053"/>
            <a:ext cx="413375" cy="232833"/>
          </a:xfrm>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2019299" y="2935109"/>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36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414802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460505"/>
            <a:ext cx="6119016" cy="1518762"/>
          </a:xfrm>
        </p:spPr>
        <p:txBody>
          <a:bodyPr anchor="b">
            <a:normAutofit/>
          </a:bodyPr>
          <a:lstStyle>
            <a:lvl1pPr algn="ctr">
              <a:defRPr sz="3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205043"/>
            <a:ext cx="6119018" cy="795456"/>
          </a:xfrm>
        </p:spPr>
        <p:txBody>
          <a:bodyPr anchor="t">
            <a:normAutofit/>
          </a:bodyPr>
          <a:lstStyle>
            <a:lvl1pPr marL="0" indent="0" algn="ctr">
              <a:buNone/>
              <a:defRPr sz="19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6" name="Straight Connector 15"/>
          <p:cNvCxnSpPr/>
          <p:nvPr/>
        </p:nvCxnSpPr>
        <p:spPr>
          <a:xfrm>
            <a:off x="1509542" y="3092154"/>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53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133600"/>
            <a:ext cx="3538728" cy="27584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133600"/>
            <a:ext cx="3538728" cy="27584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206791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215444"/>
            <a:ext cx="3538728" cy="480218"/>
          </a:xfrm>
        </p:spPr>
        <p:txBody>
          <a:bodyPr anchor="b">
            <a:noAutofit/>
          </a:bodyPr>
          <a:lstStyle>
            <a:lvl1pPr marL="0" indent="0">
              <a:spcBef>
                <a:spcPts val="524"/>
              </a:spcBef>
              <a:spcAft>
                <a:spcPts val="468"/>
              </a:spcAft>
              <a:buNone/>
              <a:defRPr sz="2200" b="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702719"/>
            <a:ext cx="3538728" cy="21938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215444"/>
            <a:ext cx="3538728" cy="480218"/>
          </a:xfrm>
        </p:spPr>
        <p:txBody>
          <a:bodyPr anchor="b">
            <a:noAutofit/>
          </a:bodyPr>
          <a:lstStyle>
            <a:lvl1pPr marL="0" indent="0">
              <a:spcBef>
                <a:spcPts val="524"/>
              </a:spcBef>
              <a:spcAft>
                <a:spcPts val="468"/>
              </a:spcAft>
              <a:buNone/>
              <a:defRPr sz="2200" b="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2702719"/>
            <a:ext cx="3538728" cy="21938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8" name="Footer Placeholder 7"/>
          <p:cNvSpPr>
            <a:spLocks noGrp="1"/>
          </p:cNvSpPr>
          <p:nvPr>
            <p:ph type="ftr" sz="quarter" idx="11"/>
          </p:nvPr>
        </p:nvSpPr>
        <p:spPr/>
        <p:txBody>
          <a:bodyPr/>
          <a:lstStyle/>
          <a:p>
            <a:endParaRPr lang="en-US">
              <a:solidFill>
                <a:prstClr val="black"/>
              </a:solidFill>
              <a:latin typeface="Garamond"/>
            </a:endParaRPr>
          </a:p>
        </p:txBody>
      </p:sp>
      <p:sp>
        <p:nvSpPr>
          <p:cNvPr id="9" name="Slide Number Placeholder 8"/>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8" name="Straight Connector 1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2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4" name="Footer Placeholder 3"/>
          <p:cNvSpPr>
            <a:spLocks noGrp="1"/>
          </p:cNvSpPr>
          <p:nvPr>
            <p:ph type="ftr" sz="quarter" idx="11"/>
          </p:nvPr>
        </p:nvSpPr>
        <p:spPr/>
        <p:txBody>
          <a:bodyPr/>
          <a:lstStyle/>
          <a:p>
            <a:endParaRPr lang="en-US">
              <a:solidFill>
                <a:prstClr val="black"/>
              </a:solidFill>
              <a:latin typeface="Garamond"/>
            </a:endParaRPr>
          </a:p>
        </p:txBody>
      </p:sp>
      <p:sp>
        <p:nvSpPr>
          <p:cNvPr id="5" name="Slide Number Placeholder 4"/>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46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3" name="Footer Placeholder 2"/>
          <p:cNvSpPr>
            <a:spLocks noGrp="1"/>
          </p:cNvSpPr>
          <p:nvPr>
            <p:ph type="ftr" sz="quarter" idx="11"/>
          </p:nvPr>
        </p:nvSpPr>
        <p:spPr/>
        <p:txBody>
          <a:bodyPr/>
          <a:lstStyle/>
          <a:p>
            <a:endParaRPr lang="en-US">
              <a:solidFill>
                <a:prstClr val="black"/>
              </a:solidFill>
              <a:latin typeface="Garamond"/>
            </a:endParaRPr>
          </a:p>
        </p:txBody>
      </p:sp>
      <p:sp>
        <p:nvSpPr>
          <p:cNvPr id="4" name="Slide Number Placeholder 3"/>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380384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157112"/>
            <a:ext cx="2788841" cy="1143000"/>
          </a:xfrm>
        </p:spPr>
        <p:txBody>
          <a:bodyPr anchor="b">
            <a:normAutofit/>
          </a:bodyPr>
          <a:lstStyle>
            <a:lvl1pPr algn="ctr">
              <a:defRPr sz="1900" b="0"/>
            </a:lvl1pPr>
          </a:lstStyle>
          <a:p>
            <a:r>
              <a:rPr lang="en-US" smtClean="0"/>
              <a:t>Click to edit Master title style</a:t>
            </a:r>
            <a:endParaRPr lang="en-US" dirty="0"/>
          </a:p>
        </p:txBody>
      </p:sp>
      <p:sp>
        <p:nvSpPr>
          <p:cNvPr id="3" name="Content Placeholder 2"/>
          <p:cNvSpPr>
            <a:spLocks noGrp="1"/>
          </p:cNvSpPr>
          <p:nvPr>
            <p:ph idx="1"/>
          </p:nvPr>
        </p:nvSpPr>
        <p:spPr>
          <a:xfrm>
            <a:off x="4064001" y="818443"/>
            <a:ext cx="4102100" cy="407811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525888"/>
            <a:ext cx="2788841" cy="2032003"/>
          </a:xfrm>
        </p:spPr>
        <p:txBody>
          <a:bodyPr anchor="t">
            <a:normAutofit/>
          </a:bodyPr>
          <a:lstStyle>
            <a:lvl1pPr marL="0" indent="0" algn="ctr">
              <a:buNone/>
              <a:defRPr sz="12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6" name="Straight Connector 15"/>
          <p:cNvCxnSpPr/>
          <p:nvPr/>
        </p:nvCxnSpPr>
        <p:spPr>
          <a:xfrm>
            <a:off x="1047127" y="2427111"/>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4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569860"/>
            <a:ext cx="4681362" cy="1143000"/>
          </a:xfrm>
        </p:spPr>
        <p:txBody>
          <a:bodyPr anchor="b">
            <a:normAutofit/>
          </a:bodyPr>
          <a:lstStyle>
            <a:lvl1pPr algn="ctr">
              <a:defRPr sz="22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867834"/>
            <a:ext cx="2297510" cy="39793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712860"/>
            <a:ext cx="4681362" cy="1524000"/>
          </a:xfrm>
        </p:spPr>
        <p:txBody>
          <a:bodyPr anchor="t">
            <a:normAutofit/>
          </a:bodyPr>
          <a:lstStyle>
            <a:lvl1pPr marL="0" indent="0" algn="ctr">
              <a:buNone/>
              <a:defRPr sz="14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2383588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012846"/>
            <a:ext cx="7207250" cy="472282"/>
          </a:xfrm>
        </p:spPr>
        <p:txBody>
          <a:bodyPr anchor="b">
            <a:normAutofit/>
          </a:bodyPr>
          <a:lstStyle>
            <a:lvl1pPr algn="ctr">
              <a:defRPr sz="19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867833"/>
            <a:ext cx="7579479" cy="2779891"/>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485127"/>
            <a:ext cx="7207250" cy="411427"/>
          </a:xfrm>
        </p:spPr>
        <p:txBody>
          <a:bodyPr>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6" name="Footer Placeholder 5"/>
          <p:cNvSpPr>
            <a:spLocks noGrp="1"/>
          </p:cNvSpPr>
          <p:nvPr>
            <p:ph type="ftr" sz="quarter" idx="11"/>
          </p:nvPr>
        </p:nvSpPr>
        <p:spPr/>
        <p:txBody>
          <a:bodyPr/>
          <a:lstStyle/>
          <a:p>
            <a:endParaRPr lang="en-US">
              <a:solidFill>
                <a:prstClr val="black"/>
              </a:solidFill>
              <a:latin typeface="Garamond"/>
            </a:endParaRPr>
          </a:p>
        </p:txBody>
      </p:sp>
      <p:sp>
        <p:nvSpPr>
          <p:cNvPr id="7" name="Slide Number Placeholder 6"/>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325140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818443"/>
            <a:ext cx="7194549" cy="2462390"/>
          </a:xfrm>
        </p:spPr>
        <p:txBody>
          <a:bodyPr anchor="ctr">
            <a:normAutofit/>
          </a:bodyPr>
          <a:lstStyle>
            <a:lvl1pPr algn="ctr">
              <a:defRPr sz="25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619500"/>
            <a:ext cx="7194549" cy="1277056"/>
          </a:xfrm>
        </p:spPr>
        <p:txBody>
          <a:bodyPr anchor="ctr">
            <a:normAutofit/>
          </a:bodyPr>
          <a:lstStyle>
            <a:lvl1pPr marL="0" indent="0" algn="ctr">
              <a:buNone/>
              <a:defRPr sz="16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41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975557"/>
          </a:xfrm>
        </p:spPr>
        <p:txBody>
          <a:bodyPr anchor="ctr">
            <a:normAutofit/>
          </a:bodyPr>
          <a:lstStyle>
            <a:lvl1pPr algn="ctr">
              <a:defRPr sz="25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794000"/>
            <a:ext cx="6629402" cy="486833"/>
          </a:xfrm>
        </p:spPr>
        <p:txBody>
          <a:bodyPr anchor="ctr">
            <a:normAutofit/>
          </a:bodyPr>
          <a:lstStyle>
            <a:lvl1pPr marL="0" indent="0" algn="r">
              <a:buFontTx/>
              <a:buNone/>
              <a:defRPr sz="1600"/>
            </a:lvl1pPr>
            <a:lvl2pPr marL="356616" indent="0">
              <a:buFontTx/>
              <a:buNone/>
              <a:defRPr/>
            </a:lvl2pPr>
            <a:lvl3pPr marL="713232" indent="0">
              <a:buFontTx/>
              <a:buNone/>
              <a:defRPr/>
            </a:lvl3pPr>
            <a:lvl4pPr marL="1069848" indent="0">
              <a:buFontTx/>
              <a:buNone/>
              <a:defRPr/>
            </a:lvl4pPr>
            <a:lvl5pPr marL="142646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3619500"/>
            <a:ext cx="7207250" cy="1277056"/>
          </a:xfrm>
        </p:spPr>
        <p:txBody>
          <a:bodyPr anchor="ctr">
            <a:normAutofit/>
          </a:bodyPr>
          <a:lstStyle>
            <a:lvl1pPr marL="0" indent="0" algn="ctr">
              <a:buNone/>
              <a:defRPr sz="16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
        <p:nvSpPr>
          <p:cNvPr id="14" name="TextBox 13"/>
          <p:cNvSpPr txBox="1"/>
          <p:nvPr/>
        </p:nvSpPr>
        <p:spPr>
          <a:xfrm>
            <a:off x="646510" y="733301"/>
            <a:ext cx="457200" cy="487313"/>
          </a:xfrm>
          <a:prstGeom prst="rect">
            <a:avLst/>
          </a:prstGeom>
        </p:spPr>
        <p:txBody>
          <a:bodyPr vert="horz" lIns="71323" tIns="35662" rIns="71323" bIns="35662" rtlCol="0" anchor="ctr">
            <a:noAutofit/>
          </a:bodyPr>
          <a:lstStyle/>
          <a:p>
            <a:pPr defTabSz="713232"/>
            <a:r>
              <a:rPr lang="en-US" sz="6200" dirty="0">
                <a:solidFill>
                  <a:prstClr val="black"/>
                </a:solidFill>
                <a:latin typeface="Garamond"/>
              </a:rPr>
              <a:t>“</a:t>
            </a:r>
          </a:p>
        </p:txBody>
      </p:sp>
      <p:sp>
        <p:nvSpPr>
          <p:cNvPr id="15" name="TextBox 14"/>
          <p:cNvSpPr txBox="1"/>
          <p:nvPr/>
        </p:nvSpPr>
        <p:spPr>
          <a:xfrm>
            <a:off x="7950200" y="2356559"/>
            <a:ext cx="457200" cy="487313"/>
          </a:xfrm>
          <a:prstGeom prst="rect">
            <a:avLst/>
          </a:prstGeom>
        </p:spPr>
        <p:txBody>
          <a:bodyPr vert="horz" lIns="71323" tIns="35662" rIns="71323" bIns="35662" rtlCol="0" anchor="ctr">
            <a:noAutofit/>
          </a:bodyPr>
          <a:lstStyle/>
          <a:p>
            <a:pPr algn="r" defTabSz="713232"/>
            <a:r>
              <a:rPr lang="en-US" sz="6200" dirty="0">
                <a:solidFill>
                  <a:prstClr val="black"/>
                </a:solidFill>
                <a:latin typeface="Garamond"/>
              </a:rPr>
              <a:t>”</a:t>
            </a:r>
          </a:p>
        </p:txBody>
      </p:sp>
      <p:cxnSp>
        <p:nvCxnSpPr>
          <p:cNvPr id="19" name="Straight Connector 18"/>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14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757151"/>
            <a:ext cx="7207251" cy="1224000"/>
          </a:xfrm>
        </p:spPr>
        <p:txBody>
          <a:bodyPr anchor="b">
            <a:normAutofit/>
          </a:bodyPr>
          <a:lstStyle>
            <a:lvl1pPr algn="l">
              <a:defRPr sz="25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981151"/>
            <a:ext cx="7207251" cy="717000"/>
          </a:xfrm>
        </p:spPr>
        <p:txBody>
          <a:bodyPr anchor="t">
            <a:normAutofit/>
          </a:bodyPr>
          <a:lstStyle>
            <a:lvl1pPr marL="0" indent="0" algn="l">
              <a:buNone/>
              <a:defRPr sz="16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Tree>
    <p:extLst>
      <p:ext uri="{BB962C8B-B14F-4D97-AF65-F5344CB8AC3E}">
        <p14:creationId xmlns:p14="http://schemas.microsoft.com/office/powerpoint/2010/main" val="308303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869723"/>
          </a:xfrm>
        </p:spPr>
        <p:txBody>
          <a:bodyPr anchor="ctr">
            <a:normAutofit/>
          </a:bodyPr>
          <a:lstStyle>
            <a:lvl1pPr algn="ctr">
              <a:defRPr sz="25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032760"/>
            <a:ext cx="7207251" cy="739140"/>
          </a:xfrm>
        </p:spPr>
        <p:txBody>
          <a:bodyPr anchor="b">
            <a:normAutofit/>
          </a:bodyPr>
          <a:lstStyle>
            <a:lvl1pPr marL="0" indent="0" algn="l">
              <a:spcBef>
                <a:spcPts val="0"/>
              </a:spcBef>
              <a:buNone/>
              <a:defRPr sz="19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3774723"/>
            <a:ext cx="7207251" cy="1121833"/>
          </a:xfrm>
        </p:spPr>
        <p:txBody>
          <a:bodyPr anchor="t">
            <a:normAutofit/>
          </a:bodyPr>
          <a:lstStyle>
            <a:lvl1pPr marL="0" indent="0" algn="l">
              <a:buNone/>
              <a:defRPr sz="14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sp>
        <p:nvSpPr>
          <p:cNvPr id="12" name="TextBox 11"/>
          <p:cNvSpPr txBox="1"/>
          <p:nvPr/>
        </p:nvSpPr>
        <p:spPr>
          <a:xfrm>
            <a:off x="646510" y="733301"/>
            <a:ext cx="457200" cy="487313"/>
          </a:xfrm>
          <a:prstGeom prst="rect">
            <a:avLst/>
          </a:prstGeom>
        </p:spPr>
        <p:txBody>
          <a:bodyPr vert="horz" lIns="71323" tIns="35662" rIns="71323" bIns="35662" rtlCol="0" anchor="ctr">
            <a:noAutofit/>
          </a:bodyPr>
          <a:lstStyle/>
          <a:p>
            <a:pPr defTabSz="713232"/>
            <a:r>
              <a:rPr lang="en-US" sz="6200" dirty="0">
                <a:solidFill>
                  <a:prstClr val="black"/>
                </a:solidFill>
                <a:latin typeface="Garamond"/>
              </a:rPr>
              <a:t>“</a:t>
            </a:r>
          </a:p>
        </p:txBody>
      </p:sp>
      <p:sp>
        <p:nvSpPr>
          <p:cNvPr id="13" name="TextBox 12"/>
          <p:cNvSpPr txBox="1"/>
          <p:nvPr/>
        </p:nvSpPr>
        <p:spPr>
          <a:xfrm>
            <a:off x="7950200" y="2166051"/>
            <a:ext cx="457200" cy="487313"/>
          </a:xfrm>
          <a:prstGeom prst="rect">
            <a:avLst/>
          </a:prstGeom>
        </p:spPr>
        <p:txBody>
          <a:bodyPr vert="horz" lIns="71323" tIns="35662" rIns="71323" bIns="35662" rtlCol="0" anchor="ctr">
            <a:noAutofit/>
          </a:bodyPr>
          <a:lstStyle/>
          <a:p>
            <a:pPr algn="r" defTabSz="713232"/>
            <a:r>
              <a:rPr lang="en-US" sz="6200" dirty="0">
                <a:solidFill>
                  <a:prstClr val="black"/>
                </a:solidFill>
                <a:latin typeface="Garamond"/>
              </a:rPr>
              <a:t>”</a:t>
            </a:r>
          </a:p>
        </p:txBody>
      </p:sp>
      <p:cxnSp>
        <p:nvCxnSpPr>
          <p:cNvPr id="26" name="Straight Connector 25"/>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083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818443"/>
            <a:ext cx="7207250" cy="1869723"/>
          </a:xfrm>
        </p:spPr>
        <p:txBody>
          <a:bodyPr vert="horz" lIns="71323" tIns="35662" rIns="71323" bIns="35662"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025140"/>
            <a:ext cx="7207251" cy="701040"/>
          </a:xfrm>
        </p:spPr>
        <p:txBody>
          <a:bodyPr anchor="b">
            <a:normAutofit/>
          </a:bodyPr>
          <a:lstStyle>
            <a:lvl1pPr marL="0" indent="0" algn="l">
              <a:spcBef>
                <a:spcPts val="0"/>
              </a:spcBef>
              <a:buNone/>
              <a:defRPr sz="22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3725333"/>
            <a:ext cx="7207253" cy="1171223"/>
          </a:xfrm>
        </p:spPr>
        <p:txBody>
          <a:bodyPr anchor="t">
            <a:normAutofit/>
          </a:bodyPr>
          <a:lstStyle>
            <a:lvl1pPr marL="0" indent="0" algn="l">
              <a:buNone/>
              <a:defRPr sz="1400">
                <a:solidFill>
                  <a:schemeClr val="tx1"/>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5" name="Straight Connector 14"/>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424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835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818443"/>
            <a:ext cx="1418171" cy="40781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818443"/>
            <a:ext cx="5574769" cy="407811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78484-F7D2-4DF5-9D9B-64C21A045B8A}" type="datetimeFigureOut">
              <a:rPr lang="en-US" smtClean="0">
                <a:solidFill>
                  <a:prstClr val="black"/>
                </a:solidFill>
                <a:latin typeface="Garamond"/>
              </a:rPr>
              <a:pPr/>
              <a:t>11/26/17</a:t>
            </a:fld>
            <a:endParaRPr lang="en-US">
              <a:solidFill>
                <a:prstClr val="black"/>
              </a:solidFill>
              <a:latin typeface="Garamond"/>
            </a:endParaRPr>
          </a:p>
        </p:txBody>
      </p:sp>
      <p:sp>
        <p:nvSpPr>
          <p:cNvPr id="5" name="Footer Placeholder 4"/>
          <p:cNvSpPr>
            <a:spLocks noGrp="1"/>
          </p:cNvSpPr>
          <p:nvPr>
            <p:ph type="ftr" sz="quarter" idx="11"/>
          </p:nvPr>
        </p:nvSpPr>
        <p:spPr/>
        <p:txBody>
          <a:bodyPr/>
          <a:lstStyle/>
          <a:p>
            <a:endParaRPr lang="en-US">
              <a:solidFill>
                <a:prstClr val="black"/>
              </a:solidFill>
              <a:latin typeface="Garamond"/>
            </a:endParaRPr>
          </a:p>
        </p:txBody>
      </p:sp>
      <p:sp>
        <p:nvSpPr>
          <p:cNvPr id="6" name="Slide Number Placeholder 5"/>
          <p:cNvSpPr>
            <a:spLocks noGrp="1"/>
          </p:cNvSpPr>
          <p:nvPr>
            <p:ph type="sldNum" sz="quarter" idx="12"/>
          </p:nvPr>
        </p:nvSpPr>
        <p:spPr/>
        <p:txBody>
          <a:bodyPr/>
          <a:lstStyle/>
          <a:p>
            <a:fld id="{B991545E-7D08-4939-8245-26F36041F4A1}" type="slidenum">
              <a:rPr lang="en-US" smtClean="0">
                <a:solidFill>
                  <a:prstClr val="black"/>
                </a:solidFill>
                <a:latin typeface="Garamond"/>
              </a:rPr>
              <a:pPr/>
              <a:t>‹#›</a:t>
            </a:fld>
            <a:endParaRPr lang="en-US">
              <a:solidFill>
                <a:prstClr val="black"/>
              </a:solidFill>
              <a:latin typeface="Garamond"/>
            </a:endParaRPr>
          </a:p>
        </p:txBody>
      </p:sp>
      <p:cxnSp>
        <p:nvCxnSpPr>
          <p:cNvPr id="14" name="Straight Connector 13"/>
          <p:cNvCxnSpPr/>
          <p:nvPr/>
        </p:nvCxnSpPr>
        <p:spPr>
          <a:xfrm>
            <a:off x="6647918" y="825500"/>
            <a:ext cx="0" cy="40640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01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image" Target="../media/image5.pn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11/26/17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713512"/>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818444"/>
            <a:ext cx="7200897" cy="1086556"/>
          </a:xfrm>
          <a:prstGeom prst="rect">
            <a:avLst/>
          </a:prstGeom>
          <a:effectLst/>
        </p:spPr>
        <p:txBody>
          <a:bodyPr vert="horz" lIns="71323" tIns="35662" rIns="71323" bIns="3566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130777"/>
            <a:ext cx="7200897" cy="2765780"/>
          </a:xfrm>
          <a:prstGeom prst="rect">
            <a:avLst/>
          </a:prstGeom>
        </p:spPr>
        <p:txBody>
          <a:bodyPr vert="horz" lIns="71323" tIns="35662" rIns="71323" bIns="35662"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974167"/>
            <a:ext cx="1200150" cy="232833"/>
          </a:xfrm>
          <a:prstGeom prst="rect">
            <a:avLst/>
          </a:prstGeom>
        </p:spPr>
        <p:txBody>
          <a:bodyPr vert="horz" lIns="71323" tIns="35662" rIns="71323" bIns="35662" rtlCol="0" anchor="ctr"/>
          <a:lstStyle>
            <a:lvl1pPr algn="r">
              <a:defRPr sz="800" b="0" i="0">
                <a:solidFill>
                  <a:schemeClr val="tx1"/>
                </a:solidFill>
                <a:effectLst/>
                <a:latin typeface="+mn-lt"/>
              </a:defRPr>
            </a:lvl1pPr>
          </a:lstStyle>
          <a:p>
            <a:pPr defTabSz="713232"/>
            <a:fld id="{CFB78484-F7D2-4DF5-9D9B-64C21A045B8A}" type="datetimeFigureOut">
              <a:rPr lang="en-US" smtClean="0">
                <a:solidFill>
                  <a:prstClr val="black"/>
                </a:solidFill>
                <a:latin typeface="Garamond"/>
              </a:rPr>
              <a:pPr defTabSz="713232"/>
              <a:t>11/26/17</a:t>
            </a:fld>
            <a:endParaRPr lang="en-US">
              <a:solidFill>
                <a:prstClr val="black"/>
              </a:solidFill>
              <a:latin typeface="Garamond"/>
            </a:endParaRPr>
          </a:p>
        </p:txBody>
      </p:sp>
      <p:sp>
        <p:nvSpPr>
          <p:cNvPr id="5" name="Footer Placeholder 4"/>
          <p:cNvSpPr>
            <a:spLocks noGrp="1"/>
          </p:cNvSpPr>
          <p:nvPr>
            <p:ph type="ftr" sz="quarter" idx="3"/>
          </p:nvPr>
        </p:nvSpPr>
        <p:spPr>
          <a:xfrm>
            <a:off x="971551" y="4974167"/>
            <a:ext cx="5479425" cy="232833"/>
          </a:xfrm>
          <a:prstGeom prst="rect">
            <a:avLst/>
          </a:prstGeom>
        </p:spPr>
        <p:txBody>
          <a:bodyPr vert="horz" lIns="71323" tIns="35662" rIns="71323" bIns="35662" rtlCol="0" anchor="ctr"/>
          <a:lstStyle>
            <a:lvl1pPr algn="l">
              <a:defRPr sz="800" b="0" i="0">
                <a:solidFill>
                  <a:schemeClr val="tx1"/>
                </a:solidFill>
                <a:effectLst/>
                <a:latin typeface="+mn-lt"/>
              </a:defRPr>
            </a:lvl1pPr>
          </a:lstStyle>
          <a:p>
            <a:pPr defTabSz="713232"/>
            <a:endParaRPr lang="en-US">
              <a:solidFill>
                <a:prstClr val="black"/>
              </a:solidFill>
              <a:latin typeface="Garamond"/>
            </a:endParaRPr>
          </a:p>
        </p:txBody>
      </p:sp>
      <p:sp>
        <p:nvSpPr>
          <p:cNvPr id="6" name="Slide Number Placeholder 5"/>
          <p:cNvSpPr>
            <a:spLocks noGrp="1"/>
          </p:cNvSpPr>
          <p:nvPr>
            <p:ph type="sldNum" sz="quarter" idx="4"/>
          </p:nvPr>
        </p:nvSpPr>
        <p:spPr>
          <a:xfrm>
            <a:off x="7765426" y="4974167"/>
            <a:ext cx="407023" cy="232833"/>
          </a:xfrm>
          <a:prstGeom prst="rect">
            <a:avLst/>
          </a:prstGeom>
        </p:spPr>
        <p:txBody>
          <a:bodyPr vert="horz" lIns="71323" tIns="35662" rIns="71323" bIns="35662" rtlCol="0" anchor="ctr"/>
          <a:lstStyle>
            <a:lvl1pPr algn="r">
              <a:defRPr sz="800" b="0" i="0">
                <a:solidFill>
                  <a:schemeClr val="tx1"/>
                </a:solidFill>
                <a:effectLst/>
                <a:latin typeface="+mn-lt"/>
              </a:defRPr>
            </a:lvl1pPr>
          </a:lstStyle>
          <a:p>
            <a:pPr defTabSz="713232"/>
            <a:fld id="{B991545E-7D08-4939-8245-26F36041F4A1}" type="slidenum">
              <a:rPr lang="en-US" smtClean="0">
                <a:solidFill>
                  <a:prstClr val="black"/>
                </a:solidFill>
                <a:latin typeface="Garamond"/>
              </a:rPr>
              <a:pPr defTabSz="713232"/>
              <a:t>‹#›</a:t>
            </a:fld>
            <a:endParaRPr lang="en-US">
              <a:solidFill>
                <a:prstClr val="black"/>
              </a:solidFill>
              <a:latin typeface="Garamond"/>
            </a:endParaRPr>
          </a:p>
        </p:txBody>
      </p:sp>
    </p:spTree>
    <p:extLst>
      <p:ext uri="{BB962C8B-B14F-4D97-AF65-F5344CB8AC3E}">
        <p14:creationId xmlns:p14="http://schemas.microsoft.com/office/powerpoint/2010/main" val="311518589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ctr" defTabSz="356616" rtl="0" eaLnBrk="1" latinLnBrk="0" hangingPunct="1">
        <a:spcBef>
          <a:spcPct val="0"/>
        </a:spcBef>
        <a:buNone/>
        <a:defRPr sz="3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2885" indent="-222885" algn="l" defTabSz="356616" rtl="0" eaLnBrk="1" latinLnBrk="0" hangingPunct="1">
        <a:spcBef>
          <a:spcPct val="20000"/>
        </a:spcBef>
        <a:spcAft>
          <a:spcPts val="468"/>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1pPr>
      <a:lvl2pPr marL="579501" indent="-222885" algn="l" defTabSz="356616" rtl="0" eaLnBrk="1" latinLnBrk="0" hangingPunct="1">
        <a:spcBef>
          <a:spcPct val="20000"/>
        </a:spcBef>
        <a:spcAft>
          <a:spcPts val="468"/>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936117" indent="-222885" algn="l" defTabSz="356616" rtl="0" eaLnBrk="1" latinLnBrk="0" hangingPunct="1">
        <a:spcBef>
          <a:spcPct val="20000"/>
        </a:spcBef>
        <a:spcAft>
          <a:spcPts val="468"/>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203579" indent="-133731" algn="l" defTabSz="356616" rtl="0" eaLnBrk="1" latinLnBrk="0" hangingPunct="1">
        <a:spcBef>
          <a:spcPct val="20000"/>
        </a:spcBef>
        <a:spcAft>
          <a:spcPts val="468"/>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60195" indent="-133731" algn="l" defTabSz="356616" rtl="0" eaLnBrk="1" latinLnBrk="0" hangingPunct="1">
        <a:spcBef>
          <a:spcPct val="20000"/>
        </a:spcBef>
        <a:spcAft>
          <a:spcPts val="468"/>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1961388" indent="-178308" algn="l" defTabSz="356616" rtl="0" eaLnBrk="1" latinLnBrk="0" hangingPunct="1">
        <a:spcBef>
          <a:spcPct val="20000"/>
        </a:spcBef>
        <a:spcAft>
          <a:spcPts val="468"/>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6pPr>
      <a:lvl7pPr marL="2318004" indent="-178308" algn="l" defTabSz="356616" rtl="0" eaLnBrk="1" latinLnBrk="0" hangingPunct="1">
        <a:spcBef>
          <a:spcPct val="20000"/>
        </a:spcBef>
        <a:spcAft>
          <a:spcPts val="468"/>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7pPr>
      <a:lvl8pPr marL="2674620" indent="-178308" algn="l" defTabSz="356616" rtl="0" eaLnBrk="1" latinLnBrk="0" hangingPunct="1">
        <a:spcBef>
          <a:spcPct val="20000"/>
        </a:spcBef>
        <a:spcAft>
          <a:spcPts val="468"/>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8pPr>
      <a:lvl9pPr marL="3031236" indent="-178308" algn="l" defTabSz="356616" rtl="0" eaLnBrk="1" latinLnBrk="0" hangingPunct="1">
        <a:spcBef>
          <a:spcPct val="20000"/>
        </a:spcBef>
        <a:spcAft>
          <a:spcPts val="468"/>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9pPr>
    </p:bodyStyle>
    <p:other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1" y="1236134"/>
            <a:ext cx="72813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dirty="0" smtClean="0">
                <a:latin typeface="华文细黑"/>
                <a:ea typeface="华文细黑"/>
                <a:cs typeface="华文细黑"/>
              </a:rPr>
              <a:t>更美的蒙召</a:t>
            </a:r>
            <a:endParaRPr lang="en-US" altLang="zh-CN" sz="3600" dirty="0" smtClean="0">
              <a:latin typeface="华文细黑"/>
              <a:ea typeface="华文细黑"/>
              <a:cs typeface="华文细黑"/>
            </a:endParaRPr>
          </a:p>
          <a:p>
            <a:pPr algn="ctr"/>
            <a:r>
              <a:rPr lang="en-US" altLang="zh-CN" sz="3600" dirty="0" smtClean="0">
                <a:latin typeface="华文细黑"/>
                <a:ea typeface="华文细黑"/>
                <a:cs typeface="华文细黑"/>
              </a:rPr>
              <a:t>A Better Response (to the call)</a:t>
            </a:r>
          </a:p>
          <a:p>
            <a:pPr algn="ctr"/>
            <a:r>
              <a:rPr lang="zh-CN" altLang="en-US" sz="3600" dirty="0" smtClean="0">
                <a:latin typeface="华文细黑"/>
                <a:ea typeface="华文细黑"/>
                <a:cs typeface="华文细黑"/>
              </a:rPr>
              <a:t>唯独基督</a:t>
            </a:r>
            <a:r>
              <a:rPr lang="en-US" sz="3600" dirty="0">
                <a:latin typeface="华文细黑"/>
                <a:ea typeface="华文细黑"/>
                <a:cs typeface="华文细黑"/>
              </a:rPr>
              <a:t>through Christ alone</a:t>
            </a:r>
            <a:endParaRPr lang="en-US" altLang="zh-CHT" sz="3600" dirty="0" smtClean="0">
              <a:latin typeface="华文细黑"/>
              <a:ea typeface="华文细黑"/>
              <a:cs typeface="华文细黑"/>
            </a:endParaRPr>
          </a:p>
          <a:p>
            <a:pPr algn="ctr"/>
            <a:r>
              <a:rPr lang="en-US" altLang="zh-CHT" sz="3600" dirty="0" smtClean="0">
                <a:latin typeface="华文细黑"/>
                <a:ea typeface="华文细黑"/>
                <a:cs typeface="华文细黑"/>
              </a:rPr>
              <a:t>Hebrews </a:t>
            </a:r>
            <a:r>
              <a:rPr lang="zh-CHT" altLang="en-US" sz="3600" dirty="0" smtClean="0">
                <a:latin typeface="华文细黑"/>
                <a:ea typeface="华文细黑"/>
                <a:cs typeface="华文细黑"/>
              </a:rPr>
              <a:t>希伯來書 </a:t>
            </a:r>
            <a:r>
              <a:rPr lang="en-US" altLang="zh-CHT" sz="3600" dirty="0">
                <a:latin typeface="华文细黑"/>
                <a:ea typeface="华文细黑"/>
                <a:cs typeface="华文细黑"/>
              </a:rPr>
              <a:t>5</a:t>
            </a:r>
            <a:r>
              <a:rPr lang="en-US" altLang="zh-CN" sz="3600" dirty="0" smtClean="0">
                <a:latin typeface="华文细黑"/>
                <a:ea typeface="华文细黑"/>
                <a:cs typeface="华文细黑"/>
              </a:rPr>
              <a:t>:1-10</a:t>
            </a:r>
            <a:endParaRPr lang="zh-CHT" altLang="en-US" sz="3600" dirty="0">
              <a:latin typeface="华文细黑"/>
              <a:ea typeface="华文细黑"/>
              <a:cs typeface="华文细黑"/>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787343"/>
              </p:ext>
            </p:extLst>
          </p:nvPr>
        </p:nvGraphicFramePr>
        <p:xfrm>
          <a:off x="254000" y="528375"/>
          <a:ext cx="6807200" cy="4265479"/>
        </p:xfrm>
        <a:graphic>
          <a:graphicData uri="http://schemas.openxmlformats.org/drawingml/2006/table">
            <a:tbl>
              <a:tblPr firstRow="1" bandRow="1">
                <a:tableStyleId>{5C22544A-7EE6-4342-B048-85BDC9FD1C3A}</a:tableStyleId>
              </a:tblPr>
              <a:tblGrid>
                <a:gridCol w="1557867"/>
                <a:gridCol w="2472267"/>
                <a:gridCol w="2777066"/>
              </a:tblGrid>
              <a:tr h="558595">
                <a:tc>
                  <a:txBody>
                    <a:bodyPr/>
                    <a:lstStyle/>
                    <a:p>
                      <a:r>
                        <a:rPr lang="zh-CN" altLang="en-US" sz="3200" dirty="0" smtClean="0"/>
                        <a:t>神呼召</a:t>
                      </a:r>
                      <a:endParaRPr lang="en-US" sz="3200" dirty="0"/>
                    </a:p>
                  </a:txBody>
                  <a:tcPr/>
                </a:tc>
                <a:tc>
                  <a:txBody>
                    <a:bodyPr/>
                    <a:lstStyle/>
                    <a:p>
                      <a:r>
                        <a:rPr lang="zh-CN" altLang="en-US" sz="3200" dirty="0" smtClean="0"/>
                        <a:t>耶稣蒙召</a:t>
                      </a:r>
                      <a:endParaRPr lang="en-US" sz="3200" dirty="0"/>
                    </a:p>
                  </a:txBody>
                  <a:tcPr/>
                </a:tc>
                <a:tc>
                  <a:txBody>
                    <a:bodyPr/>
                    <a:lstStyle/>
                    <a:p>
                      <a:r>
                        <a:rPr lang="zh-CN" altLang="en-US" sz="3200" dirty="0" smtClean="0"/>
                        <a:t>我们蒙召</a:t>
                      </a:r>
                      <a:endParaRPr lang="en-US" sz="3200" dirty="0"/>
                    </a:p>
                  </a:txBody>
                  <a:tcPr/>
                </a:tc>
              </a:tr>
              <a:tr h="1181947">
                <a:tc>
                  <a:txBody>
                    <a:bodyPr/>
                    <a:lstStyle/>
                    <a:p>
                      <a:r>
                        <a:rPr lang="zh-CN" altLang="en-US" sz="3200" dirty="0" smtClean="0"/>
                        <a:t>儿子</a:t>
                      </a:r>
                      <a:endParaRPr lang="en-US" sz="3200" dirty="0"/>
                    </a:p>
                  </a:txBody>
                  <a:tcPr/>
                </a:tc>
                <a:tc>
                  <a:txBody>
                    <a:bodyPr/>
                    <a:lstStyle/>
                    <a:p>
                      <a:r>
                        <a:rPr lang="zh-CN" altLang="en-US" sz="3200" dirty="0" smtClean="0"/>
                        <a:t>生（诗篇</a:t>
                      </a:r>
                      <a:r>
                        <a:rPr lang="en-US" altLang="zh-CN" sz="3200" dirty="0" smtClean="0"/>
                        <a:t>2:7</a:t>
                      </a:r>
                      <a:r>
                        <a:rPr lang="zh-CN" altLang="en-US" sz="3200" dirty="0" smtClean="0"/>
                        <a:t>；</a:t>
                      </a:r>
                      <a:r>
                        <a:rPr lang="en-US" altLang="zh-CN" sz="3200" dirty="0" smtClean="0"/>
                        <a:t>110:1-4</a:t>
                      </a:r>
                      <a:r>
                        <a:rPr lang="zh-CN" altLang="en-US" sz="3200" dirty="0" smtClean="0"/>
                        <a:t>）</a:t>
                      </a:r>
                      <a:endParaRPr lang="en-US" sz="3200" dirty="0"/>
                    </a:p>
                  </a:txBody>
                  <a:tcPr/>
                </a:tc>
                <a:tc>
                  <a:txBody>
                    <a:bodyPr/>
                    <a:lstStyle/>
                    <a:p>
                      <a:r>
                        <a:rPr lang="zh-CN" altLang="en-US" sz="3200" dirty="0" smtClean="0"/>
                        <a:t>领养（约</a:t>
                      </a:r>
                      <a:r>
                        <a:rPr lang="en-US" altLang="zh-CN" sz="3200" dirty="0" smtClean="0"/>
                        <a:t>1:12</a:t>
                      </a:r>
                      <a:r>
                        <a:rPr lang="zh-CN" altLang="en-US" sz="3200" dirty="0" smtClean="0"/>
                        <a:t>；罗</a:t>
                      </a:r>
                      <a:r>
                        <a:rPr lang="en-US" altLang="zh-CN" sz="3200" dirty="0" smtClean="0"/>
                        <a:t>8:15</a:t>
                      </a:r>
                      <a:r>
                        <a:rPr lang="zh-CN" altLang="en-US" sz="3200" dirty="0" smtClean="0"/>
                        <a:t>）</a:t>
                      </a:r>
                      <a:endParaRPr lang="en-US" sz="3200" dirty="0"/>
                    </a:p>
                  </a:txBody>
                  <a:tcPr/>
                </a:tc>
              </a:tr>
              <a:tr h="641764">
                <a:tc>
                  <a:txBody>
                    <a:bodyPr/>
                    <a:lstStyle/>
                    <a:p>
                      <a:r>
                        <a:rPr lang="zh-CN" altLang="en-US" sz="3200" dirty="0" smtClean="0"/>
                        <a:t>苦难</a:t>
                      </a:r>
                      <a:endParaRPr lang="en-US" sz="3200" dirty="0"/>
                    </a:p>
                  </a:txBody>
                  <a:tcPr/>
                </a:tc>
                <a:tc>
                  <a:txBody>
                    <a:bodyPr/>
                    <a:lstStyle/>
                    <a:p>
                      <a:r>
                        <a:rPr lang="zh-CN" altLang="en-US" sz="3200" dirty="0" smtClean="0"/>
                        <a:t>苦难</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t>苦难</a:t>
                      </a:r>
                      <a:endParaRPr lang="en-US" sz="3200" dirty="0" smtClean="0"/>
                    </a:p>
                  </a:txBody>
                  <a:tcPr/>
                </a:tc>
              </a:tr>
              <a:tr h="641764">
                <a:tc>
                  <a:txBody>
                    <a:bodyPr/>
                    <a:lstStyle/>
                    <a:p>
                      <a:r>
                        <a:rPr lang="zh-CN" altLang="en-US" sz="3200" dirty="0" smtClean="0"/>
                        <a:t>顺服</a:t>
                      </a:r>
                      <a:endParaRPr lang="en-US" sz="3200" dirty="0"/>
                    </a:p>
                  </a:txBody>
                  <a:tcPr/>
                </a:tc>
                <a:tc>
                  <a:txBody>
                    <a:bodyPr/>
                    <a:lstStyle/>
                    <a:p>
                      <a:r>
                        <a:rPr lang="zh-CN" altLang="en-US" sz="3200" dirty="0" smtClean="0"/>
                        <a:t>顺服</a:t>
                      </a:r>
                      <a:endParaRPr lang="en-US" sz="3200" dirty="0"/>
                    </a:p>
                  </a:txBody>
                  <a:tcPr/>
                </a:tc>
                <a:tc>
                  <a:txBody>
                    <a:bodyPr/>
                    <a:lstStyle/>
                    <a:p>
                      <a:r>
                        <a:rPr lang="zh-CN" altLang="en-US" sz="3200" dirty="0" smtClean="0"/>
                        <a:t>顺服</a:t>
                      </a:r>
                      <a:endParaRPr lang="en-US" sz="3200" dirty="0"/>
                    </a:p>
                  </a:txBody>
                  <a:tcPr/>
                </a:tc>
              </a:tr>
              <a:tr h="641764">
                <a:tc>
                  <a:txBody>
                    <a:bodyPr/>
                    <a:lstStyle/>
                    <a:p>
                      <a:r>
                        <a:rPr lang="zh-CN" altLang="en-US" sz="3200" dirty="0" smtClean="0"/>
                        <a:t>救恩</a:t>
                      </a:r>
                      <a:endParaRPr lang="en-US" sz="3200" dirty="0"/>
                    </a:p>
                  </a:txBody>
                  <a:tcPr/>
                </a:tc>
                <a:tc>
                  <a:txBody>
                    <a:bodyPr/>
                    <a:lstStyle/>
                    <a:p>
                      <a:r>
                        <a:rPr lang="zh-CN" altLang="en-US" sz="3200" dirty="0" smtClean="0"/>
                        <a:t>成全根源</a:t>
                      </a:r>
                      <a:endParaRPr lang="en-US" sz="3200" dirty="0"/>
                    </a:p>
                  </a:txBody>
                  <a:tcPr/>
                </a:tc>
                <a:tc>
                  <a:txBody>
                    <a:bodyPr/>
                    <a:lstStyle/>
                    <a:p>
                      <a:r>
                        <a:rPr lang="zh-CN" altLang="en-US" sz="3200" dirty="0" smtClean="0"/>
                        <a:t>成全领受</a:t>
                      </a:r>
                      <a:endParaRPr lang="en-US" sz="3200" dirty="0"/>
                    </a:p>
                  </a:txBody>
                  <a:tcPr/>
                </a:tc>
              </a:tr>
              <a:tr h="563908">
                <a:tc>
                  <a:txBody>
                    <a:bodyPr/>
                    <a:lstStyle/>
                    <a:p>
                      <a:r>
                        <a:rPr lang="zh-CN" altLang="en-US" sz="3200" dirty="0" smtClean="0"/>
                        <a:t>祭司</a:t>
                      </a:r>
                      <a:endParaRPr lang="en-US" sz="3200" dirty="0"/>
                    </a:p>
                  </a:txBody>
                  <a:tcPr/>
                </a:tc>
                <a:tc>
                  <a:txBody>
                    <a:bodyPr/>
                    <a:lstStyle/>
                    <a:p>
                      <a:r>
                        <a:rPr lang="zh-CN" altLang="en-US" sz="3200" dirty="0" smtClean="0"/>
                        <a:t>祭司，祭物</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dirty="0" smtClean="0"/>
                        <a:t>祭司，祭物</a:t>
                      </a:r>
                      <a:endParaRPr lang="en-US" sz="3200" dirty="0" smtClean="0"/>
                    </a:p>
                  </a:txBody>
                  <a:tcPr/>
                </a:tc>
              </a:tr>
            </a:tbl>
          </a:graphicData>
        </a:graphic>
      </p:graphicFrame>
    </p:spTree>
    <p:extLst>
      <p:ext uri="{BB962C8B-B14F-4D97-AF65-F5344CB8AC3E}">
        <p14:creationId xmlns:p14="http://schemas.microsoft.com/office/powerpoint/2010/main" val="3984377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34" y="118533"/>
            <a:ext cx="6705599" cy="4832093"/>
          </a:xfrm>
          <a:prstGeom prst="rect">
            <a:avLst/>
          </a:prstGeom>
          <a:noFill/>
        </p:spPr>
        <p:txBody>
          <a:bodyPr wrap="square" rtlCol="0">
            <a:spAutoFit/>
          </a:bodyPr>
          <a:lstStyle/>
          <a:p>
            <a:pPr algn="ctr"/>
            <a:r>
              <a:rPr lang="en-US" altLang="zh-CN" sz="2800" dirty="0">
                <a:latin typeface="黑体"/>
                <a:ea typeface="黑体"/>
                <a:cs typeface="黑体"/>
              </a:rPr>
              <a:t>Laws of </a:t>
            </a:r>
            <a:r>
              <a:rPr lang="en-US" altLang="zh-CN" sz="2800" dirty="0" smtClean="0">
                <a:latin typeface="黑体"/>
                <a:ea typeface="黑体"/>
                <a:cs typeface="黑体"/>
              </a:rPr>
              <a:t>thermodynamics </a:t>
            </a:r>
            <a:r>
              <a:rPr lang="zh-CN" altLang="en-US" sz="2800" dirty="0" smtClean="0">
                <a:latin typeface="黑体"/>
                <a:ea typeface="黑体"/>
                <a:cs typeface="黑体"/>
              </a:rPr>
              <a:t>热力学</a:t>
            </a:r>
            <a:r>
              <a:rPr lang="zh-TW" altLang="en-US" sz="2800" dirty="0">
                <a:latin typeface="黑体"/>
                <a:ea typeface="黑体"/>
                <a:cs typeface="黑体"/>
              </a:rPr>
              <a:t>定律</a:t>
            </a:r>
            <a:endParaRPr lang="en-US" altLang="zh-CN" sz="2800" dirty="0" smtClean="0">
              <a:latin typeface="黑体"/>
              <a:ea typeface="黑体"/>
              <a:cs typeface="黑体"/>
            </a:endParaRPr>
          </a:p>
          <a:p>
            <a:pPr marL="571500" indent="-571500">
              <a:buFont typeface="Arial"/>
              <a:buChar char="•"/>
            </a:pPr>
            <a:r>
              <a:rPr lang="zh-TW" altLang="en-US" sz="2800" dirty="0" smtClean="0">
                <a:latin typeface="黑体"/>
                <a:ea typeface="黑体"/>
                <a:cs typeface="黑体"/>
              </a:rPr>
              <a:t>第</a:t>
            </a:r>
            <a:r>
              <a:rPr lang="zh-CN" altLang="en-US" sz="2800" dirty="0" smtClean="0">
                <a:latin typeface="黑体"/>
                <a:ea typeface="黑体"/>
                <a:cs typeface="黑体"/>
              </a:rPr>
              <a:t>一</a:t>
            </a:r>
            <a:r>
              <a:rPr lang="zh-TW" altLang="en-US" sz="2800" dirty="0">
                <a:latin typeface="黑体"/>
                <a:ea typeface="黑体"/>
                <a:cs typeface="黑体"/>
              </a:rPr>
              <a:t>定律</a:t>
            </a:r>
            <a:r>
              <a:rPr lang="en-US" altLang="zh-TW" sz="2800" dirty="0">
                <a:latin typeface="黑体"/>
                <a:ea typeface="黑体"/>
                <a:cs typeface="黑体"/>
              </a:rPr>
              <a:t>:</a:t>
            </a:r>
            <a:r>
              <a:rPr lang="zh-TW" altLang="en-US" sz="2800" dirty="0">
                <a:latin typeface="黑体"/>
                <a:ea typeface="黑体"/>
                <a:cs typeface="黑体"/>
              </a:rPr>
              <a:t>能量既不能凭空产生，也不能凭空消失，</a:t>
            </a:r>
            <a:r>
              <a:rPr lang="zh-TW" altLang="en-US" sz="2800" dirty="0" smtClean="0">
                <a:latin typeface="黑体"/>
                <a:ea typeface="黑体"/>
                <a:cs typeface="黑体"/>
              </a:rPr>
              <a:t>它只能转化。</a:t>
            </a:r>
            <a:endParaRPr lang="en-US" altLang="zh-TW" sz="2800" dirty="0">
              <a:latin typeface="黑体"/>
              <a:ea typeface="黑体"/>
              <a:cs typeface="黑体"/>
            </a:endParaRPr>
          </a:p>
          <a:p>
            <a:pPr marL="571500" indent="-571500">
              <a:buFont typeface="Arial"/>
              <a:buChar char="•"/>
              <a:defRPr/>
            </a:pPr>
            <a:r>
              <a:rPr lang="zh-TW" altLang="en-US" sz="2800" dirty="0" smtClean="0">
                <a:latin typeface="黑体"/>
                <a:ea typeface="黑体"/>
                <a:cs typeface="黑体"/>
              </a:rPr>
              <a:t>第二定律</a:t>
            </a:r>
            <a:r>
              <a:rPr lang="zh-CN" altLang="en-US" sz="2800" dirty="0" smtClean="0">
                <a:latin typeface="黑体"/>
                <a:ea typeface="黑体"/>
                <a:cs typeface="黑体"/>
              </a:rPr>
              <a:t>：</a:t>
            </a:r>
            <a:r>
              <a:rPr lang="zh-TW" altLang="en-US" sz="2800" dirty="0" smtClean="0">
                <a:solidFill>
                  <a:srgbClr val="FFFF00"/>
                </a:solidFill>
                <a:latin typeface="黑体"/>
                <a:ea typeface="黑体"/>
                <a:cs typeface="黑体"/>
              </a:rPr>
              <a:t>一切自然过程总是沿着无序</a:t>
            </a:r>
            <a:r>
              <a:rPr lang="zh-TW" altLang="en-US" sz="2800" dirty="0">
                <a:solidFill>
                  <a:srgbClr val="FFFF00"/>
                </a:solidFill>
                <a:latin typeface="黑体"/>
                <a:ea typeface="黑体"/>
                <a:cs typeface="黑体"/>
              </a:rPr>
              <a:t>性增大的方向进行</a:t>
            </a:r>
            <a:endParaRPr lang="en-US" altLang="zh-TW" sz="2800" dirty="0">
              <a:solidFill>
                <a:srgbClr val="FFFF00"/>
              </a:solidFill>
              <a:latin typeface="黑体"/>
              <a:ea typeface="黑体"/>
              <a:cs typeface="黑体"/>
            </a:endParaRPr>
          </a:p>
          <a:p>
            <a:pPr marL="571500" indent="-571500">
              <a:buFont typeface="Arial"/>
              <a:buChar char="•"/>
            </a:pPr>
            <a:r>
              <a:rPr lang="zh-TW" altLang="en-US" sz="2800" dirty="0" smtClean="0">
                <a:latin typeface="黑体"/>
                <a:ea typeface="黑体"/>
                <a:cs typeface="黑体"/>
              </a:rPr>
              <a:t>第三定律</a:t>
            </a:r>
            <a:r>
              <a:rPr lang="zh-CN" altLang="en-US" sz="2800" dirty="0" smtClean="0">
                <a:latin typeface="黑体"/>
                <a:ea typeface="黑体"/>
                <a:cs typeface="黑体"/>
              </a:rPr>
              <a:t>：</a:t>
            </a:r>
            <a:r>
              <a:rPr lang="zh-TW" altLang="en-US" sz="2800" dirty="0" smtClean="0">
                <a:latin typeface="黑体"/>
                <a:ea typeface="黑体"/>
                <a:cs typeface="黑体"/>
              </a:rPr>
              <a:t>绝对</a:t>
            </a:r>
            <a:r>
              <a:rPr lang="zh-CN" altLang="en-US" sz="2800" dirty="0">
                <a:latin typeface="黑体"/>
                <a:ea typeface="黑体"/>
                <a:cs typeface="黑体"/>
              </a:rPr>
              <a:t>开氏</a:t>
            </a:r>
            <a:r>
              <a:rPr lang="zh-TW" altLang="en-US" sz="2800" dirty="0" smtClean="0">
                <a:latin typeface="黑体"/>
                <a:ea typeface="黑体"/>
                <a:cs typeface="黑体"/>
              </a:rPr>
              <a:t>零度（</a:t>
            </a:r>
            <a:r>
              <a:rPr lang="zh-CN" altLang="en-US" sz="2800" dirty="0">
                <a:latin typeface="黑体"/>
                <a:ea typeface="黑体"/>
                <a:cs typeface="黑体"/>
              </a:rPr>
              <a:t>摄氏</a:t>
            </a:r>
            <a:r>
              <a:rPr lang="en-US" altLang="zh-TW" sz="2800" dirty="0" smtClean="0">
                <a:latin typeface="黑体"/>
                <a:ea typeface="黑体"/>
                <a:cs typeface="黑体"/>
              </a:rPr>
              <a:t>-273.15</a:t>
            </a:r>
            <a:r>
              <a:rPr lang="zh-TW" altLang="en-US" sz="2800" dirty="0" smtClean="0">
                <a:latin typeface="黑体"/>
                <a:ea typeface="黑体"/>
                <a:cs typeface="黑体"/>
              </a:rPr>
              <a:t>）</a:t>
            </a:r>
            <a:r>
              <a:rPr lang="zh-TW" altLang="en-US" sz="2800" dirty="0">
                <a:latin typeface="黑体"/>
                <a:ea typeface="黑体"/>
                <a:cs typeface="黑体"/>
              </a:rPr>
              <a:t>不可达到。</a:t>
            </a:r>
            <a:endParaRPr lang="en-US" altLang="zh-TW" sz="2800" dirty="0">
              <a:latin typeface="黑体"/>
              <a:ea typeface="黑体"/>
              <a:cs typeface="黑体"/>
            </a:endParaRPr>
          </a:p>
          <a:p>
            <a:pPr marL="571500" indent="-571500">
              <a:buFont typeface="Arial"/>
              <a:buChar char="•"/>
            </a:pPr>
            <a:r>
              <a:rPr lang="zh-TW" altLang="en-US" sz="2800" dirty="0">
                <a:latin typeface="黑体"/>
                <a:ea typeface="黑体"/>
                <a:cs typeface="黑体"/>
              </a:rPr>
              <a:t>第零定律：如果两个热力学系统均与第三个热力学系统处于热平衡，那么它们也必定处于热平衡 。也就是说热平衡是递传的</a:t>
            </a:r>
            <a:r>
              <a:rPr lang="zh-TW" altLang="en-US" sz="2800" dirty="0" smtClean="0">
                <a:latin typeface="黑体"/>
                <a:ea typeface="黑体"/>
                <a:cs typeface="黑体"/>
              </a:rPr>
              <a:t>。</a:t>
            </a:r>
            <a:endParaRPr lang="en-US" sz="2800" dirty="0">
              <a:latin typeface="黑体"/>
              <a:ea typeface="黑体"/>
              <a:cs typeface="黑体"/>
            </a:endParaRPr>
          </a:p>
        </p:txBody>
      </p:sp>
    </p:spTree>
    <p:extLst>
      <p:ext uri="{BB962C8B-B14F-4D97-AF65-F5344CB8AC3E}">
        <p14:creationId xmlns:p14="http://schemas.microsoft.com/office/powerpoint/2010/main" val="28940885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9498661"/>
              </p:ext>
            </p:extLst>
          </p:nvPr>
        </p:nvGraphicFramePr>
        <p:xfrm>
          <a:off x="389466" y="321733"/>
          <a:ext cx="7264400" cy="4611079"/>
        </p:xfrm>
        <a:graphic>
          <a:graphicData uri="http://schemas.openxmlformats.org/drawingml/2006/table">
            <a:tbl>
              <a:tblPr firstRow="1" bandRow="1">
                <a:tableStyleId>{5C22544A-7EE6-4342-B048-85BDC9FD1C3A}</a:tableStyleId>
              </a:tblPr>
              <a:tblGrid>
                <a:gridCol w="1816100"/>
                <a:gridCol w="1816100"/>
                <a:gridCol w="1816100"/>
                <a:gridCol w="1816100"/>
              </a:tblGrid>
              <a:tr h="461394">
                <a:tc>
                  <a:txBody>
                    <a:bodyPr/>
                    <a:lstStyle/>
                    <a:p>
                      <a:r>
                        <a:rPr lang="zh-CN" altLang="en-US" sz="2400" dirty="0" smtClean="0"/>
                        <a:t>相信神</a:t>
                      </a:r>
                      <a:endParaRPr lang="en-US" sz="2400" dirty="0"/>
                    </a:p>
                  </a:txBody>
                  <a:tcPr/>
                </a:tc>
                <a:tc>
                  <a:txBody>
                    <a:bodyPr/>
                    <a:lstStyle/>
                    <a:p>
                      <a:r>
                        <a:rPr lang="zh-CN" altLang="en-US" sz="2400" dirty="0" smtClean="0"/>
                        <a:t>相信世界</a:t>
                      </a:r>
                      <a:endParaRPr lang="en-US" sz="2400" dirty="0"/>
                    </a:p>
                  </a:txBody>
                  <a:tcPr/>
                </a:tc>
                <a:tc>
                  <a:txBody>
                    <a:bodyPr/>
                    <a:lstStyle/>
                    <a:p>
                      <a:r>
                        <a:rPr lang="zh-CN" altLang="en-US" sz="2400" dirty="0" smtClean="0"/>
                        <a:t>短期</a:t>
                      </a:r>
                      <a:endParaRPr lang="en-US" sz="2400" dirty="0"/>
                    </a:p>
                  </a:txBody>
                  <a:tcPr/>
                </a:tc>
                <a:tc>
                  <a:txBody>
                    <a:bodyPr/>
                    <a:lstStyle/>
                    <a:p>
                      <a:r>
                        <a:rPr lang="zh-CN" altLang="en-US" sz="2400" dirty="0" smtClean="0"/>
                        <a:t>长期</a:t>
                      </a:r>
                      <a:endParaRPr lang="en-US" sz="2400" dirty="0"/>
                    </a:p>
                  </a:txBody>
                  <a:tcPr/>
                </a:tc>
              </a:tr>
              <a:tr h="665345">
                <a:tc>
                  <a:txBody>
                    <a:bodyPr/>
                    <a:lstStyle/>
                    <a:p>
                      <a:r>
                        <a:rPr lang="zh-CN" altLang="en-US" sz="2400" dirty="0" smtClean="0"/>
                        <a:t>舍己</a:t>
                      </a:r>
                      <a:endParaRPr lang="en-US" sz="2400" dirty="0"/>
                    </a:p>
                  </a:txBody>
                  <a:tcPr/>
                </a:tc>
                <a:tc>
                  <a:txBody>
                    <a:bodyPr/>
                    <a:lstStyle/>
                    <a:p>
                      <a:endParaRPr lang="en-US" sz="2400" dirty="0"/>
                    </a:p>
                  </a:txBody>
                  <a:tcPr/>
                </a:tc>
                <a:tc>
                  <a:txBody>
                    <a:bodyPr/>
                    <a:lstStyle/>
                    <a:p>
                      <a:r>
                        <a:rPr lang="zh-CN" altLang="en-US" sz="2400" dirty="0" smtClean="0"/>
                        <a:t>损失</a:t>
                      </a:r>
                      <a:endParaRPr lang="en-US" sz="2400" dirty="0"/>
                    </a:p>
                  </a:txBody>
                  <a:tcPr/>
                </a:tc>
                <a:tc>
                  <a:txBody>
                    <a:bodyPr/>
                    <a:lstStyle/>
                    <a:p>
                      <a:r>
                        <a:rPr lang="zh-CN" altLang="en-US" sz="2400" dirty="0" smtClean="0"/>
                        <a:t>蒙福</a:t>
                      </a:r>
                      <a:endParaRPr lang="en-US" sz="2400" dirty="0"/>
                    </a:p>
                  </a:txBody>
                  <a:tcPr/>
                </a:tc>
              </a:tr>
              <a:tr h="665345">
                <a:tc>
                  <a:txBody>
                    <a:bodyPr/>
                    <a:lstStyle/>
                    <a:p>
                      <a:endParaRPr lang="en-US" sz="2400" dirty="0"/>
                    </a:p>
                  </a:txBody>
                  <a:tcPr/>
                </a:tc>
                <a:tc>
                  <a:txBody>
                    <a:bodyPr/>
                    <a:lstStyle/>
                    <a:p>
                      <a:r>
                        <a:rPr lang="zh-CN" altLang="en-US" sz="2400" dirty="0" smtClean="0"/>
                        <a:t>利己</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蒙福</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损失</a:t>
                      </a:r>
                      <a:endParaRPr lang="en-US" sz="2400" dirty="0" smtClean="0"/>
                    </a:p>
                  </a:txBody>
                  <a:tcPr/>
                </a:tc>
              </a:tr>
              <a:tr h="665345">
                <a:tc>
                  <a:txBody>
                    <a:bodyPr/>
                    <a:lstStyle/>
                    <a:p>
                      <a:r>
                        <a:rPr lang="zh-CN" altLang="en-US" sz="2400" dirty="0" smtClean="0"/>
                        <a:t>原谅</a:t>
                      </a:r>
                      <a:endParaRPr lang="en-US" sz="2400" dirty="0"/>
                    </a:p>
                  </a:txBody>
                  <a:tcPr/>
                </a:tc>
                <a:tc>
                  <a:txBody>
                    <a:bodyPr/>
                    <a:lstStyle/>
                    <a:p>
                      <a:r>
                        <a:rPr lang="zh-CN" altLang="en-US" sz="2400" dirty="0" smtClean="0"/>
                        <a:t>怀怨</a:t>
                      </a:r>
                      <a:endParaRPr lang="en-US" sz="2400" dirty="0"/>
                    </a:p>
                  </a:txBody>
                  <a:tcPr/>
                </a:tc>
                <a:tc>
                  <a:txBody>
                    <a:bodyPr/>
                    <a:lstStyle/>
                    <a:p>
                      <a:endParaRPr lang="en-US" sz="2400" dirty="0"/>
                    </a:p>
                  </a:txBody>
                  <a:tcPr/>
                </a:tc>
                <a:tc>
                  <a:txBody>
                    <a:bodyPr/>
                    <a:lstStyle/>
                    <a:p>
                      <a:endParaRPr lang="en-US" sz="2400" dirty="0"/>
                    </a:p>
                  </a:txBody>
                  <a:tcPr/>
                </a:tc>
              </a:tr>
              <a:tr h="665345">
                <a:tc>
                  <a:txBody>
                    <a:bodyPr/>
                    <a:lstStyle/>
                    <a:p>
                      <a:r>
                        <a:rPr lang="zh-CN" altLang="en-US" sz="2400" dirty="0" smtClean="0"/>
                        <a:t>怜恤</a:t>
                      </a:r>
                      <a:endParaRPr lang="en-US" sz="2400" dirty="0"/>
                    </a:p>
                  </a:txBody>
                  <a:tcPr/>
                </a:tc>
                <a:tc>
                  <a:txBody>
                    <a:bodyPr/>
                    <a:lstStyle/>
                    <a:p>
                      <a:r>
                        <a:rPr lang="zh-CN" altLang="en-US" sz="2400" dirty="0" smtClean="0"/>
                        <a:t>苛求</a:t>
                      </a:r>
                      <a:endParaRPr lang="en-US" sz="2400" dirty="0"/>
                    </a:p>
                  </a:txBody>
                  <a:tcPr/>
                </a:tc>
                <a:tc>
                  <a:txBody>
                    <a:bodyPr/>
                    <a:lstStyle/>
                    <a:p>
                      <a:endParaRPr lang="en-US" sz="2400" dirty="0"/>
                    </a:p>
                  </a:txBody>
                  <a:tcPr/>
                </a:tc>
                <a:tc>
                  <a:txBody>
                    <a:bodyPr/>
                    <a:lstStyle/>
                    <a:p>
                      <a:endParaRPr lang="en-US" sz="2400" dirty="0"/>
                    </a:p>
                  </a:txBody>
                  <a:tcPr/>
                </a:tc>
              </a:tr>
              <a:tr h="665345">
                <a:tc>
                  <a:txBody>
                    <a:bodyPr/>
                    <a:lstStyle/>
                    <a:p>
                      <a:r>
                        <a:rPr lang="zh-CN" altLang="en-US" sz="2400" dirty="0" smtClean="0"/>
                        <a:t>治理国家</a:t>
                      </a:r>
                      <a:endParaRPr lang="en-US" sz="2400" dirty="0"/>
                    </a:p>
                  </a:txBody>
                  <a:tcPr/>
                </a:tc>
                <a:tc>
                  <a:txBody>
                    <a:bodyPr/>
                    <a:lstStyle/>
                    <a:p>
                      <a:r>
                        <a:rPr lang="zh-TW" altLang="en-US" sz="2400" dirty="0" smtClean="0"/>
                        <a:t>撒上</a:t>
                      </a:r>
                      <a:r>
                        <a:rPr lang="en-US" altLang="zh-TW" sz="2400" dirty="0" smtClean="0"/>
                        <a:t>8:5</a:t>
                      </a:r>
                      <a:r>
                        <a:rPr lang="zh-CN" altLang="en-US" sz="2400" dirty="0" smtClean="0"/>
                        <a:t>，</a:t>
                      </a:r>
                      <a:r>
                        <a:rPr lang="en-US" altLang="zh-CN" sz="2400" dirty="0" smtClean="0"/>
                        <a:t>20</a:t>
                      </a:r>
                      <a:r>
                        <a:rPr lang="en-US" altLang="zh-TW" sz="2400" dirty="0" smtClean="0"/>
                        <a:t> </a:t>
                      </a:r>
                      <a:endParaRPr lang="en-US" sz="2400" dirty="0"/>
                    </a:p>
                  </a:txBody>
                  <a:tcPr/>
                </a:tc>
                <a:tc>
                  <a:txBody>
                    <a:bodyPr/>
                    <a:lstStyle/>
                    <a:p>
                      <a:r>
                        <a:rPr lang="zh-TW" altLang="en-US" sz="2400" dirty="0" smtClean="0"/>
                        <a:t>像列国一样</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r>
              <a:tr h="665345">
                <a:tc>
                  <a:txBody>
                    <a:bodyPr/>
                    <a:lstStyle/>
                    <a:p>
                      <a:r>
                        <a:rPr lang="zh-CN" altLang="en-US" sz="2400" dirty="0" smtClean="0"/>
                        <a:t>治理教会</a:t>
                      </a:r>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zh-CN" altLang="en-US" sz="2400" dirty="0" smtClean="0"/>
                        <a:t>提多书</a:t>
                      </a:r>
                      <a:r>
                        <a:rPr lang="fi-FI" sz="2400" dirty="0" err="1" smtClean="0"/>
                        <a:t>Titus</a:t>
                      </a:r>
                      <a:r>
                        <a:rPr lang="fi-FI" sz="2400" dirty="0" smtClean="0"/>
                        <a:t> 1:</a:t>
                      </a:r>
                      <a:r>
                        <a:rPr lang="en-US" altLang="zh-CN" sz="2400" dirty="0" smtClean="0"/>
                        <a:t>5</a:t>
                      </a:r>
                      <a:r>
                        <a:rPr lang="fi-FI" sz="2400" dirty="0" smtClean="0"/>
                        <a:t>-</a:t>
                      </a:r>
                      <a:r>
                        <a:rPr lang="en-US" altLang="zh-CN" sz="2400" dirty="0" smtClean="0"/>
                        <a:t>9</a:t>
                      </a:r>
                      <a:endParaRPr lang="en-US" sz="2400" dirty="0"/>
                    </a:p>
                  </a:txBody>
                  <a:tcPr/>
                </a:tc>
              </a:tr>
            </a:tbl>
          </a:graphicData>
        </a:graphic>
      </p:graphicFrame>
    </p:spTree>
    <p:extLst>
      <p:ext uri="{BB962C8B-B14F-4D97-AF65-F5344CB8AC3E}">
        <p14:creationId xmlns:p14="http://schemas.microsoft.com/office/powerpoint/2010/main" val="30233909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God’s Leadership Pattern for His Church, </a:t>
            </a:r>
            <a:r>
              <a:rPr lang="zh-CN" altLang="en-US" b="1" dirty="0" smtClean="0"/>
              <a:t>提多书</a:t>
            </a:r>
            <a:r>
              <a:rPr lang="en-US" altLang="zh-CN" b="1" dirty="0" smtClean="0"/>
              <a:t>1:</a:t>
            </a:r>
            <a:r>
              <a:rPr lang="en-US" b="1" dirty="0" smtClean="0"/>
              <a:t>5-9</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A. The Right Leadership: God’s Governance, 1:5</a:t>
            </a:r>
          </a:p>
          <a:p>
            <a:pPr marL="0" indent="0">
              <a:buNone/>
            </a:pPr>
            <a:r>
              <a:rPr lang="en-US" sz="2800" b="1" dirty="0"/>
              <a:t>	</a:t>
            </a:r>
            <a:r>
              <a:rPr lang="en-US" sz="2800" b="1" dirty="0" smtClean="0"/>
              <a:t> 1</a:t>
            </a:r>
            <a:r>
              <a:rPr lang="en-US" sz="2800" b="1" dirty="0"/>
              <a:t>. The divine system: “Elder Rule</a:t>
            </a:r>
            <a:r>
              <a:rPr lang="en-US" sz="2800" b="1" dirty="0" smtClean="0"/>
              <a:t>”</a:t>
            </a:r>
          </a:p>
          <a:p>
            <a:pPr marL="0" indent="0">
              <a:buNone/>
            </a:pPr>
            <a:r>
              <a:rPr lang="zh-CN" altLang="en-US" sz="2800" b="1" dirty="0" smtClean="0"/>
              <a:t>属</a:t>
            </a:r>
            <a:r>
              <a:rPr lang="zh-CN" altLang="en-US" sz="2800" b="1" dirty="0"/>
              <a:t>神的体系长</a:t>
            </a:r>
            <a:r>
              <a:rPr lang="zh-CN" altLang="en-US" sz="2800" b="1" dirty="0" smtClean="0"/>
              <a:t>老治理</a:t>
            </a:r>
            <a:endParaRPr lang="en-US" sz="2800" b="1" dirty="0"/>
          </a:p>
          <a:p>
            <a:pPr marL="0" indent="0">
              <a:buNone/>
            </a:pPr>
            <a:r>
              <a:rPr lang="en-US" sz="2800" b="1" dirty="0"/>
              <a:t>	2. The Human default: What’s </a:t>
            </a:r>
            <a:r>
              <a:rPr lang="en-US" sz="2800" b="1" dirty="0" smtClean="0"/>
              <a:t>familiar</a:t>
            </a:r>
          </a:p>
          <a:p>
            <a:pPr marL="0" indent="0">
              <a:buNone/>
            </a:pPr>
            <a:r>
              <a:rPr lang="zh-CN" altLang="en-US" sz="2800" b="1" dirty="0" smtClean="0"/>
              <a:t>属</a:t>
            </a:r>
            <a:r>
              <a:rPr lang="zh-CN" altLang="en-US" sz="2800" b="1" dirty="0"/>
              <a:t>世的默认／潮流：大家所熟悉的，人云亦云</a:t>
            </a:r>
            <a:endParaRPr lang="en-US" sz="2800" b="1" dirty="0"/>
          </a:p>
          <a:p>
            <a:pPr marL="0" indent="0">
              <a:buNone/>
            </a:pPr>
            <a:r>
              <a:rPr lang="en-US" sz="2800" b="1" dirty="0"/>
              <a:t>	</a:t>
            </a:r>
          </a:p>
        </p:txBody>
      </p:sp>
    </p:spTree>
    <p:extLst>
      <p:ext uri="{BB962C8B-B14F-4D97-AF65-F5344CB8AC3E}">
        <p14:creationId xmlns:p14="http://schemas.microsoft.com/office/powerpoint/2010/main" val="14318781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Default</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b="1" dirty="0"/>
              <a:t>1. The Roman Empire</a:t>
            </a:r>
            <a:r>
              <a:rPr lang="zh-CN" altLang="en-US" sz="2800" b="1" dirty="0"/>
              <a:t>罗马帝国</a:t>
            </a:r>
            <a:r>
              <a:rPr lang="en-US" sz="2800" b="1" dirty="0"/>
              <a:t> </a:t>
            </a:r>
            <a:r>
              <a:rPr lang="en-US" sz="2800" b="1" dirty="0">
                <a:sym typeface="Wingdings" panose="05000000000000000000" pitchFamily="2" charset="2"/>
              </a:rPr>
              <a:t> Roman Catholicism</a:t>
            </a:r>
          </a:p>
          <a:p>
            <a:pPr marL="0" indent="0">
              <a:buNone/>
            </a:pPr>
            <a:r>
              <a:rPr lang="en-US" sz="2800" b="1" dirty="0">
                <a:sym typeface="Wingdings" panose="05000000000000000000" pitchFamily="2" charset="2"/>
              </a:rPr>
              <a:t>	  Pope</a:t>
            </a:r>
            <a:r>
              <a:rPr lang="zh-TW" altLang="en-US" sz="2800" b="1" dirty="0">
                <a:sym typeface="Wingdings" panose="05000000000000000000" pitchFamily="2" charset="2"/>
              </a:rPr>
              <a:t>罗马教皇</a:t>
            </a:r>
            <a:r>
              <a:rPr lang="en-US" sz="2800" b="1" dirty="0">
                <a:sym typeface="Wingdings" panose="05000000000000000000" pitchFamily="2" charset="2"/>
              </a:rPr>
              <a:t> = Caesar</a:t>
            </a:r>
          </a:p>
          <a:p>
            <a:pPr marL="0" indent="0">
              <a:buNone/>
            </a:pPr>
            <a:r>
              <a:rPr lang="en-US" sz="2800" b="1" dirty="0">
                <a:sym typeface="Wingdings" panose="05000000000000000000" pitchFamily="2" charset="2"/>
              </a:rPr>
              <a:t>2. English Kingdom  Anglicanism</a:t>
            </a:r>
            <a:r>
              <a:rPr lang="zh-TW" altLang="en-US" sz="2800" b="1" dirty="0">
                <a:sym typeface="Wingdings" panose="05000000000000000000" pitchFamily="2" charset="2"/>
              </a:rPr>
              <a:t>英国国教</a:t>
            </a:r>
            <a:endParaRPr lang="en-US" sz="2800" b="1" dirty="0">
              <a:sym typeface="Wingdings" panose="05000000000000000000" pitchFamily="2" charset="2"/>
            </a:endParaRPr>
          </a:p>
          <a:p>
            <a:pPr marL="0" indent="0">
              <a:buNone/>
            </a:pPr>
            <a:r>
              <a:rPr lang="en-US" sz="2800" b="1" dirty="0">
                <a:sym typeface="Wingdings" panose="05000000000000000000" pitchFamily="2" charset="2"/>
              </a:rPr>
              <a:t>		Archbishop </a:t>
            </a:r>
            <a:r>
              <a:rPr lang="zh-TW" altLang="en-US" sz="2800" b="1" dirty="0">
                <a:sym typeface="Wingdings" panose="05000000000000000000" pitchFamily="2" charset="2"/>
              </a:rPr>
              <a:t>大教主／总主教</a:t>
            </a:r>
            <a:r>
              <a:rPr lang="en-US" altLang="zh-TW" sz="2800" b="1" dirty="0">
                <a:sym typeface="Wingdings" panose="05000000000000000000" pitchFamily="2" charset="2"/>
              </a:rPr>
              <a:t>, </a:t>
            </a:r>
            <a:r>
              <a:rPr lang="zh-TW" altLang="en-US" sz="2800" b="1" dirty="0">
                <a:sym typeface="Wingdings" panose="05000000000000000000" pitchFamily="2" charset="2"/>
              </a:rPr>
              <a:t>天主教</a:t>
            </a:r>
            <a:r>
              <a:rPr lang="en-US" sz="2800" b="1" dirty="0">
                <a:sym typeface="Wingdings" panose="05000000000000000000" pitchFamily="2" charset="2"/>
              </a:rPr>
              <a:t>= King</a:t>
            </a:r>
          </a:p>
          <a:p>
            <a:pPr marL="0" indent="0">
              <a:buNone/>
            </a:pPr>
            <a:r>
              <a:rPr lang="en-US" sz="2800" b="1" dirty="0">
                <a:sym typeface="Wingdings" panose="05000000000000000000" pitchFamily="2" charset="2"/>
              </a:rPr>
              <a:t>3. Swiss, German states  Reformed Church</a:t>
            </a:r>
          </a:p>
          <a:p>
            <a:pPr marL="0" indent="0">
              <a:buNone/>
            </a:pPr>
            <a:r>
              <a:rPr lang="en-US" sz="2800" b="1" dirty="0">
                <a:sym typeface="Wingdings" panose="05000000000000000000" pitchFamily="2" charset="2"/>
              </a:rPr>
              <a:t>		Synods</a:t>
            </a:r>
            <a:r>
              <a:rPr lang="zh-TW" altLang="en-US" sz="2800" b="1" dirty="0">
                <a:sym typeface="Wingdings" panose="05000000000000000000" pitchFamily="2" charset="2"/>
              </a:rPr>
              <a:t>宗教会议</a:t>
            </a:r>
            <a:endParaRPr lang="en-US" sz="2800" b="1" dirty="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748" y="2513542"/>
            <a:ext cx="1307306" cy="2254250"/>
          </a:xfrm>
          <a:prstGeom prst="rect">
            <a:avLst/>
          </a:prstGeom>
        </p:spPr>
      </p:pic>
    </p:spTree>
    <p:extLst>
      <p:ext uri="{BB962C8B-B14F-4D97-AF65-F5344CB8AC3E}">
        <p14:creationId xmlns:p14="http://schemas.microsoft.com/office/powerpoint/2010/main" val="27544620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Default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4. </a:t>
            </a:r>
            <a:r>
              <a:rPr lang="zh-CN" altLang="en-US" sz="2800" b="1" dirty="0"/>
              <a:t>西方民主</a:t>
            </a:r>
            <a:r>
              <a:rPr lang="en-US" sz="2800" b="1" dirty="0"/>
              <a:t>Western Democracy </a:t>
            </a:r>
            <a:r>
              <a:rPr lang="en-US" sz="2800" b="1" dirty="0">
                <a:sym typeface="Wingdings" panose="05000000000000000000" pitchFamily="2" charset="2"/>
              </a:rPr>
              <a:t> congregational rule</a:t>
            </a:r>
            <a:r>
              <a:rPr lang="zh-CN" altLang="en-US" sz="2800" b="1" dirty="0">
                <a:sym typeface="Wingdings" panose="05000000000000000000" pitchFamily="2" charset="2"/>
              </a:rPr>
              <a:t>会众管理</a:t>
            </a:r>
            <a:endParaRPr lang="en-US" sz="2800" b="1" dirty="0">
              <a:sym typeface="Wingdings" panose="05000000000000000000" pitchFamily="2" charset="2"/>
            </a:endParaRPr>
          </a:p>
          <a:p>
            <a:pPr marL="0" indent="0">
              <a:buNone/>
            </a:pPr>
            <a:r>
              <a:rPr lang="en-US" sz="2800" b="1" dirty="0"/>
              <a:t>		Everyone has equal vote.</a:t>
            </a:r>
          </a:p>
          <a:p>
            <a:pPr marL="0" indent="0">
              <a:buNone/>
            </a:pPr>
            <a:r>
              <a:rPr lang="en-US" sz="2800" b="1" dirty="0"/>
              <a:t>		The </a:t>
            </a:r>
            <a:r>
              <a:rPr lang="en-US" sz="2800" b="1" i="1" dirty="0"/>
              <a:t>worst</a:t>
            </a:r>
            <a:r>
              <a:rPr lang="en-US" sz="2800" b="1" dirty="0"/>
              <a:t> cancels the </a:t>
            </a:r>
            <a:r>
              <a:rPr lang="en-US" sz="2800" b="1" i="1" dirty="0"/>
              <a:t>best</a:t>
            </a:r>
            <a:r>
              <a:rPr lang="en-US" sz="2800" b="1" dirty="0"/>
              <a:t>!</a:t>
            </a:r>
          </a:p>
          <a:p>
            <a:pPr marL="0" indent="0">
              <a:buNone/>
            </a:pPr>
            <a:r>
              <a:rPr lang="zh-CN" altLang="en-US" sz="2800" b="1" dirty="0"/>
              <a:t>以最差的抵消最好的</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744" y="3892023"/>
            <a:ext cx="3128963" cy="1230313"/>
          </a:xfrm>
          <a:prstGeom prst="rect">
            <a:avLst/>
          </a:prstGeom>
        </p:spPr>
      </p:pic>
    </p:spTree>
    <p:extLst>
      <p:ext uri="{BB962C8B-B14F-4D97-AF65-F5344CB8AC3E}">
        <p14:creationId xmlns:p14="http://schemas.microsoft.com/office/powerpoint/2010/main" val="30579604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8" y="372533"/>
            <a:ext cx="6976532" cy="4832093"/>
          </a:xfrm>
          <a:prstGeom prst="rect">
            <a:avLst/>
          </a:prstGeom>
        </p:spPr>
        <p:txBody>
          <a:bodyPr wrap="square">
            <a:spAutoFit/>
          </a:bodyPr>
          <a:lstStyle/>
          <a:p>
            <a:pPr marL="514350" indent="-514350">
              <a:buFont typeface="+mj-lt"/>
              <a:buAutoNum type="alphaUcPeriod"/>
            </a:pPr>
            <a:r>
              <a:rPr lang="en-US" altLang="zh-TW" sz="2800" dirty="0">
                <a:latin typeface="黑体"/>
                <a:ea typeface="黑体"/>
                <a:cs typeface="黑体"/>
              </a:rPr>
              <a:t>God calls </a:t>
            </a:r>
            <a:r>
              <a:rPr lang="zh-CN" altLang="en-US" sz="2800" dirty="0" smtClean="0">
                <a:latin typeface="黑体"/>
                <a:ea typeface="黑体"/>
                <a:cs typeface="黑体"/>
              </a:rPr>
              <a:t>神</a:t>
            </a:r>
            <a:r>
              <a:rPr lang="zh-CN" altLang="en-US" sz="2800" dirty="0" smtClean="0">
                <a:solidFill>
                  <a:schemeClr val="accent5"/>
                </a:solidFill>
                <a:latin typeface="黑体"/>
                <a:ea typeface="黑体"/>
                <a:cs typeface="黑体"/>
              </a:rPr>
              <a:t>呼召</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a:t>
            </a:r>
            <a:r>
              <a:rPr lang="en-US" altLang="zh-TW" sz="2800" dirty="0" smtClean="0">
                <a:latin typeface="黑体"/>
                <a:ea typeface="黑体"/>
                <a:cs typeface="黑体"/>
              </a:rPr>
              <a:t>son</a:t>
            </a:r>
            <a:r>
              <a:rPr lang="zh-CN" altLang="en-US" sz="2800" dirty="0" smtClean="0">
                <a:latin typeface="黑体"/>
                <a:ea typeface="黑体"/>
                <a:cs typeface="黑体"/>
              </a:rPr>
              <a:t>神呼召儿子</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son to learn obedience from </a:t>
            </a:r>
            <a:r>
              <a:rPr lang="en-US" altLang="zh-TW" sz="2800" dirty="0" smtClean="0">
                <a:latin typeface="黑体"/>
                <a:ea typeface="黑体"/>
                <a:cs typeface="黑体"/>
              </a:rPr>
              <a:t>sufferings</a:t>
            </a:r>
            <a:r>
              <a:rPr lang="zh-CN" altLang="en-US" sz="2800" dirty="0" smtClean="0">
                <a:latin typeface="黑体"/>
                <a:ea typeface="黑体"/>
                <a:cs typeface="黑体"/>
              </a:rPr>
              <a:t>神呼召儿子</a:t>
            </a:r>
            <a:r>
              <a:rPr lang="zh-TW" altLang="en-US" sz="2800" dirty="0" smtClean="0">
                <a:latin typeface="黑体"/>
                <a:ea typeface="黑体"/>
                <a:cs typeface="黑体"/>
              </a:rPr>
              <a:t>因苦難學了</a:t>
            </a:r>
            <a:r>
              <a:rPr lang="zh-TW" altLang="en-US" sz="2800" dirty="0" smtClean="0">
                <a:solidFill>
                  <a:schemeClr val="accent6"/>
                </a:solidFill>
                <a:latin typeface="黑体"/>
                <a:ea typeface="黑体"/>
                <a:cs typeface="黑体"/>
              </a:rPr>
              <a:t>順從</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son to learn obedience from sufferings and become salvation for </a:t>
            </a:r>
            <a:r>
              <a:rPr lang="en-US" altLang="zh-TW" sz="2800" dirty="0" smtClean="0">
                <a:latin typeface="黑体"/>
                <a:ea typeface="黑体"/>
                <a:cs typeface="黑体"/>
              </a:rPr>
              <a:t>all </a:t>
            </a:r>
            <a:r>
              <a:rPr lang="en-US" altLang="zh-TW" sz="2800" dirty="0">
                <a:latin typeface="黑体"/>
                <a:ea typeface="黑体"/>
                <a:cs typeface="黑体"/>
              </a:rPr>
              <a:t>who obey </a:t>
            </a:r>
            <a:r>
              <a:rPr lang="en-US" altLang="zh-TW" sz="2800" dirty="0" smtClean="0">
                <a:latin typeface="黑体"/>
                <a:ea typeface="黑体"/>
                <a:cs typeface="黑体"/>
              </a:rPr>
              <a:t>him</a:t>
            </a:r>
            <a:r>
              <a:rPr lang="zh-CN" altLang="en-US" sz="2800" dirty="0" smtClean="0">
                <a:latin typeface="黑体"/>
                <a:ea typeface="黑体"/>
                <a:cs typeface="黑体"/>
              </a:rPr>
              <a:t>：呼召儿子</a:t>
            </a:r>
            <a:r>
              <a:rPr lang="zh-TW" altLang="en-US" sz="2800" dirty="0" smtClean="0">
                <a:latin typeface="黑体"/>
                <a:ea typeface="黑体"/>
                <a:cs typeface="黑体"/>
              </a:rPr>
              <a:t>因苦難學了順從</a:t>
            </a:r>
            <a:r>
              <a:rPr lang="zh-CN" altLang="en-US" sz="2800" dirty="0">
                <a:latin typeface="黑体"/>
                <a:ea typeface="黑体"/>
                <a:cs typeface="黑体"/>
              </a:rPr>
              <a:t>成全</a:t>
            </a:r>
            <a:r>
              <a:rPr lang="zh-CN" altLang="en-US" sz="2800" dirty="0">
                <a:solidFill>
                  <a:srgbClr val="FFFF00"/>
                </a:solidFill>
                <a:latin typeface="黑体"/>
                <a:ea typeface="黑体"/>
                <a:cs typeface="黑体"/>
              </a:rPr>
              <a:t>救</a:t>
            </a:r>
            <a:r>
              <a:rPr lang="zh-CN" altLang="en-US" sz="2800" dirty="0" smtClean="0">
                <a:solidFill>
                  <a:srgbClr val="FFFF00"/>
                </a:solidFill>
                <a:latin typeface="黑体"/>
                <a:ea typeface="黑体"/>
                <a:cs typeface="黑体"/>
              </a:rPr>
              <a:t>恩</a:t>
            </a:r>
            <a:endParaRPr lang="en-US" altLang="zh-CN" sz="2800" dirty="0" smtClean="0">
              <a:solidFill>
                <a:srgbClr val="FFFF00"/>
              </a:solidFill>
              <a:latin typeface="黑体"/>
              <a:ea typeface="黑体"/>
              <a:cs typeface="黑体"/>
            </a:endParaRPr>
          </a:p>
          <a:p>
            <a:r>
              <a:rPr lang="zh-CN" altLang="en-US" sz="2800" dirty="0" smtClean="0">
                <a:latin typeface="黑体"/>
                <a:ea typeface="黑体"/>
                <a:cs typeface="黑体"/>
              </a:rPr>
              <a:t>面对</a:t>
            </a:r>
            <a:r>
              <a:rPr lang="zh-CN" altLang="en-US" sz="2800" dirty="0" smtClean="0">
                <a:solidFill>
                  <a:schemeClr val="accent5"/>
                </a:solidFill>
                <a:latin typeface="黑体"/>
                <a:ea typeface="黑体"/>
                <a:cs typeface="黑体"/>
              </a:rPr>
              <a:t>呼召，</a:t>
            </a:r>
            <a:r>
              <a:rPr lang="zh-TW" altLang="en-US" sz="2800" dirty="0" smtClean="0">
                <a:solidFill>
                  <a:schemeClr val="accent6"/>
                </a:solidFill>
                <a:latin typeface="黑体"/>
                <a:ea typeface="黑体"/>
                <a:cs typeface="黑体"/>
              </a:rPr>
              <a:t>順從</a:t>
            </a:r>
            <a:r>
              <a:rPr lang="zh-CN" altLang="en-US" sz="2800" dirty="0" smtClean="0">
                <a:solidFill>
                  <a:schemeClr val="accent6"/>
                </a:solidFill>
                <a:latin typeface="黑体"/>
                <a:ea typeface="黑体"/>
                <a:cs typeface="黑体"/>
              </a:rPr>
              <a:t>，</a:t>
            </a:r>
            <a:r>
              <a:rPr lang="zh-CN" altLang="en-US" sz="2800" dirty="0" smtClean="0">
                <a:solidFill>
                  <a:srgbClr val="FFFF00"/>
                </a:solidFill>
                <a:latin typeface="黑体"/>
                <a:ea typeface="黑体"/>
                <a:cs typeface="黑体"/>
              </a:rPr>
              <a:t>救恩，</a:t>
            </a:r>
            <a:r>
              <a:rPr lang="zh-CN" altLang="en-US" sz="2800" dirty="0" smtClean="0">
                <a:latin typeface="黑体"/>
                <a:ea typeface="黑体"/>
                <a:cs typeface="黑体"/>
              </a:rPr>
              <a:t>我们的回应如何？耶稣的蒙召</a:t>
            </a:r>
            <a:r>
              <a:rPr lang="zh-CN" altLang="en-US" sz="2800" dirty="0">
                <a:latin typeface="黑体"/>
                <a:ea typeface="黑体"/>
                <a:cs typeface="黑体"/>
              </a:rPr>
              <a:t>更美</a:t>
            </a:r>
            <a:r>
              <a:rPr lang="zh-CN" altLang="en-US" sz="2800" dirty="0" smtClean="0">
                <a:latin typeface="黑体"/>
                <a:ea typeface="黑体"/>
                <a:cs typeface="黑体"/>
              </a:rPr>
              <a:t>，我们如何蒙召呢？</a:t>
            </a:r>
            <a:endParaRPr lang="en-US" altLang="zh-TW" sz="2800" dirty="0">
              <a:latin typeface="黑体"/>
              <a:ea typeface="黑体"/>
              <a:cs typeface="黑体"/>
            </a:endParaRPr>
          </a:p>
        </p:txBody>
      </p:sp>
    </p:spTree>
    <p:extLst>
      <p:ext uri="{BB962C8B-B14F-4D97-AF65-F5344CB8AC3E}">
        <p14:creationId xmlns:p14="http://schemas.microsoft.com/office/powerpoint/2010/main" val="29283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
            <a:ext cx="9144000" cy="5143500"/>
          </a:xfrm>
          <a:prstGeom prst="rect">
            <a:avLst/>
          </a:prstGeom>
        </p:spPr>
      </p:pic>
      <p:pic>
        <p:nvPicPr>
          <p:cNvPr id="5" name="Picture 4"/>
          <p:cNvPicPr>
            <a:picLocks noChangeAspect="1"/>
          </p:cNvPicPr>
          <p:nvPr/>
        </p:nvPicPr>
        <p:blipFill>
          <a:blip r:embed="rId3"/>
          <a:stretch>
            <a:fillRect/>
          </a:stretch>
        </p:blipFill>
        <p:spPr>
          <a:xfrm>
            <a:off x="0" y="937260"/>
            <a:ext cx="9144000" cy="4777740"/>
          </a:xfrm>
          <a:prstGeom prst="rect">
            <a:avLst/>
          </a:prstGeom>
        </p:spPr>
      </p:pic>
    </p:spTree>
    <p:extLst>
      <p:ext uri="{BB962C8B-B14F-4D97-AF65-F5344CB8AC3E}">
        <p14:creationId xmlns:p14="http://schemas.microsoft.com/office/powerpoint/2010/main" val="3192080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3" y="2442391"/>
            <a:ext cx="6417734" cy="2062103"/>
          </a:xfrm>
          <a:prstGeom prst="rect">
            <a:avLst/>
          </a:prstGeom>
        </p:spPr>
        <p:txBody>
          <a:bodyPr wrap="square">
            <a:spAutoFit/>
          </a:bodyPr>
          <a:lstStyle/>
          <a:p>
            <a:r>
              <a:rPr lang="zh-TW" altLang="en-US" sz="3200" dirty="0" smtClean="0">
                <a:latin typeface="黑体"/>
                <a:ea typeface="黑体"/>
                <a:cs typeface="黑体"/>
              </a:rPr>
              <a:t>希伯來書</a:t>
            </a:r>
            <a:r>
              <a:rPr lang="zh-CN" altLang="zh-CN" sz="3200" dirty="0">
                <a:latin typeface="黑体"/>
                <a:ea typeface="黑体"/>
                <a:cs typeface="黑体"/>
              </a:rPr>
              <a:t>5</a:t>
            </a:r>
            <a:r>
              <a:rPr lang="en-US" altLang="zh-CN" sz="3200" dirty="0" smtClean="0">
                <a:latin typeface="黑体"/>
                <a:ea typeface="黑体"/>
                <a:cs typeface="黑体"/>
              </a:rPr>
              <a:t>:</a:t>
            </a:r>
            <a:r>
              <a:rPr lang="en-US" altLang="zh-TW" sz="3200" dirty="0">
                <a:latin typeface="黑体"/>
                <a:ea typeface="黑体"/>
                <a:cs typeface="黑体"/>
              </a:rPr>
              <a:t>8 </a:t>
            </a:r>
            <a:r>
              <a:rPr lang="zh-TW" altLang="en-US" sz="3200" dirty="0">
                <a:latin typeface="黑体"/>
                <a:ea typeface="黑体"/>
                <a:cs typeface="黑体"/>
              </a:rPr>
              <a:t>他雖然為兒子，還是因所受的苦難學了順從。 </a:t>
            </a:r>
            <a:r>
              <a:rPr lang="en-US" altLang="zh-TW" sz="3200" dirty="0">
                <a:latin typeface="黑体"/>
                <a:ea typeface="黑体"/>
                <a:cs typeface="黑体"/>
              </a:rPr>
              <a:t>9 </a:t>
            </a:r>
            <a:r>
              <a:rPr lang="zh-TW" altLang="en-US" sz="3200" dirty="0">
                <a:latin typeface="黑体"/>
                <a:ea typeface="黑体"/>
                <a:cs typeface="黑体"/>
              </a:rPr>
              <a:t>他既得以完全，就為凡順從他的人成了永遠得救的根源</a:t>
            </a:r>
            <a:endParaRPr lang="en-US" altLang="zh-TW" sz="3200" dirty="0">
              <a:latin typeface="黑体"/>
              <a:ea typeface="黑体"/>
              <a:cs typeface="黑体"/>
            </a:endParaRPr>
          </a:p>
        </p:txBody>
      </p:sp>
      <p:sp>
        <p:nvSpPr>
          <p:cNvPr id="5" name="Rectangle 4"/>
          <p:cNvSpPr/>
          <p:nvPr/>
        </p:nvSpPr>
        <p:spPr>
          <a:xfrm>
            <a:off x="626533" y="1103576"/>
            <a:ext cx="7112000" cy="584776"/>
          </a:xfrm>
          <a:prstGeom prst="rect">
            <a:avLst/>
          </a:prstGeom>
        </p:spPr>
        <p:txBody>
          <a:bodyPr wrap="square">
            <a:spAutoFit/>
          </a:bodyPr>
          <a:lstStyle/>
          <a:p>
            <a:pPr marL="0" lvl="1">
              <a:defRPr/>
            </a:pPr>
            <a:r>
              <a:rPr lang="zh-CN" altLang="en-US" sz="3200" dirty="0" smtClean="0">
                <a:latin typeface="黑体"/>
                <a:ea typeface="黑体"/>
                <a:cs typeface="黑体"/>
              </a:rPr>
              <a:t>唯独基督！效法基督顺从神！</a:t>
            </a:r>
            <a:endParaRPr lang="en-US" sz="3200" dirty="0">
              <a:latin typeface="黑体"/>
              <a:ea typeface="黑体"/>
              <a:cs typeface="黑体"/>
            </a:endParaRPr>
          </a:p>
        </p:txBody>
      </p:sp>
      <p:sp>
        <p:nvSpPr>
          <p:cNvPr id="6" name="Rectangle 5"/>
          <p:cNvSpPr/>
          <p:nvPr/>
        </p:nvSpPr>
        <p:spPr>
          <a:xfrm>
            <a:off x="376265" y="134057"/>
            <a:ext cx="7700935" cy="584776"/>
          </a:xfrm>
          <a:prstGeom prst="rect">
            <a:avLst/>
          </a:prstGeom>
        </p:spPr>
        <p:txBody>
          <a:bodyPr wrap="square">
            <a:spAutoFit/>
          </a:bodyPr>
          <a:lstStyle/>
          <a:p>
            <a:pPr algn="ctr"/>
            <a:r>
              <a:rPr lang="zh-CN" altLang="en-US" sz="3200" dirty="0" smtClean="0">
                <a:latin typeface="黑体"/>
                <a:ea typeface="黑体"/>
                <a:cs typeface="黑体"/>
              </a:rPr>
              <a:t>本周挑战</a:t>
            </a:r>
            <a:endParaRPr lang="en-US" sz="3200" dirty="0">
              <a:latin typeface="黑体"/>
              <a:ea typeface="黑体"/>
              <a:cs typeface="黑体"/>
            </a:endParaRPr>
          </a:p>
        </p:txBody>
      </p:sp>
    </p:spTree>
    <p:extLst>
      <p:ext uri="{BB962C8B-B14F-4D97-AF65-F5344CB8AC3E}">
        <p14:creationId xmlns:p14="http://schemas.microsoft.com/office/powerpoint/2010/main" val="43037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3200"/>
            <a:ext cx="7857067" cy="6124754"/>
          </a:xfrm>
          <a:prstGeom prst="rect">
            <a:avLst/>
          </a:prstGeom>
        </p:spPr>
        <p:txBody>
          <a:bodyPr wrap="square">
            <a:spAutoFit/>
          </a:bodyPr>
          <a:lstStyle/>
          <a:p>
            <a:r>
              <a:rPr lang="zh-TW" altLang="en-US" sz="2800" dirty="0" smtClean="0"/>
              <a:t>希伯来书</a:t>
            </a:r>
            <a:r>
              <a:rPr lang="en-US" altLang="zh-TW" sz="2800" dirty="0"/>
              <a:t>5</a:t>
            </a:r>
            <a:r>
              <a:rPr lang="en-US" altLang="zh-CN" sz="2800" dirty="0" smtClean="0"/>
              <a:t>:</a:t>
            </a:r>
            <a:r>
              <a:rPr lang="en-US" altLang="zh-TW" sz="2800" dirty="0" smtClean="0"/>
              <a:t>1</a:t>
            </a:r>
            <a:r>
              <a:rPr lang="zh-TW" altLang="en-US" sz="2800" dirty="0" smtClean="0"/>
              <a:t>凡從人間挑選的</a:t>
            </a:r>
            <a:r>
              <a:rPr lang="zh-TW" altLang="en-US" sz="2800" dirty="0"/>
              <a:t>大祭司，是奉派替人辦理屬神的事，為要獻上禮物和贖罪祭。 </a:t>
            </a:r>
            <a:r>
              <a:rPr lang="en-US" altLang="zh-TW" sz="2800" dirty="0"/>
              <a:t>2 </a:t>
            </a:r>
            <a:r>
              <a:rPr lang="zh-TW" altLang="en-US" sz="2800" dirty="0"/>
              <a:t>他能體諒那愚蒙的和失迷的人，因為他自己也是被軟弱所困。 </a:t>
            </a:r>
            <a:r>
              <a:rPr lang="en-US" altLang="zh-TW" sz="2800" dirty="0"/>
              <a:t>3 </a:t>
            </a:r>
            <a:r>
              <a:rPr lang="zh-TW" altLang="en-US" sz="2800" dirty="0"/>
              <a:t>故此，他理當為百姓和自己獻祭贖罪。 </a:t>
            </a:r>
            <a:r>
              <a:rPr lang="en-US" altLang="zh-TW" sz="2800" dirty="0"/>
              <a:t>4 </a:t>
            </a:r>
            <a:r>
              <a:rPr lang="zh-TW" altLang="en-US" sz="2800" dirty="0"/>
              <a:t>這大祭司的尊榮沒有人自取，唯要蒙神所召，像亞倫一樣。 </a:t>
            </a:r>
            <a:r>
              <a:rPr lang="en-US" altLang="zh-TW" sz="2800" dirty="0"/>
              <a:t>5 </a:t>
            </a:r>
            <a:r>
              <a:rPr lang="zh-TW" altLang="en-US" sz="2800" dirty="0"/>
              <a:t>如此，基督也不是自取榮耀做大祭司，乃是在乎向他說「你是我的兒子，我今日生你」的那一位， </a:t>
            </a:r>
            <a:r>
              <a:rPr lang="en-US" altLang="zh-TW" sz="2800" dirty="0"/>
              <a:t>6 </a:t>
            </a:r>
            <a:r>
              <a:rPr lang="zh-TW" altLang="en-US" sz="2800" dirty="0"/>
              <a:t>就如經上又有一處說：「你是照著麥基洗德的等次永遠為祭司。</a:t>
            </a:r>
            <a:r>
              <a:rPr lang="zh-TW" altLang="en-US" sz="2800" dirty="0" smtClean="0"/>
              <a:t>」</a:t>
            </a:r>
            <a:r>
              <a:rPr lang="en-US" altLang="zh-TW" sz="2800" dirty="0" smtClean="0"/>
              <a:t>7</a:t>
            </a:r>
            <a:r>
              <a:rPr lang="zh-TW" altLang="en-US" sz="2800" dirty="0" smtClean="0"/>
              <a:t>基督在肉體</a:t>
            </a:r>
            <a:r>
              <a:rPr lang="zh-TW" altLang="en-US" sz="2800" dirty="0"/>
              <a:t>的時候既大聲哀哭，流淚禱告，懇求那能救他免死的主，就因他的虔誠蒙了應允。 </a:t>
            </a:r>
            <a:r>
              <a:rPr lang="en-US" altLang="zh-TW" sz="2800" dirty="0"/>
              <a:t>8 </a:t>
            </a:r>
            <a:r>
              <a:rPr lang="zh-TW" altLang="en-US" sz="2800" dirty="0"/>
              <a:t>他雖然為兒子，還是因所受的苦難學了順從。 </a:t>
            </a:r>
            <a:r>
              <a:rPr lang="en-US" altLang="zh-TW" sz="2800" dirty="0"/>
              <a:t>9 </a:t>
            </a:r>
            <a:r>
              <a:rPr lang="zh-TW" altLang="en-US" sz="2800" dirty="0"/>
              <a:t>他既得以完全，就為凡順從他的人成了永遠得救的根源， </a:t>
            </a:r>
            <a:r>
              <a:rPr lang="en-US" altLang="zh-TW" sz="2800" dirty="0"/>
              <a:t>10 </a:t>
            </a:r>
            <a:r>
              <a:rPr lang="zh-TW" altLang="en-US" sz="2800" dirty="0"/>
              <a:t>並蒙神照著麥基洗德的等次稱他為</a:t>
            </a:r>
            <a:r>
              <a:rPr lang="zh-TW" altLang="en-US" sz="2800" dirty="0" smtClean="0"/>
              <a:t>大祭司。</a:t>
            </a:r>
            <a:endParaRPr lang="en-US" altLang="zh-TW" sz="2800" dirty="0"/>
          </a:p>
        </p:txBody>
      </p:sp>
    </p:spTree>
    <p:extLst>
      <p:ext uri="{BB962C8B-B14F-4D97-AF65-F5344CB8AC3E}">
        <p14:creationId xmlns:p14="http://schemas.microsoft.com/office/powerpoint/2010/main" val="287096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32" y="67301"/>
            <a:ext cx="7145867" cy="5693867"/>
          </a:xfrm>
          <a:prstGeom prst="rect">
            <a:avLst/>
          </a:prstGeom>
        </p:spPr>
        <p:txBody>
          <a:bodyPr wrap="square">
            <a:spAutoFit/>
          </a:bodyPr>
          <a:lstStyle/>
          <a:p>
            <a:r>
              <a:rPr lang="en-US" altLang="zh-TW" sz="2800" dirty="0" smtClean="0"/>
              <a:t>Heb5</a:t>
            </a:r>
            <a:r>
              <a:rPr lang="en-US" altLang="zh-CN" sz="2800" dirty="0" smtClean="0"/>
              <a:t>:</a:t>
            </a:r>
            <a:r>
              <a:rPr lang="en-US" altLang="zh-TW" sz="2800" dirty="0" smtClean="0"/>
              <a:t>1</a:t>
            </a:r>
            <a:r>
              <a:rPr lang="en-US" altLang="zh-TW" sz="2800" dirty="0"/>
              <a:t>Every high priest is selected from among the people and is appointed to represent the people in matters related to God, to offer gifts and sacrifices for sins. 2 He is able to deal gently with those who are ignorant and are going astray, since he himself is subject to weakness. 3 This is why he has to offer sacrifices for his own sins, as well as for the sins of the people. 4 And no one takes this honor on himself, but he receives it when called by God, just as Aaron was. </a:t>
            </a:r>
            <a:r>
              <a:rPr lang="en-US" altLang="zh-TW" sz="2800" dirty="0" smtClean="0"/>
              <a:t>5a </a:t>
            </a:r>
            <a:r>
              <a:rPr lang="en-US" altLang="zh-TW" sz="2800" dirty="0"/>
              <a:t>In the same way, Christ did not take on himself the glory of becoming a high priest. But God said to him, </a:t>
            </a:r>
          </a:p>
        </p:txBody>
      </p:sp>
    </p:spTree>
    <p:extLst>
      <p:ext uri="{BB962C8B-B14F-4D97-AF65-F5344CB8AC3E}">
        <p14:creationId xmlns:p14="http://schemas.microsoft.com/office/powerpoint/2010/main" val="385121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 y="0"/>
            <a:ext cx="6993468" cy="5693867"/>
          </a:xfrm>
          <a:prstGeom prst="rect">
            <a:avLst/>
          </a:prstGeom>
        </p:spPr>
        <p:txBody>
          <a:bodyPr wrap="square">
            <a:spAutoFit/>
          </a:bodyPr>
          <a:lstStyle/>
          <a:p>
            <a:r>
              <a:rPr lang="en-US" altLang="zh-TW" sz="2800" dirty="0" smtClean="0"/>
              <a:t>Heb5</a:t>
            </a:r>
            <a:r>
              <a:rPr lang="en-US" altLang="zh-CN" sz="2800" dirty="0" smtClean="0"/>
              <a:t>:5b</a:t>
            </a:r>
            <a:r>
              <a:rPr lang="en-US" altLang="zh-TW" sz="2800" dirty="0" smtClean="0"/>
              <a:t> </a:t>
            </a:r>
            <a:r>
              <a:rPr lang="en-US" altLang="zh-TW" sz="2800" dirty="0"/>
              <a:t>“You are my Son; today I have become your Father.</a:t>
            </a:r>
            <a:r>
              <a:rPr lang="en-US" altLang="zh-TW" sz="2800" dirty="0" smtClean="0"/>
              <a:t>”6 </a:t>
            </a:r>
            <a:r>
              <a:rPr lang="en-US" altLang="zh-TW" sz="2800" dirty="0"/>
              <a:t>And he says in another place, “You are a priest forever, in the order of Melchizedek.</a:t>
            </a:r>
            <a:r>
              <a:rPr lang="en-US" altLang="zh-TW" sz="2800" dirty="0" smtClean="0"/>
              <a:t>”7 </a:t>
            </a:r>
            <a:r>
              <a:rPr lang="en-US" altLang="zh-TW" sz="2800" dirty="0"/>
              <a:t>During the days of Jesus’ life on earth, he offered up prayers and petitions with fervent cries and tears to the one who could save him from death, and he was heard because of his reverent submission. 8 Son though he was, he learned obedience from what he suffered 9 and, once made perfect, he became the source of eternal salvation for all who obey him 10 and was designated by God to be high priest in the order of Melchizedek.</a:t>
            </a:r>
          </a:p>
        </p:txBody>
      </p:sp>
    </p:spTree>
    <p:extLst>
      <p:ext uri="{BB962C8B-B14F-4D97-AF65-F5344CB8AC3E}">
        <p14:creationId xmlns:p14="http://schemas.microsoft.com/office/powerpoint/2010/main" val="186383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7" y="336185"/>
            <a:ext cx="8229600" cy="952500"/>
          </a:xfrm>
        </p:spPr>
        <p:txBody>
          <a:bodyPr>
            <a:normAutofit fontScale="90000"/>
          </a:bodyPr>
          <a:lstStyle/>
          <a:p>
            <a:r>
              <a:rPr lang="zh-CN" altLang="en-US" dirty="0" smtClean="0"/>
              <a:t>宗教改革的</a:t>
            </a:r>
            <a:r>
              <a:rPr lang="zh-CN" altLang="en-US" dirty="0"/>
              <a:t>五大“</a:t>
            </a:r>
            <a:r>
              <a:rPr lang="zh-CN" altLang="en-US" dirty="0" smtClean="0"/>
              <a:t>唯独”</a:t>
            </a:r>
            <a:r>
              <a:rPr lang="en-US" altLang="zh-CN" dirty="0" smtClean="0"/>
              <a:t/>
            </a:r>
            <a:br>
              <a:rPr lang="en-US" altLang="zh-CN" dirty="0" smtClean="0"/>
            </a:br>
            <a:r>
              <a:rPr lang="en-US" altLang="zh-CN" dirty="0" smtClean="0"/>
              <a:t>Five </a:t>
            </a:r>
            <a:r>
              <a:rPr lang="en-US" altLang="zh-CN" dirty="0" err="1" smtClean="0"/>
              <a:t>Solas</a:t>
            </a:r>
            <a:r>
              <a:rPr lang="en-US" altLang="zh-CN" dirty="0" smtClean="0"/>
              <a:t> of Reformation </a:t>
            </a:r>
            <a:endParaRPr lang="en-US" dirty="0"/>
          </a:p>
        </p:txBody>
      </p:sp>
      <p:sp>
        <p:nvSpPr>
          <p:cNvPr id="3" name="Content Placeholder 2"/>
          <p:cNvSpPr>
            <a:spLocks noGrp="1"/>
          </p:cNvSpPr>
          <p:nvPr>
            <p:ph idx="1"/>
          </p:nvPr>
        </p:nvSpPr>
        <p:spPr>
          <a:xfrm>
            <a:off x="457200" y="1288685"/>
            <a:ext cx="6686550" cy="3629743"/>
          </a:xfrm>
        </p:spPr>
        <p:txBody>
          <a:bodyPr>
            <a:normAutofit/>
          </a:bodyPr>
          <a:lstStyle/>
          <a:p>
            <a:endParaRPr lang="en-US" sz="2200" i="1" dirty="0"/>
          </a:p>
          <a:p>
            <a:r>
              <a:rPr lang="zh-CN" altLang="en-US" sz="2200" i="1" dirty="0"/>
              <a:t>唯独信心</a:t>
            </a:r>
            <a:r>
              <a:rPr lang="en-US" altLang="zh-CN" sz="2200" i="1" dirty="0"/>
              <a:t>/</a:t>
            </a:r>
            <a:r>
              <a:rPr lang="en-US" sz="2200" i="1" dirty="0"/>
              <a:t>Sola Fide</a:t>
            </a:r>
            <a:r>
              <a:rPr lang="en-US" sz="2200" dirty="0"/>
              <a:t>, by faith alone.</a:t>
            </a:r>
          </a:p>
          <a:p>
            <a:r>
              <a:rPr lang="zh-CN" altLang="en-US" sz="2200" i="1" dirty="0"/>
              <a:t>唯独圣经</a:t>
            </a:r>
            <a:r>
              <a:rPr lang="en-US" altLang="zh-CN" sz="2200" i="1" dirty="0"/>
              <a:t>/</a:t>
            </a:r>
            <a:r>
              <a:rPr lang="en-US" sz="2200" i="1" dirty="0"/>
              <a:t>Sola Scriptura</a:t>
            </a:r>
            <a:r>
              <a:rPr lang="en-US" sz="2200" dirty="0"/>
              <a:t>, by Scripture alone.</a:t>
            </a:r>
          </a:p>
          <a:p>
            <a:r>
              <a:rPr lang="zh-CN" altLang="en-US" sz="2200" i="1" dirty="0">
                <a:solidFill>
                  <a:srgbClr val="FFFF00"/>
                </a:solidFill>
              </a:rPr>
              <a:t>唯独基督</a:t>
            </a:r>
            <a:r>
              <a:rPr lang="en-US" altLang="zh-CN" sz="2200" i="1" dirty="0">
                <a:solidFill>
                  <a:srgbClr val="FFFF00"/>
                </a:solidFill>
              </a:rPr>
              <a:t>/</a:t>
            </a:r>
            <a:r>
              <a:rPr lang="en-US" sz="2200" i="1" dirty="0" err="1">
                <a:solidFill>
                  <a:srgbClr val="FFFF00"/>
                </a:solidFill>
              </a:rPr>
              <a:t>Solus</a:t>
            </a:r>
            <a:r>
              <a:rPr lang="en-US" sz="2200" i="1" dirty="0">
                <a:solidFill>
                  <a:srgbClr val="FFFF00"/>
                </a:solidFill>
              </a:rPr>
              <a:t> </a:t>
            </a:r>
            <a:r>
              <a:rPr lang="en-US" sz="2200" i="1" dirty="0" err="1">
                <a:solidFill>
                  <a:srgbClr val="FFFF00"/>
                </a:solidFill>
              </a:rPr>
              <a:t>Christus</a:t>
            </a:r>
            <a:r>
              <a:rPr lang="en-US" sz="2200" dirty="0">
                <a:solidFill>
                  <a:srgbClr val="FFFF00"/>
                </a:solidFill>
              </a:rPr>
              <a:t>, through Christ alone</a:t>
            </a:r>
            <a:r>
              <a:rPr lang="en-US" sz="2200" dirty="0"/>
              <a:t>.</a:t>
            </a:r>
          </a:p>
          <a:p>
            <a:r>
              <a:rPr lang="zh-CN" altLang="en-US" sz="2200" i="1" dirty="0"/>
              <a:t>唯独恩典</a:t>
            </a:r>
            <a:r>
              <a:rPr lang="en-US" altLang="zh-CN" sz="2200" i="1" dirty="0"/>
              <a:t>/</a:t>
            </a:r>
            <a:r>
              <a:rPr lang="en-US" sz="2200" i="1" dirty="0"/>
              <a:t>Sola Gratia</a:t>
            </a:r>
            <a:r>
              <a:rPr lang="en-US" sz="2200" dirty="0"/>
              <a:t>, by grace alone.</a:t>
            </a:r>
          </a:p>
          <a:p>
            <a:r>
              <a:rPr lang="zh-CN" altLang="en-US" sz="2200" i="1" dirty="0"/>
              <a:t>唯独神的荣耀</a:t>
            </a:r>
            <a:r>
              <a:rPr lang="en-US" altLang="zh-CN" sz="2200" i="1" dirty="0"/>
              <a:t>/</a:t>
            </a:r>
            <a:r>
              <a:rPr lang="en-US" sz="2200" i="1" dirty="0"/>
              <a:t>Soli </a:t>
            </a:r>
            <a:r>
              <a:rPr lang="en-US" sz="2200" i="1" dirty="0" err="1"/>
              <a:t>Deo</a:t>
            </a:r>
            <a:r>
              <a:rPr lang="en-US" sz="2200" i="1" dirty="0"/>
              <a:t> Gloria</a:t>
            </a:r>
            <a:r>
              <a:rPr lang="en-US" sz="2200" dirty="0"/>
              <a:t>, glory to God alone.</a:t>
            </a:r>
          </a:p>
        </p:txBody>
      </p:sp>
    </p:spTree>
    <p:extLst>
      <p:ext uri="{BB962C8B-B14F-4D97-AF65-F5344CB8AC3E}">
        <p14:creationId xmlns:p14="http://schemas.microsoft.com/office/powerpoint/2010/main" val="1238213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80533" y="2421467"/>
            <a:ext cx="6316134" cy="2540264"/>
          </a:xfrm>
        </p:spPr>
        <p:txBody>
          <a:bodyPr>
            <a:normAutofit fontScale="92500"/>
          </a:bodyPr>
          <a:lstStyle/>
          <a:p>
            <a:pPr marL="457200" lvl="1" indent="0" eaLnBrk="1">
              <a:buNone/>
              <a:defRPr/>
            </a:pPr>
            <a:r>
              <a:rPr lang="en-US" altLang="zh-CN" sz="3200" dirty="0" smtClean="0">
                <a:solidFill>
                  <a:srgbClr val="FFFFFF"/>
                </a:solidFill>
              </a:rPr>
              <a:t>The Word</a:t>
            </a:r>
          </a:p>
          <a:p>
            <a:pPr lvl="1" eaLnBrk="1">
              <a:defRPr/>
            </a:pPr>
            <a:r>
              <a:rPr lang="en-US" altLang="zh-CN" sz="3200" dirty="0" smtClean="0">
                <a:solidFill>
                  <a:srgbClr val="FFFFFF"/>
                </a:solidFill>
              </a:rPr>
              <a:t>Written</a:t>
            </a:r>
            <a:r>
              <a:rPr lang="zh-CN" altLang="en-US" sz="3200" dirty="0" smtClean="0">
                <a:solidFill>
                  <a:srgbClr val="FFFFFF"/>
                </a:solidFill>
              </a:rPr>
              <a:t>写出的道</a:t>
            </a:r>
            <a:r>
              <a:rPr lang="en-US" altLang="zh-CN" sz="3200" dirty="0" smtClean="0">
                <a:solidFill>
                  <a:srgbClr val="FFFFFF"/>
                </a:solidFill>
              </a:rPr>
              <a:t>: </a:t>
            </a:r>
            <a:r>
              <a:rPr lang="zh-CN" altLang="en-US" sz="3200" dirty="0" smtClean="0">
                <a:solidFill>
                  <a:srgbClr val="FFFFFF"/>
                </a:solidFill>
              </a:rPr>
              <a:t>圣经</a:t>
            </a:r>
            <a:r>
              <a:rPr lang="en-US" altLang="zh-CN" sz="3200" dirty="0" smtClean="0">
                <a:solidFill>
                  <a:srgbClr val="FFFFFF"/>
                </a:solidFill>
              </a:rPr>
              <a:t>Bible</a:t>
            </a:r>
          </a:p>
          <a:p>
            <a:pPr lvl="1" eaLnBrk="1">
              <a:defRPr/>
            </a:pPr>
            <a:r>
              <a:rPr lang="en-US" altLang="zh-CN" sz="3200" dirty="0" smtClean="0">
                <a:solidFill>
                  <a:srgbClr val="FFFFFF"/>
                </a:solidFill>
              </a:rPr>
              <a:t>Living</a:t>
            </a:r>
            <a:r>
              <a:rPr lang="zh-CN" altLang="en-US" sz="3200" dirty="0" smtClean="0">
                <a:solidFill>
                  <a:srgbClr val="FFFFFF"/>
                </a:solidFill>
              </a:rPr>
              <a:t>活出的道</a:t>
            </a:r>
            <a:r>
              <a:rPr lang="en-US" altLang="zh-CN" sz="3200" dirty="0" smtClean="0">
                <a:solidFill>
                  <a:srgbClr val="FFFFFF"/>
                </a:solidFill>
              </a:rPr>
              <a:t>: </a:t>
            </a:r>
            <a:r>
              <a:rPr lang="zh-CN" altLang="en-US" sz="3200" dirty="0" smtClean="0">
                <a:solidFill>
                  <a:srgbClr val="FFFFFF"/>
                </a:solidFill>
              </a:rPr>
              <a:t>耶稣基督</a:t>
            </a:r>
            <a:r>
              <a:rPr lang="en-US" altLang="zh-CN" sz="3200" dirty="0" smtClean="0">
                <a:solidFill>
                  <a:srgbClr val="FFFFFF"/>
                </a:solidFill>
              </a:rPr>
              <a:t>Christ</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4" y="280192"/>
            <a:ext cx="3125787" cy="196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140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3" y="575733"/>
            <a:ext cx="6925734" cy="1754327"/>
          </a:xfrm>
          <a:prstGeom prst="rect">
            <a:avLst/>
          </a:prstGeom>
        </p:spPr>
        <p:txBody>
          <a:bodyPr wrap="square">
            <a:spAutoFit/>
          </a:bodyPr>
          <a:lstStyle/>
          <a:p>
            <a:pPr marL="457200" indent="-457200">
              <a:buFont typeface="Arial"/>
              <a:buChar char="•"/>
            </a:pPr>
            <a:r>
              <a:rPr lang="zh-CN" altLang="en-US" sz="3600" dirty="0" smtClean="0">
                <a:latin typeface="黑体"/>
                <a:ea typeface="黑体"/>
                <a:cs typeface="黑体"/>
              </a:rPr>
              <a:t>道理：</a:t>
            </a:r>
            <a:r>
              <a:rPr lang="zh-TW" altLang="en-US" sz="3600" dirty="0" smtClean="0">
                <a:latin typeface="黑体"/>
                <a:ea typeface="黑体"/>
                <a:cs typeface="黑体"/>
              </a:rPr>
              <a:t>道</a:t>
            </a:r>
            <a:r>
              <a:rPr lang="zh-CN" altLang="en-US" sz="3600" dirty="0" smtClean="0">
                <a:latin typeface="黑体"/>
                <a:ea typeface="黑体"/>
                <a:cs typeface="黑体"/>
              </a:rPr>
              <a:t>有能力，是真理</a:t>
            </a:r>
            <a:r>
              <a:rPr lang="en-US" altLang="zh-CN" sz="3600" dirty="0" smtClean="0">
                <a:latin typeface="黑体"/>
                <a:ea typeface="黑体"/>
                <a:cs typeface="黑体"/>
              </a:rPr>
              <a:t>Truth</a:t>
            </a:r>
          </a:p>
          <a:p>
            <a:pPr marL="457200" indent="-457200">
              <a:buFont typeface="Arial"/>
              <a:buChar char="•"/>
            </a:pPr>
            <a:r>
              <a:rPr lang="zh-CN" altLang="en-US" sz="3600" dirty="0" smtClean="0">
                <a:latin typeface="黑体"/>
                <a:ea typeface="黑体"/>
                <a:cs typeface="黑体"/>
              </a:rPr>
              <a:t>道路：</a:t>
            </a:r>
            <a:r>
              <a:rPr lang="zh-TW" altLang="en-US" sz="3600" dirty="0" smtClean="0">
                <a:latin typeface="黑体"/>
                <a:ea typeface="黑体"/>
                <a:cs typeface="黑体"/>
              </a:rPr>
              <a:t>道</a:t>
            </a:r>
            <a:r>
              <a:rPr lang="zh-CN" altLang="en-US" sz="3600" dirty="0" smtClean="0">
                <a:latin typeface="黑体"/>
                <a:ea typeface="黑体"/>
                <a:cs typeface="黑体"/>
              </a:rPr>
              <a:t>是中保，是道路</a:t>
            </a:r>
            <a:r>
              <a:rPr lang="en-US" altLang="zh-TW" sz="3600" dirty="0" smtClean="0">
                <a:latin typeface="黑体"/>
                <a:ea typeface="黑体"/>
                <a:cs typeface="黑体"/>
              </a:rPr>
              <a:t>Way</a:t>
            </a:r>
          </a:p>
          <a:p>
            <a:pPr marL="457200" indent="-457200">
              <a:buFont typeface="Arial"/>
              <a:buChar char="•"/>
            </a:pPr>
            <a:r>
              <a:rPr lang="zh-CN" altLang="en-US" sz="3600" dirty="0" smtClean="0">
                <a:latin typeface="黑体"/>
                <a:ea typeface="黑体"/>
                <a:cs typeface="黑体"/>
              </a:rPr>
              <a:t>道德：</a:t>
            </a:r>
            <a:r>
              <a:rPr lang="zh-TW" altLang="en-US" sz="3600" dirty="0" smtClean="0">
                <a:latin typeface="黑体"/>
                <a:ea typeface="黑体"/>
                <a:cs typeface="黑体"/>
              </a:rPr>
              <a:t>道</a:t>
            </a:r>
            <a:r>
              <a:rPr lang="zh-CN" altLang="en-US" sz="3600" dirty="0" smtClean="0">
                <a:latin typeface="黑体"/>
                <a:ea typeface="黑体"/>
                <a:cs typeface="黑体"/>
              </a:rPr>
              <a:t>有道德，是生命</a:t>
            </a:r>
            <a:r>
              <a:rPr lang="en-US" altLang="zh-CN" sz="3600" dirty="0" smtClean="0">
                <a:latin typeface="黑体"/>
                <a:ea typeface="黑体"/>
                <a:cs typeface="黑体"/>
              </a:rPr>
              <a:t>Life</a:t>
            </a:r>
            <a:endParaRPr lang="en-US" altLang="zh-TW" sz="3600" dirty="0">
              <a:latin typeface="黑体"/>
              <a:ea typeface="黑体"/>
              <a:cs typeface="黑体"/>
            </a:endParaRPr>
          </a:p>
        </p:txBody>
      </p:sp>
      <p:sp>
        <p:nvSpPr>
          <p:cNvPr id="3" name="Rectangle 2"/>
          <p:cNvSpPr/>
          <p:nvPr/>
        </p:nvSpPr>
        <p:spPr>
          <a:xfrm>
            <a:off x="474133" y="2523974"/>
            <a:ext cx="6587067" cy="2554545"/>
          </a:xfrm>
          <a:prstGeom prst="rect">
            <a:avLst/>
          </a:prstGeom>
        </p:spPr>
        <p:txBody>
          <a:bodyPr wrap="square">
            <a:spAutoFit/>
          </a:bodyPr>
          <a:lstStyle/>
          <a:p>
            <a:r>
              <a:rPr lang="en-US" altLang="zh-CN" sz="3200" dirty="0" smtClean="0"/>
              <a:t>John</a:t>
            </a:r>
            <a:r>
              <a:rPr lang="zh-CN" altLang="en-US" sz="3200" dirty="0" smtClean="0"/>
              <a:t>約翰</a:t>
            </a:r>
            <a:r>
              <a:rPr lang="zh-CN" altLang="en-US" sz="3200" dirty="0"/>
              <a:t>福音 </a:t>
            </a:r>
            <a:r>
              <a:rPr lang="en-US" altLang="zh-CN" sz="3200" dirty="0" smtClean="0"/>
              <a:t>14</a:t>
            </a:r>
            <a:r>
              <a:rPr lang="zh-CN" altLang="en-US" sz="3200" dirty="0" smtClean="0"/>
              <a:t>：</a:t>
            </a:r>
            <a:r>
              <a:rPr lang="en-US" altLang="zh-CN" sz="3200" dirty="0" smtClean="0"/>
              <a:t>6 </a:t>
            </a:r>
            <a:r>
              <a:rPr lang="zh-CN" altLang="en-US" sz="3200" dirty="0"/>
              <a:t>耶穌說</a:t>
            </a:r>
            <a:r>
              <a:rPr lang="zh-CN" altLang="en-US" sz="3200" dirty="0" smtClean="0"/>
              <a:t>：我就</a:t>
            </a:r>
            <a:r>
              <a:rPr lang="zh-CN" altLang="en-US" sz="3200" dirty="0"/>
              <a:t>是</a:t>
            </a:r>
            <a:r>
              <a:rPr lang="zh-CN" altLang="en-US" sz="3200" dirty="0">
                <a:solidFill>
                  <a:srgbClr val="FFFF00"/>
                </a:solidFill>
              </a:rPr>
              <a:t>道路、真理、生命。</a:t>
            </a:r>
            <a:r>
              <a:rPr lang="zh-CN" altLang="en-US" sz="3200" dirty="0"/>
              <a:t>若不藉著我，沒有人能到父那裡去</a:t>
            </a:r>
            <a:r>
              <a:rPr lang="zh-CN" altLang="en-US" sz="3200" dirty="0" smtClean="0"/>
              <a:t>。</a:t>
            </a:r>
            <a:r>
              <a:rPr lang="en-US" altLang="zh-CN" sz="3200" dirty="0" smtClean="0"/>
              <a:t>I am the </a:t>
            </a:r>
            <a:r>
              <a:rPr lang="en-US" altLang="zh-CN" sz="3200" dirty="0" smtClean="0">
                <a:solidFill>
                  <a:srgbClr val="FFFF00"/>
                </a:solidFill>
              </a:rPr>
              <a:t>way, truth and life</a:t>
            </a:r>
            <a:r>
              <a:rPr lang="en-US" altLang="zh-CN" sz="3200" dirty="0" smtClean="0"/>
              <a:t>. </a:t>
            </a:r>
            <a:r>
              <a:rPr lang="en-US" altLang="zh-CN" sz="3200" dirty="0"/>
              <a:t>No one </a:t>
            </a:r>
            <a:r>
              <a:rPr lang="en-US" altLang="zh-CN" sz="3200" dirty="0" smtClean="0"/>
              <a:t>comes </a:t>
            </a:r>
            <a:r>
              <a:rPr lang="en-US" altLang="zh-CN" sz="3200" dirty="0"/>
              <a:t>to the Father except through me.</a:t>
            </a:r>
            <a:endParaRPr lang="zh-TW" altLang="en-US" sz="3200" dirty="0"/>
          </a:p>
        </p:txBody>
      </p:sp>
    </p:spTree>
    <p:extLst>
      <p:ext uri="{BB962C8B-B14F-4D97-AF65-F5344CB8AC3E}">
        <p14:creationId xmlns:p14="http://schemas.microsoft.com/office/powerpoint/2010/main" val="203187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321734"/>
            <a:ext cx="6705600" cy="4832093"/>
          </a:xfrm>
          <a:prstGeom prst="rect">
            <a:avLst/>
          </a:prstGeom>
        </p:spPr>
        <p:txBody>
          <a:bodyPr wrap="square">
            <a:spAutoFit/>
          </a:bodyPr>
          <a:lstStyle/>
          <a:p>
            <a:pPr marL="514350" indent="-514350">
              <a:buFont typeface="+mj-lt"/>
              <a:buAutoNum type="alphaUcPeriod"/>
            </a:pPr>
            <a:r>
              <a:rPr lang="zh-CN" altLang="en-US" sz="2800" dirty="0" smtClean="0">
                <a:solidFill>
                  <a:schemeClr val="accent5"/>
                </a:solidFill>
                <a:latin typeface="黑体"/>
                <a:ea typeface="黑体"/>
                <a:cs typeface="黑体"/>
              </a:rPr>
              <a:t>呼召</a:t>
            </a:r>
            <a:r>
              <a:rPr lang="zh-CN" altLang="en-US" sz="2800" dirty="0" smtClean="0">
                <a:latin typeface="黑体"/>
                <a:ea typeface="黑体"/>
                <a:cs typeface="黑体"/>
              </a:rPr>
              <a:t>：</a:t>
            </a:r>
            <a:r>
              <a:rPr lang="en-US" altLang="zh-CN" sz="2800" dirty="0" smtClean="0">
                <a:latin typeface="黑体"/>
                <a:ea typeface="黑体"/>
                <a:cs typeface="黑体"/>
              </a:rPr>
              <a:t>4-</a:t>
            </a:r>
            <a:r>
              <a:rPr lang="en-US" altLang="zh-TW" sz="2800" dirty="0" smtClean="0">
                <a:latin typeface="黑体"/>
                <a:ea typeface="黑体"/>
                <a:cs typeface="黑体"/>
              </a:rPr>
              <a:t>5</a:t>
            </a:r>
            <a:r>
              <a:rPr lang="zh-CN" altLang="en-US" sz="2800" dirty="0" smtClean="0">
                <a:latin typeface="黑体"/>
                <a:ea typeface="黑体"/>
                <a:cs typeface="黑体"/>
              </a:rPr>
              <a:t>蒙神所召，</a:t>
            </a:r>
            <a:r>
              <a:rPr lang="zh-TW" altLang="en-US" sz="2800" dirty="0" smtClean="0">
                <a:latin typeface="黑体"/>
                <a:ea typeface="黑体"/>
                <a:cs typeface="黑体"/>
              </a:rPr>
              <a:t>乃</a:t>
            </a:r>
            <a:r>
              <a:rPr lang="zh-TW" altLang="en-US" sz="2800" dirty="0">
                <a:latin typeface="黑体"/>
                <a:ea typeface="黑体"/>
                <a:cs typeface="黑体"/>
              </a:rPr>
              <a:t>是在乎</a:t>
            </a:r>
            <a:r>
              <a:rPr lang="zh-TW" altLang="en-US" sz="2800" dirty="0" smtClean="0">
                <a:latin typeface="黑体"/>
                <a:ea typeface="黑体"/>
                <a:cs typeface="黑体"/>
              </a:rPr>
              <a:t>向他說</a:t>
            </a:r>
            <a:endParaRPr lang="en-US" altLang="zh-TW" sz="2800" dirty="0" smtClean="0">
              <a:latin typeface="黑体"/>
              <a:ea typeface="黑体"/>
              <a:cs typeface="黑体"/>
            </a:endParaRPr>
          </a:p>
          <a:p>
            <a:pPr marL="514350" indent="-514350">
              <a:buFont typeface="+mj-lt"/>
              <a:buAutoNum type="alphaUcPeriod"/>
            </a:pPr>
            <a:r>
              <a:rPr lang="zh-CN" altLang="en-US" sz="2800" dirty="0" smtClean="0">
                <a:latin typeface="黑体"/>
                <a:ea typeface="黑体"/>
                <a:cs typeface="黑体"/>
              </a:rPr>
              <a:t>呼召儿子：</a:t>
            </a:r>
            <a:r>
              <a:rPr lang="en-US" altLang="zh-CN" sz="2800" dirty="0" smtClean="0">
                <a:latin typeface="黑体"/>
                <a:ea typeface="黑体"/>
                <a:cs typeface="黑体"/>
              </a:rPr>
              <a:t>5</a:t>
            </a:r>
            <a:r>
              <a:rPr lang="zh-TW" altLang="en-US" sz="2800" dirty="0" smtClean="0">
                <a:latin typeface="黑体"/>
                <a:ea typeface="黑体"/>
                <a:cs typeface="黑体"/>
              </a:rPr>
              <a:t>「</a:t>
            </a:r>
            <a:r>
              <a:rPr lang="zh-TW" altLang="en-US" sz="2800" dirty="0">
                <a:latin typeface="黑体"/>
                <a:ea typeface="黑体"/>
                <a:cs typeface="黑体"/>
              </a:rPr>
              <a:t>你是我的兒子，我今日生你」的那一位， </a:t>
            </a:r>
            <a:endParaRPr lang="en-US" altLang="zh-TW" sz="2800" dirty="0" smtClean="0">
              <a:latin typeface="黑体"/>
              <a:ea typeface="黑体"/>
              <a:cs typeface="黑体"/>
            </a:endParaRPr>
          </a:p>
          <a:p>
            <a:pPr marL="514350" indent="-514350">
              <a:buFont typeface="+mj-lt"/>
              <a:buAutoNum type="alphaUcPeriod"/>
            </a:pPr>
            <a:r>
              <a:rPr lang="zh-CN" altLang="en-US" sz="2800" dirty="0" smtClean="0">
                <a:latin typeface="黑体"/>
                <a:ea typeface="黑体"/>
                <a:cs typeface="黑体"/>
              </a:rPr>
              <a:t>呼召儿子</a:t>
            </a:r>
            <a:r>
              <a:rPr lang="zh-TW" altLang="en-US" sz="2800" dirty="0" smtClean="0">
                <a:latin typeface="黑体"/>
                <a:ea typeface="黑体"/>
                <a:cs typeface="黑体"/>
              </a:rPr>
              <a:t>因苦難學了</a:t>
            </a:r>
            <a:r>
              <a:rPr lang="zh-TW" altLang="en-US" sz="2800" dirty="0" smtClean="0">
                <a:solidFill>
                  <a:schemeClr val="accent6"/>
                </a:solidFill>
                <a:latin typeface="黑体"/>
                <a:ea typeface="黑体"/>
                <a:cs typeface="黑体"/>
              </a:rPr>
              <a:t>順從</a:t>
            </a:r>
            <a:r>
              <a:rPr lang="zh-CN" altLang="en-US" sz="2800" dirty="0" smtClean="0">
                <a:latin typeface="黑体"/>
                <a:ea typeface="黑体"/>
                <a:cs typeface="黑体"/>
              </a:rPr>
              <a:t>：</a:t>
            </a:r>
            <a:r>
              <a:rPr lang="en-US" altLang="zh-CN" sz="2800" dirty="0" smtClean="0">
                <a:latin typeface="黑体"/>
                <a:ea typeface="黑体"/>
                <a:cs typeface="黑体"/>
              </a:rPr>
              <a:t>8</a:t>
            </a:r>
            <a:r>
              <a:rPr lang="zh-TW" altLang="en-US" sz="2800" dirty="0">
                <a:latin typeface="黑体"/>
                <a:ea typeface="黑体"/>
                <a:cs typeface="黑体"/>
              </a:rPr>
              <a:t>他雖</a:t>
            </a:r>
            <a:r>
              <a:rPr lang="zh-TW" altLang="en-US" sz="2800" dirty="0" smtClean="0">
                <a:latin typeface="黑体"/>
                <a:ea typeface="黑体"/>
                <a:cs typeface="黑体"/>
              </a:rPr>
              <a:t>然</a:t>
            </a:r>
            <a:r>
              <a:rPr lang="zh-CN" altLang="en-US" sz="2800" dirty="0" smtClean="0">
                <a:latin typeface="黑体"/>
                <a:ea typeface="黑体"/>
                <a:cs typeface="黑体"/>
              </a:rPr>
              <a:t>，，，</a:t>
            </a:r>
            <a:endParaRPr lang="en-US" altLang="zh-TW" sz="2800" dirty="0" smtClean="0">
              <a:latin typeface="黑体"/>
              <a:ea typeface="黑体"/>
              <a:cs typeface="黑体"/>
            </a:endParaRPr>
          </a:p>
          <a:p>
            <a:pPr marL="514350" indent="-514350">
              <a:buFont typeface="+mj-lt"/>
              <a:buAutoNum type="alphaUcPeriod"/>
            </a:pPr>
            <a:r>
              <a:rPr lang="zh-CN" altLang="en-US" sz="2800" dirty="0" smtClean="0">
                <a:latin typeface="黑体"/>
                <a:ea typeface="黑体"/>
                <a:cs typeface="黑体"/>
              </a:rPr>
              <a:t>呼召儿子</a:t>
            </a:r>
            <a:r>
              <a:rPr lang="zh-TW" altLang="en-US" sz="2800" dirty="0" smtClean="0">
                <a:latin typeface="黑体"/>
                <a:ea typeface="黑体"/>
                <a:cs typeface="黑体"/>
              </a:rPr>
              <a:t>因苦難學了順從</a:t>
            </a:r>
            <a:r>
              <a:rPr lang="zh-CN" altLang="en-US" sz="2800" dirty="0" smtClean="0">
                <a:latin typeface="黑体"/>
                <a:ea typeface="黑体"/>
                <a:cs typeface="黑体"/>
              </a:rPr>
              <a:t>成全</a:t>
            </a:r>
            <a:r>
              <a:rPr lang="zh-CN" altLang="en-US" sz="2800" dirty="0" smtClean="0">
                <a:solidFill>
                  <a:srgbClr val="FFFF00"/>
                </a:solidFill>
                <a:latin typeface="黑体"/>
                <a:ea typeface="黑体"/>
                <a:cs typeface="黑体"/>
              </a:rPr>
              <a:t>救恩</a:t>
            </a:r>
            <a:r>
              <a:rPr lang="zh-CN" altLang="en-US" sz="2800" dirty="0" smtClean="0">
                <a:latin typeface="黑体"/>
                <a:ea typeface="黑体"/>
                <a:cs typeface="黑体"/>
              </a:rPr>
              <a:t>：</a:t>
            </a:r>
            <a:r>
              <a:rPr lang="en-US" altLang="zh-TW" sz="2800" dirty="0" smtClean="0">
                <a:latin typeface="黑体"/>
                <a:ea typeface="黑体"/>
                <a:cs typeface="黑体"/>
              </a:rPr>
              <a:t>9 </a:t>
            </a:r>
            <a:r>
              <a:rPr lang="zh-TW" altLang="en-US" sz="2800" dirty="0">
                <a:latin typeface="黑体"/>
                <a:ea typeface="黑体"/>
                <a:cs typeface="黑体"/>
              </a:rPr>
              <a:t>他既得以完全</a:t>
            </a:r>
            <a:r>
              <a:rPr lang="zh-TW" altLang="en-US" sz="2800" dirty="0" smtClean="0">
                <a:latin typeface="黑体"/>
                <a:ea typeface="黑体"/>
                <a:cs typeface="黑体"/>
              </a:rPr>
              <a:t>，</a:t>
            </a:r>
            <a:endParaRPr lang="en-US" altLang="zh-TW" sz="2800" dirty="0" smtClean="0">
              <a:latin typeface="黑体"/>
              <a:ea typeface="黑体"/>
              <a:cs typeface="黑体"/>
            </a:endParaRPr>
          </a:p>
          <a:p>
            <a:pPr marL="514350" indent="-514350">
              <a:buAutoNum type="alphaUcPeriod" startAt="3"/>
            </a:pPr>
            <a:r>
              <a:rPr lang="zh-CN" altLang="en-US" sz="2800" dirty="0" smtClean="0">
                <a:latin typeface="黑体"/>
                <a:ea typeface="黑体"/>
                <a:cs typeface="黑体"/>
              </a:rPr>
              <a:t>救恩</a:t>
            </a:r>
            <a:r>
              <a:rPr lang="zh-TW" altLang="en-US" sz="2800" dirty="0" smtClean="0">
                <a:latin typeface="黑体"/>
                <a:ea typeface="黑体"/>
                <a:cs typeface="黑体"/>
              </a:rPr>
              <a:t>為</a:t>
            </a:r>
            <a:r>
              <a:rPr lang="zh-TW" altLang="en-US" sz="2800" dirty="0" smtClean="0">
                <a:solidFill>
                  <a:srgbClr val="CC5439"/>
                </a:solidFill>
                <a:latin typeface="黑体"/>
                <a:ea typeface="黑体"/>
                <a:cs typeface="黑体"/>
              </a:rPr>
              <a:t>順從</a:t>
            </a:r>
            <a:r>
              <a:rPr lang="zh-CN" altLang="en-US" sz="2800" dirty="0" smtClean="0">
                <a:latin typeface="黑体"/>
                <a:ea typeface="黑体"/>
                <a:cs typeface="黑体"/>
              </a:rPr>
              <a:t>之人：</a:t>
            </a:r>
            <a:r>
              <a:rPr lang="en-US" altLang="zh-CN" sz="2800" dirty="0" smtClean="0">
                <a:latin typeface="黑体"/>
                <a:ea typeface="黑体"/>
                <a:cs typeface="黑体"/>
              </a:rPr>
              <a:t>9 </a:t>
            </a:r>
            <a:r>
              <a:rPr lang="zh-TW" altLang="en-US" sz="2800" dirty="0" smtClean="0">
                <a:latin typeface="黑体"/>
                <a:ea typeface="黑体"/>
                <a:cs typeface="黑体"/>
              </a:rPr>
              <a:t>為凡順從</a:t>
            </a:r>
            <a:r>
              <a:rPr lang="zh-TW" altLang="en-US" sz="2800" dirty="0">
                <a:latin typeface="黑体"/>
                <a:ea typeface="黑体"/>
                <a:cs typeface="黑体"/>
              </a:rPr>
              <a:t>他的人</a:t>
            </a:r>
            <a:r>
              <a:rPr lang="zh-TW" altLang="en-US" sz="2800" dirty="0" smtClean="0">
                <a:latin typeface="黑体"/>
                <a:ea typeface="黑体"/>
                <a:cs typeface="黑体"/>
              </a:rPr>
              <a:t>成</a:t>
            </a:r>
            <a:endParaRPr lang="en-US" altLang="zh-TW" sz="2800" dirty="0" smtClean="0">
              <a:latin typeface="黑体"/>
              <a:ea typeface="黑体"/>
              <a:cs typeface="黑体"/>
            </a:endParaRPr>
          </a:p>
          <a:p>
            <a:r>
              <a:rPr lang="en-US" altLang="zh-CN" sz="2800" dirty="0" smtClean="0">
                <a:latin typeface="黑体"/>
                <a:ea typeface="黑体"/>
                <a:cs typeface="黑体"/>
              </a:rPr>
              <a:t>B&amp;A.</a:t>
            </a:r>
            <a:r>
              <a:rPr lang="zh-CN" altLang="en-US" sz="2800" dirty="0" smtClean="0">
                <a:latin typeface="黑体"/>
                <a:ea typeface="黑体"/>
                <a:cs typeface="黑体"/>
              </a:rPr>
              <a:t>祭司－－</a:t>
            </a:r>
            <a:r>
              <a:rPr lang="zh-CN" altLang="en-US" sz="2800" dirty="0" smtClean="0">
                <a:solidFill>
                  <a:srgbClr val="839C41"/>
                </a:solidFill>
                <a:latin typeface="黑体"/>
                <a:ea typeface="黑体"/>
                <a:cs typeface="黑体"/>
              </a:rPr>
              <a:t>呼召</a:t>
            </a:r>
            <a:r>
              <a:rPr lang="zh-CN" altLang="en-US" sz="2800" dirty="0" smtClean="0">
                <a:latin typeface="黑体"/>
                <a:ea typeface="黑体"/>
                <a:cs typeface="黑体"/>
              </a:rPr>
              <a:t>：</a:t>
            </a:r>
            <a:r>
              <a:rPr lang="en-US" altLang="zh-TW" sz="2800" dirty="0" smtClean="0">
                <a:latin typeface="黑体"/>
                <a:ea typeface="黑体"/>
                <a:cs typeface="黑体"/>
              </a:rPr>
              <a:t>10 </a:t>
            </a:r>
            <a:r>
              <a:rPr lang="zh-TW" altLang="en-US" sz="2800" dirty="0">
                <a:latin typeface="黑体"/>
                <a:ea typeface="黑体"/>
                <a:cs typeface="黑体"/>
              </a:rPr>
              <a:t>並蒙神照著麥基洗德的等次稱他為</a:t>
            </a:r>
            <a:r>
              <a:rPr lang="zh-TW" altLang="en-US" sz="2800" dirty="0" smtClean="0">
                <a:latin typeface="黑体"/>
                <a:ea typeface="黑体"/>
                <a:cs typeface="黑体"/>
              </a:rPr>
              <a:t>大祭司。</a:t>
            </a:r>
            <a:endParaRPr lang="en-US" altLang="zh-TW" sz="2800" dirty="0">
              <a:latin typeface="黑体"/>
              <a:ea typeface="黑体"/>
              <a:cs typeface="黑体"/>
            </a:endParaRPr>
          </a:p>
        </p:txBody>
      </p:sp>
    </p:spTree>
    <p:extLst>
      <p:ext uri="{BB962C8B-B14F-4D97-AF65-F5344CB8AC3E}">
        <p14:creationId xmlns:p14="http://schemas.microsoft.com/office/powerpoint/2010/main" val="193929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8" y="372533"/>
            <a:ext cx="6976532" cy="4832093"/>
          </a:xfrm>
          <a:prstGeom prst="rect">
            <a:avLst/>
          </a:prstGeom>
        </p:spPr>
        <p:txBody>
          <a:bodyPr wrap="square">
            <a:spAutoFit/>
          </a:bodyPr>
          <a:lstStyle/>
          <a:p>
            <a:pPr marL="514350" indent="-514350">
              <a:buFont typeface="+mj-lt"/>
              <a:buAutoNum type="alphaUcPeriod"/>
            </a:pPr>
            <a:r>
              <a:rPr lang="en-US" altLang="zh-TW" sz="2800" dirty="0">
                <a:latin typeface="黑体"/>
                <a:ea typeface="黑体"/>
                <a:cs typeface="黑体"/>
              </a:rPr>
              <a:t>God calls </a:t>
            </a:r>
            <a:r>
              <a:rPr lang="zh-CN" altLang="en-US" sz="2800" dirty="0" smtClean="0">
                <a:latin typeface="黑体"/>
                <a:ea typeface="黑体"/>
                <a:cs typeface="黑体"/>
              </a:rPr>
              <a:t>神</a:t>
            </a:r>
            <a:r>
              <a:rPr lang="zh-CN" altLang="en-US" sz="2800" dirty="0" smtClean="0">
                <a:solidFill>
                  <a:schemeClr val="accent5"/>
                </a:solidFill>
                <a:latin typeface="黑体"/>
                <a:ea typeface="黑体"/>
                <a:cs typeface="黑体"/>
              </a:rPr>
              <a:t>呼召</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a:t>
            </a:r>
            <a:r>
              <a:rPr lang="en-US" altLang="zh-TW" sz="2800" dirty="0" smtClean="0">
                <a:latin typeface="黑体"/>
                <a:ea typeface="黑体"/>
                <a:cs typeface="黑体"/>
              </a:rPr>
              <a:t>son</a:t>
            </a:r>
            <a:r>
              <a:rPr lang="zh-CN" altLang="en-US" sz="2800" dirty="0" smtClean="0">
                <a:latin typeface="黑体"/>
                <a:ea typeface="黑体"/>
                <a:cs typeface="黑体"/>
              </a:rPr>
              <a:t>神呼召儿子</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son to learn obedience from </a:t>
            </a:r>
            <a:r>
              <a:rPr lang="en-US" altLang="zh-TW" sz="2800" dirty="0" smtClean="0">
                <a:latin typeface="黑体"/>
                <a:ea typeface="黑体"/>
                <a:cs typeface="黑体"/>
              </a:rPr>
              <a:t>sufferings</a:t>
            </a:r>
            <a:r>
              <a:rPr lang="zh-CN" altLang="en-US" sz="2800" dirty="0" smtClean="0">
                <a:latin typeface="黑体"/>
                <a:ea typeface="黑体"/>
                <a:cs typeface="黑体"/>
              </a:rPr>
              <a:t>神呼召儿子</a:t>
            </a:r>
            <a:r>
              <a:rPr lang="zh-TW" altLang="en-US" sz="2800" dirty="0" smtClean="0">
                <a:latin typeface="黑体"/>
                <a:ea typeface="黑体"/>
                <a:cs typeface="黑体"/>
              </a:rPr>
              <a:t>因苦難學了</a:t>
            </a:r>
            <a:r>
              <a:rPr lang="zh-TW" altLang="en-US" sz="2800" dirty="0" smtClean="0">
                <a:solidFill>
                  <a:schemeClr val="accent6"/>
                </a:solidFill>
                <a:latin typeface="黑体"/>
                <a:ea typeface="黑体"/>
                <a:cs typeface="黑体"/>
              </a:rPr>
              <a:t>順從</a:t>
            </a:r>
            <a:endParaRPr lang="en-US" altLang="zh-TW" sz="2800" dirty="0" smtClean="0">
              <a:latin typeface="黑体"/>
              <a:ea typeface="黑体"/>
              <a:cs typeface="黑体"/>
            </a:endParaRPr>
          </a:p>
          <a:p>
            <a:pPr marL="514350" indent="-514350">
              <a:buFont typeface="+mj-lt"/>
              <a:buAutoNum type="alphaUcPeriod"/>
            </a:pPr>
            <a:r>
              <a:rPr lang="en-US" altLang="zh-TW" sz="2800" dirty="0" smtClean="0">
                <a:latin typeface="黑体"/>
                <a:ea typeface="黑体"/>
                <a:cs typeface="黑体"/>
              </a:rPr>
              <a:t>God </a:t>
            </a:r>
            <a:r>
              <a:rPr lang="en-US" altLang="zh-TW" sz="2800" dirty="0">
                <a:latin typeface="黑体"/>
                <a:ea typeface="黑体"/>
                <a:cs typeface="黑体"/>
              </a:rPr>
              <a:t>calls him as the son to learn obedience from sufferings and become salvation for </a:t>
            </a:r>
            <a:r>
              <a:rPr lang="en-US" altLang="zh-TW" sz="2800" dirty="0" smtClean="0">
                <a:latin typeface="黑体"/>
                <a:ea typeface="黑体"/>
                <a:cs typeface="黑体"/>
              </a:rPr>
              <a:t>all </a:t>
            </a:r>
            <a:r>
              <a:rPr lang="en-US" altLang="zh-TW" sz="2800" dirty="0">
                <a:latin typeface="黑体"/>
                <a:ea typeface="黑体"/>
                <a:cs typeface="黑体"/>
              </a:rPr>
              <a:t>who obey </a:t>
            </a:r>
            <a:r>
              <a:rPr lang="en-US" altLang="zh-TW" sz="2800" dirty="0" smtClean="0">
                <a:latin typeface="黑体"/>
                <a:ea typeface="黑体"/>
                <a:cs typeface="黑体"/>
              </a:rPr>
              <a:t>him</a:t>
            </a:r>
            <a:r>
              <a:rPr lang="zh-CN" altLang="en-US" sz="2800" dirty="0" smtClean="0">
                <a:latin typeface="黑体"/>
                <a:ea typeface="黑体"/>
                <a:cs typeface="黑体"/>
              </a:rPr>
              <a:t>：呼召儿子</a:t>
            </a:r>
            <a:r>
              <a:rPr lang="zh-TW" altLang="en-US" sz="2800" dirty="0" smtClean="0">
                <a:latin typeface="黑体"/>
                <a:ea typeface="黑体"/>
                <a:cs typeface="黑体"/>
              </a:rPr>
              <a:t>因苦難學了順從</a:t>
            </a:r>
            <a:r>
              <a:rPr lang="zh-CN" altLang="en-US" sz="2800" dirty="0">
                <a:latin typeface="黑体"/>
                <a:ea typeface="黑体"/>
                <a:cs typeface="黑体"/>
              </a:rPr>
              <a:t>成全</a:t>
            </a:r>
            <a:r>
              <a:rPr lang="zh-CN" altLang="en-US" sz="2800" dirty="0">
                <a:solidFill>
                  <a:srgbClr val="FFFF00"/>
                </a:solidFill>
                <a:latin typeface="黑体"/>
                <a:ea typeface="黑体"/>
                <a:cs typeface="黑体"/>
              </a:rPr>
              <a:t>救</a:t>
            </a:r>
            <a:r>
              <a:rPr lang="zh-CN" altLang="en-US" sz="2800" dirty="0" smtClean="0">
                <a:solidFill>
                  <a:srgbClr val="FFFF00"/>
                </a:solidFill>
                <a:latin typeface="黑体"/>
                <a:ea typeface="黑体"/>
                <a:cs typeface="黑体"/>
              </a:rPr>
              <a:t>恩</a:t>
            </a:r>
            <a:endParaRPr lang="en-US" altLang="zh-CN" sz="2800" dirty="0" smtClean="0">
              <a:solidFill>
                <a:srgbClr val="FFFF00"/>
              </a:solidFill>
              <a:latin typeface="黑体"/>
              <a:ea typeface="黑体"/>
              <a:cs typeface="黑体"/>
            </a:endParaRPr>
          </a:p>
          <a:p>
            <a:r>
              <a:rPr lang="zh-CN" altLang="en-US" sz="2800" dirty="0" smtClean="0">
                <a:latin typeface="黑体"/>
                <a:ea typeface="黑体"/>
                <a:cs typeface="黑体"/>
              </a:rPr>
              <a:t>面对</a:t>
            </a:r>
            <a:r>
              <a:rPr lang="zh-CN" altLang="en-US" sz="2800" dirty="0" smtClean="0">
                <a:solidFill>
                  <a:schemeClr val="accent5"/>
                </a:solidFill>
                <a:latin typeface="黑体"/>
                <a:ea typeface="黑体"/>
                <a:cs typeface="黑体"/>
              </a:rPr>
              <a:t>呼召，</a:t>
            </a:r>
            <a:r>
              <a:rPr lang="zh-TW" altLang="en-US" sz="2800" dirty="0" smtClean="0">
                <a:solidFill>
                  <a:schemeClr val="accent6"/>
                </a:solidFill>
                <a:latin typeface="黑体"/>
                <a:ea typeface="黑体"/>
                <a:cs typeface="黑体"/>
              </a:rPr>
              <a:t>順從</a:t>
            </a:r>
            <a:r>
              <a:rPr lang="zh-CN" altLang="en-US" sz="2800" dirty="0" smtClean="0">
                <a:solidFill>
                  <a:schemeClr val="accent6"/>
                </a:solidFill>
                <a:latin typeface="黑体"/>
                <a:ea typeface="黑体"/>
                <a:cs typeface="黑体"/>
              </a:rPr>
              <a:t>，</a:t>
            </a:r>
            <a:r>
              <a:rPr lang="zh-CN" altLang="en-US" sz="2800" dirty="0" smtClean="0">
                <a:solidFill>
                  <a:srgbClr val="FFFF00"/>
                </a:solidFill>
                <a:latin typeface="黑体"/>
                <a:ea typeface="黑体"/>
                <a:cs typeface="黑体"/>
              </a:rPr>
              <a:t>救恩，</a:t>
            </a:r>
            <a:r>
              <a:rPr lang="zh-CN" altLang="en-US" sz="2800" dirty="0" smtClean="0">
                <a:latin typeface="黑体"/>
                <a:ea typeface="黑体"/>
                <a:cs typeface="黑体"/>
              </a:rPr>
              <a:t>我们的回应如何？耶稣的蒙召</a:t>
            </a:r>
            <a:r>
              <a:rPr lang="zh-CN" altLang="en-US" sz="2800" dirty="0">
                <a:latin typeface="黑体"/>
                <a:ea typeface="黑体"/>
                <a:cs typeface="黑体"/>
              </a:rPr>
              <a:t>更美</a:t>
            </a:r>
            <a:r>
              <a:rPr lang="zh-CN" altLang="en-US" sz="2800" dirty="0" smtClean="0">
                <a:latin typeface="黑体"/>
                <a:ea typeface="黑体"/>
                <a:cs typeface="黑体"/>
              </a:rPr>
              <a:t>，我们如何蒙召呢？</a:t>
            </a:r>
            <a:endParaRPr lang="en-US" altLang="zh-TW" sz="2800" dirty="0">
              <a:latin typeface="黑体"/>
              <a:ea typeface="黑体"/>
              <a:cs typeface="黑体"/>
            </a:endParaRPr>
          </a:p>
        </p:txBody>
      </p:sp>
    </p:spTree>
    <p:extLst>
      <p:ext uri="{BB962C8B-B14F-4D97-AF65-F5344CB8AC3E}">
        <p14:creationId xmlns:p14="http://schemas.microsoft.com/office/powerpoint/2010/main" val="290858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8530613</TotalTime>
  <Words>1989</Words>
  <Application>Microsoft Macintosh PowerPoint</Application>
  <PresentationFormat>On-screen Show (16:10)</PresentationFormat>
  <Paragraphs>127</Paragraphs>
  <Slides>18</Slides>
  <Notes>12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Twilight</vt:lpstr>
      <vt:lpstr>1_Organic</vt:lpstr>
      <vt:lpstr>PowerPoint Presentation</vt:lpstr>
      <vt:lpstr>PowerPoint Presentation</vt:lpstr>
      <vt:lpstr>PowerPoint Presentation</vt:lpstr>
      <vt:lpstr>PowerPoint Presentation</vt:lpstr>
      <vt:lpstr>宗教改革的五大“唯独” Five Solas of Reformation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Leadership Pattern for His Church, 提多书1:5-9</vt:lpstr>
      <vt:lpstr>Human Default</vt:lpstr>
      <vt:lpstr>Human Default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678</cp:revision>
  <cp:lastPrinted>2017-08-13T13:41:49Z</cp:lastPrinted>
  <dcterms:created xsi:type="dcterms:W3CDTF">2016-04-20T14:44:41Z</dcterms:created>
  <dcterms:modified xsi:type="dcterms:W3CDTF">2017-11-26T06:51:02Z</dcterms:modified>
</cp:coreProperties>
</file>