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3" r:id="rId1"/>
  </p:sldMasterIdLst>
  <p:notesMasterIdLst>
    <p:notesMasterId r:id="rId19"/>
  </p:notesMasterIdLst>
  <p:handoutMasterIdLst>
    <p:handoutMasterId r:id="rId20"/>
  </p:handoutMasterIdLst>
  <p:sldIdLst>
    <p:sldId id="261" r:id="rId2"/>
    <p:sldId id="771" r:id="rId3"/>
    <p:sldId id="820" r:id="rId4"/>
    <p:sldId id="752" r:id="rId5"/>
    <p:sldId id="758" r:id="rId6"/>
    <p:sldId id="827" r:id="rId7"/>
    <p:sldId id="821" r:id="rId8"/>
    <p:sldId id="811" r:id="rId9"/>
    <p:sldId id="639" r:id="rId10"/>
    <p:sldId id="823" r:id="rId11"/>
    <p:sldId id="824" r:id="rId12"/>
    <p:sldId id="825" r:id="rId13"/>
    <p:sldId id="826" r:id="rId14"/>
    <p:sldId id="812" r:id="rId15"/>
    <p:sldId id="822" r:id="rId16"/>
    <p:sldId id="818" r:id="rId17"/>
    <p:sldId id="819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08" autoAdjust="0"/>
  </p:normalViewPr>
  <p:slideViewPr>
    <p:cSldViewPr snapToGrid="0" snapToObjects="1">
      <p:cViewPr>
        <p:scale>
          <a:sx n="75" d="100"/>
          <a:sy n="75" d="100"/>
        </p:scale>
        <p:origin x="-1848" y="-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4B9C-5933-8849-8BFF-78FD4642F5A3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BE138-CBF3-2E42-A94B-E7BE390F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FFAE-0E0F-0B49-BDFF-8AF2891848CF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0230F-B426-314B-9108-A0635C10E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 to worship - Psalm 119:105-112 Title: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更美的根基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唯独基督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Text: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希伯來書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5:11-6:12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4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哥林多后书</a:t>
            </a:r>
            <a:r>
              <a:rPr lang="en-US" altLang="zh-CN" sz="1200" dirty="0" smtClean="0"/>
              <a:t>5:</a:t>
            </a:r>
            <a:r>
              <a:rPr lang="en-US" altLang="zh-TW" sz="1200" dirty="0" smtClean="0"/>
              <a:t>10 </a:t>
            </a:r>
            <a:r>
              <a:rPr lang="zh-TW" altLang="en-US" sz="1200" dirty="0" smtClean="0"/>
              <a:t>因为我们众人必要在基督台前显露出来，叫各人按着本身所行的，或善或恶受报。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罗马书</a:t>
            </a:r>
            <a:r>
              <a:rPr lang="en-US" altLang="zh-CN" sz="1200" dirty="0" smtClean="0"/>
              <a:t>6:</a:t>
            </a:r>
            <a:r>
              <a:rPr lang="en-US" altLang="zh-TW" sz="1200" dirty="0" smtClean="0"/>
              <a:t>4 </a:t>
            </a:r>
            <a:r>
              <a:rPr lang="zh-TW" altLang="en-US" sz="1200" dirty="0" smtClean="0"/>
              <a:t>所以，我们借着洗礼归入死，和他一同埋葬，原是叫我们一举一动有新生的样式，像基督借着父的荣耀从死里复活一样。 </a:t>
            </a:r>
            <a:r>
              <a:rPr lang="en-US" altLang="zh-TW" sz="1200" dirty="0" smtClean="0"/>
              <a:t>5 </a:t>
            </a:r>
            <a:r>
              <a:rPr lang="zh-TW" altLang="en-US" sz="1200" dirty="0" smtClean="0"/>
              <a:t>我们若在他死的形状上与他联合，也要在他复活的形状上与他联合。</a:t>
            </a:r>
            <a:endParaRPr lang="en-US" altLang="zh-TW" sz="1200" dirty="0" smtClean="0"/>
          </a:p>
          <a:p>
            <a:r>
              <a:rPr lang="zh-TW" altLang="en-US" sz="1200" dirty="0" smtClean="0"/>
              <a:t>提摩太后书</a:t>
            </a:r>
            <a:r>
              <a:rPr lang="en-US" altLang="zh-CN" sz="1200" dirty="0" smtClean="0"/>
              <a:t>1:</a:t>
            </a:r>
            <a:r>
              <a:rPr lang="en-US" altLang="zh-TW" sz="1200" dirty="0" smtClean="0"/>
              <a:t>6 </a:t>
            </a:r>
            <a:r>
              <a:rPr lang="zh-TW" altLang="en-US" sz="1200" dirty="0" smtClean="0"/>
              <a:t>为此我提醒你，使你将神借我按手所给你的恩赐再如火挑旺起来。 </a:t>
            </a:r>
            <a:r>
              <a:rPr lang="en-US" altLang="zh-TW" sz="1200" dirty="0" smtClean="0"/>
              <a:t>7 </a:t>
            </a:r>
            <a:r>
              <a:rPr lang="zh-TW" altLang="en-US" sz="1200" dirty="0" smtClean="0"/>
              <a:t>因为神赐给我们不是胆怯的心，乃是刚强、仁爱、谨守的心。 </a:t>
            </a:r>
            <a:r>
              <a:rPr lang="en-US" altLang="zh-TW" sz="1200" dirty="0" smtClean="0"/>
              <a:t>8 </a:t>
            </a:r>
            <a:r>
              <a:rPr lang="zh-TW" altLang="en-US" sz="1200" dirty="0" smtClean="0"/>
              <a:t>你不要以给我们的主作见证为耻，也不要以我这为主被囚的为耻，总要按神的能力与我为福音同受苦难。 </a:t>
            </a:r>
            <a:r>
              <a:rPr lang="en-US" altLang="zh-TW" sz="1200" dirty="0" smtClean="0"/>
              <a:t>9 </a:t>
            </a:r>
            <a:r>
              <a:rPr lang="zh-TW" altLang="en-US" sz="1200" dirty="0" smtClean="0"/>
              <a:t>神救了我们，以圣召召我们，不是按我们的行为，乃是按他的旨意和恩典。这恩典是万古之先，在基督耶稣里赐给我们的， </a:t>
            </a:r>
            <a:r>
              <a:rPr lang="en-US" altLang="zh-TW" sz="1200" dirty="0" smtClean="0"/>
              <a:t>10 </a:t>
            </a:r>
            <a:r>
              <a:rPr lang="zh-TW" altLang="en-US" sz="1200" dirty="0" smtClean="0"/>
              <a:t>但如今借着我们救主基督耶稣的显现才表明出来了。他已经把死废去，借着福音，将不能坏的生命彰显出来。 </a:t>
            </a:r>
            <a:r>
              <a:rPr lang="en-US" altLang="zh-TW" sz="1200" dirty="0" smtClean="0"/>
              <a:t>11 </a:t>
            </a:r>
            <a:r>
              <a:rPr lang="zh-TW" altLang="en-US" sz="1200" dirty="0" smtClean="0"/>
              <a:t>我为这福音奉派做传道的，做使徒，做师傅。 </a:t>
            </a:r>
            <a:r>
              <a:rPr lang="en-US" altLang="zh-TW" sz="1200" dirty="0" smtClean="0"/>
              <a:t>12 </a:t>
            </a:r>
            <a:r>
              <a:rPr lang="zh-TW" altLang="en-US" sz="1200" dirty="0" smtClean="0"/>
              <a:t>为这缘故，我也受这些苦难，然而我不以为耻，因为知道我所信的是谁，也深信他能保全我所交付他的，直到那日。 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你从我听的那纯正话语的规模，要用在基督耶稣里的信心和爱心常常守着。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从前所交托你的善道，你要靠着那住在我们里面的圣灵牢牢地守着。</a:t>
            </a:r>
            <a:endParaRPr lang="en-US" altLang="zh-TW" sz="1200" dirty="0" smtClean="0"/>
          </a:p>
          <a:p>
            <a:r>
              <a:rPr lang="zh-TW" altLang="en-US" sz="1200" dirty="0" smtClean="0"/>
              <a:t>启示录</a:t>
            </a:r>
            <a:r>
              <a:rPr lang="en-US" altLang="zh-CN" sz="1200" dirty="0" smtClean="0"/>
              <a:t>20: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于是海交出其中的死人，死亡和阴间也交出其中的死人，他们都照各人所行的受审判。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死亡和阴间也被扔在火湖里。这火湖就是第二次的死。 </a:t>
            </a:r>
            <a:r>
              <a:rPr lang="en-US" altLang="zh-TW" sz="1200" dirty="0" smtClean="0"/>
              <a:t>15 </a:t>
            </a:r>
            <a:r>
              <a:rPr lang="zh-TW" altLang="en-US" sz="1200" dirty="0" smtClean="0"/>
              <a:t>若有人名字没记在生命册上，他就被扔在火湖里。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海德堡要理问答 问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：在生和死当中，什么是你唯一的安慰？ 答：在生和死两者之中，我的身体、灵魂都不属于我自己，却是属于我信实的救主耶稣基督，他用宝血完全涂抹了我一切的罪恶，并且救赎我脱离魔鬼一切的权势；他保守我，若非天父允许，我的头发一根也不能掉下；他又叫万事互相效力，使我得救。因此，他透过圣灵使我确实知道有永生，也使我从此以后甘心乐意为他而活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4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希伯来书</a:t>
            </a:r>
            <a:r>
              <a:rPr lang="zh-CN" altLang="zh-CN" sz="1200" dirty="0" smtClean="0"/>
              <a:t>3</a:t>
            </a:r>
            <a:r>
              <a:rPr lang="en-US" altLang="zh-CN" sz="1200" dirty="0" smtClean="0"/>
              <a:t>:</a:t>
            </a:r>
            <a:r>
              <a:rPr lang="en-US" altLang="zh-TW" sz="1200" dirty="0" smtClean="0"/>
              <a:t>15 </a:t>
            </a:r>
            <a:r>
              <a:rPr lang="zh-TW" altLang="en-US" sz="1200" dirty="0" smtClean="0"/>
              <a:t>經上說：「你們今日若聽他的話，就不可硬著心，像惹他發怒的日子一樣。」</a:t>
            </a:r>
            <a:r>
              <a:rPr lang="en-US" altLang="zh-TW" sz="1200" dirty="0" smtClean="0"/>
              <a:t>16 </a:t>
            </a:r>
            <a:r>
              <a:rPr lang="zh-TW" altLang="en-US" sz="1200" dirty="0" smtClean="0"/>
              <a:t>那時聽見他話惹他發怒的是誰呢？豈不是跟著摩西從埃及出來的眾人嗎？ </a:t>
            </a:r>
            <a:r>
              <a:rPr lang="en-US" altLang="zh-TW" sz="1200" dirty="0" smtClean="0"/>
              <a:t>17 </a:t>
            </a:r>
            <a:r>
              <a:rPr lang="zh-TW" altLang="en-US" sz="1200" dirty="0" smtClean="0"/>
              <a:t>神四十年之久又厭煩誰呢？豈不是那些犯罪屍首倒在曠野的人嗎？ </a:t>
            </a:r>
            <a:r>
              <a:rPr lang="en-US" altLang="zh-TW" sz="1200" dirty="0" smtClean="0"/>
              <a:t>18 </a:t>
            </a:r>
            <a:r>
              <a:rPr lang="zh-TW" altLang="en-US" sz="1200" dirty="0" smtClean="0"/>
              <a:t>又向誰起誓，不容他們進入他的安息呢？豈不是向那些不信從的人嗎？ </a:t>
            </a:r>
            <a:r>
              <a:rPr lang="en-US" altLang="zh-TW" sz="1200" dirty="0" smtClean="0">
                <a:solidFill>
                  <a:srgbClr val="FFFF00"/>
                </a:solidFill>
              </a:rPr>
              <a:t>19 </a:t>
            </a:r>
            <a:r>
              <a:rPr lang="zh-TW" altLang="en-US" sz="1200" dirty="0" smtClean="0">
                <a:solidFill>
                  <a:srgbClr val="FFFF00"/>
                </a:solidFill>
              </a:rPr>
              <a:t>這樣看來，他們不能進入安息是因為不信的緣故了。</a:t>
            </a:r>
            <a:endParaRPr lang="en-US" altLang="zh-TW" sz="1200" dirty="0" smtClean="0">
              <a:solidFill>
                <a:srgbClr val="FFFF00"/>
              </a:solidFill>
            </a:endParaRPr>
          </a:p>
          <a:p>
            <a:r>
              <a:rPr lang="zh-CHT" altLang="en-US" sz="1200" dirty="0" smtClean="0"/>
              <a:t>哥林多前書</a:t>
            </a:r>
            <a:r>
              <a:rPr lang="en-US" altLang="zh-CHT" sz="1200" dirty="0" smtClean="0"/>
              <a:t>10:5</a:t>
            </a:r>
            <a:r>
              <a:rPr lang="zh-CHT" altLang="en-US" sz="1200" dirty="0" smtClean="0"/>
              <a:t>－</a:t>
            </a:r>
            <a:r>
              <a:rPr lang="en-US" altLang="zh-CHT" sz="1200" dirty="0" smtClean="0"/>
              <a:t>11</a:t>
            </a:r>
            <a:r>
              <a:rPr lang="zh-CHT" altLang="en-US" sz="1200" dirty="0" smtClean="0"/>
              <a:t>就是给我的警告。（但他們中間多半是神不喜歡的人，所以在曠野倒斃。</a:t>
            </a:r>
            <a:r>
              <a:rPr lang="en-US" altLang="zh-CHT" sz="1200" dirty="0" smtClean="0"/>
              <a:t>6 </a:t>
            </a:r>
            <a:r>
              <a:rPr lang="zh-CHT" altLang="en-US" sz="1200" dirty="0" smtClean="0"/>
              <a:t>這些事都是我們的鑒戒，叫我們不要貪戀惡事，像他們那樣貪戀的。</a:t>
            </a:r>
            <a:r>
              <a:rPr lang="en-US" altLang="zh-CHT" sz="1200" dirty="0" smtClean="0"/>
              <a:t>10 </a:t>
            </a:r>
            <a:r>
              <a:rPr lang="zh-CHT" altLang="en-US" sz="1200" dirty="0" smtClean="0"/>
              <a:t>你們也不要發怨言，像他們有發怨言的，就被滅命的所滅。 </a:t>
            </a:r>
            <a:r>
              <a:rPr lang="en-US" altLang="zh-CHT" sz="1200" dirty="0" smtClean="0"/>
              <a:t>11 </a:t>
            </a:r>
            <a:r>
              <a:rPr lang="zh-CHT" altLang="en-US" sz="1200" dirty="0" smtClean="0"/>
              <a:t>他們遭遇這些事都要作為鑒戒，並且寫在經上正是警戒我們這末世的人。</a:t>
            </a:r>
            <a:r>
              <a:rPr lang="zh-TW" altLang="en-US" sz="1200" dirty="0" smtClean="0"/>
              <a:t> </a:t>
            </a:r>
            <a:endParaRPr lang="en-US" altLang="zh-TW" sz="1200" dirty="0" smtClean="0"/>
          </a:p>
          <a:p>
            <a:r>
              <a:rPr lang="zh-TW" altLang="en-US" sz="1200" dirty="0" smtClean="0"/>
              <a:t>你们总要自己省察有信心没有，也要自己试验。岂不知你们若不是可弃绝的，就有耶稣基督在你们心里吗？哥林多后书 </a:t>
            </a:r>
            <a:r>
              <a:rPr lang="en-US" altLang="zh-TW" sz="1200" dirty="0" smtClean="0"/>
              <a:t>13:5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以弗所書</a:t>
            </a:r>
            <a:r>
              <a:rPr lang="en-US" altLang="zh-CN" sz="3200" dirty="0" smtClean="0">
                <a:solidFill>
                  <a:srgbClr val="FFFFFF"/>
                </a:solidFill>
              </a:rPr>
              <a:t>4:4 </a:t>
            </a:r>
            <a:r>
              <a:rPr lang="zh-CN" altLang="en-US" sz="3200" dirty="0" smtClean="0">
                <a:solidFill>
                  <a:srgbClr val="FFFFFF"/>
                </a:solidFill>
              </a:rPr>
              <a:t>身體只有一個，聖靈只有一個，正如你們蒙召同有一個指望； </a:t>
            </a:r>
            <a:r>
              <a:rPr lang="en-US" altLang="zh-CN" sz="3200" dirty="0" smtClean="0">
                <a:solidFill>
                  <a:srgbClr val="FFFFFF"/>
                </a:solidFill>
              </a:rPr>
              <a:t>5 </a:t>
            </a:r>
            <a:r>
              <a:rPr lang="zh-CN" altLang="en-US" sz="3200" dirty="0" smtClean="0">
                <a:solidFill>
                  <a:srgbClr val="FFFFFF"/>
                </a:solidFill>
              </a:rPr>
              <a:t>一主，一信，一洗， </a:t>
            </a:r>
            <a:r>
              <a:rPr lang="en-US" altLang="zh-CN" sz="3200" dirty="0" smtClean="0">
                <a:solidFill>
                  <a:srgbClr val="FFFFFF"/>
                </a:solidFill>
              </a:rPr>
              <a:t>6 </a:t>
            </a:r>
            <a:r>
              <a:rPr lang="zh-CN" altLang="en-US" sz="3200" dirty="0" smtClean="0">
                <a:solidFill>
                  <a:srgbClr val="FFFFFF"/>
                </a:solidFill>
              </a:rPr>
              <a:t>一神，就是眾人的父，超乎眾人之上，貫乎眾人之中，也住在眾人之內。 </a:t>
            </a:r>
            <a:r>
              <a:rPr lang="en-US" altLang="zh-CN" sz="3200" dirty="0" smtClean="0">
                <a:solidFill>
                  <a:srgbClr val="FFFFFF"/>
                </a:solidFill>
              </a:rPr>
              <a:t>7 </a:t>
            </a:r>
            <a:r>
              <a:rPr lang="zh-CN" altLang="en-US" sz="3200" dirty="0" smtClean="0">
                <a:solidFill>
                  <a:srgbClr val="FFFFFF"/>
                </a:solidFill>
              </a:rPr>
              <a:t>我們各人蒙恩，都是照基督所量給各人的恩賜。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哥林多前書</a:t>
            </a:r>
            <a:r>
              <a:rPr lang="en-US" altLang="zh-CN" sz="3200" dirty="0" smtClean="0">
                <a:solidFill>
                  <a:srgbClr val="FFFFFF"/>
                </a:solidFill>
              </a:rPr>
              <a:t>7:23 </a:t>
            </a:r>
            <a:r>
              <a:rPr lang="zh-CN" altLang="en-US" sz="3200" dirty="0" smtClean="0">
                <a:solidFill>
                  <a:srgbClr val="FFFFFF"/>
                </a:solidFill>
              </a:rPr>
              <a:t>你們是重價買來的，不要做人的奴僕。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en-US" altLang="zh-CN" sz="3200" dirty="0" smtClean="0">
                <a:solidFill>
                  <a:srgbClr val="FFFFFF"/>
                </a:solidFill>
              </a:rPr>
              <a:t>11:23 </a:t>
            </a:r>
            <a:r>
              <a:rPr lang="zh-CN" altLang="en-US" sz="3200" dirty="0" smtClean="0">
                <a:solidFill>
                  <a:srgbClr val="FFFFFF"/>
                </a:solidFill>
              </a:rPr>
              <a:t>我當日傳給你們的，原是從主領受的，就是主耶穌被賣的那一夜，拿起餅來， </a:t>
            </a:r>
            <a:r>
              <a:rPr lang="en-US" altLang="zh-CN" sz="3200" dirty="0" smtClean="0">
                <a:solidFill>
                  <a:srgbClr val="FFFFFF"/>
                </a:solidFill>
              </a:rPr>
              <a:t>24 </a:t>
            </a:r>
            <a:r>
              <a:rPr lang="zh-CN" altLang="en-US" sz="3200" dirty="0" smtClean="0">
                <a:solidFill>
                  <a:srgbClr val="FFFFFF"/>
                </a:solidFill>
              </a:rPr>
              <a:t>祝謝了，就掰開，說：「這是我的身體，為你們捨</a:t>
            </a:r>
            <a:r>
              <a:rPr lang="en-US" altLang="zh-CN" sz="3200" dirty="0" smtClean="0">
                <a:solidFill>
                  <a:srgbClr val="FFFFFF"/>
                </a:solidFill>
              </a:rPr>
              <a:t>[b]</a:t>
            </a:r>
            <a:r>
              <a:rPr lang="zh-CN" altLang="en-US" sz="3200" dirty="0" smtClean="0">
                <a:solidFill>
                  <a:srgbClr val="FFFFFF"/>
                </a:solidFill>
              </a:rPr>
              <a:t>的。你們應當如此行，為的是記念我。」 </a:t>
            </a:r>
            <a:r>
              <a:rPr lang="en-US" altLang="zh-CN" sz="3200" dirty="0" smtClean="0">
                <a:solidFill>
                  <a:srgbClr val="FFFFFF"/>
                </a:solidFill>
              </a:rPr>
              <a:t>25 </a:t>
            </a:r>
            <a:r>
              <a:rPr lang="zh-CN" altLang="en-US" sz="3200" dirty="0" smtClean="0">
                <a:solidFill>
                  <a:srgbClr val="FFFFFF"/>
                </a:solidFill>
              </a:rPr>
              <a:t>飯後，也照樣拿起杯來，說：「這杯是用我的血所立的新約。你們每逢喝的時候，要如此行，為的是記念我。」 </a:t>
            </a:r>
            <a:r>
              <a:rPr lang="en-US" altLang="zh-CN" sz="3200" dirty="0" smtClean="0">
                <a:solidFill>
                  <a:srgbClr val="FFFFFF"/>
                </a:solidFill>
              </a:rPr>
              <a:t>26 </a:t>
            </a:r>
            <a:r>
              <a:rPr lang="zh-CN" altLang="en-US" sz="3200" dirty="0" smtClean="0">
                <a:solidFill>
                  <a:srgbClr val="FFFFFF"/>
                </a:solidFill>
              </a:rPr>
              <a:t>你們每逢吃這餅、喝這杯，是表明主的死，直等到他來。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27 </a:t>
            </a:r>
            <a:r>
              <a:rPr lang="zh-CN" altLang="en-US" sz="3200" dirty="0" smtClean="0">
                <a:solidFill>
                  <a:srgbClr val="FFFFFF"/>
                </a:solidFill>
              </a:rPr>
              <a:t>所以，無論何人，不按理吃主的餅、喝主的杯，就是干犯主的身、主的血了。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28 </a:t>
            </a:r>
            <a:r>
              <a:rPr lang="zh-CN" altLang="en-US" sz="3200" dirty="0" smtClean="0">
                <a:solidFill>
                  <a:srgbClr val="FFFFFF"/>
                </a:solidFill>
              </a:rPr>
              <a:t>人應當自己省察，然後吃這餅、喝這杯。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29 </a:t>
            </a:r>
            <a:r>
              <a:rPr lang="zh-CN" altLang="en-US" sz="3200" dirty="0" smtClean="0">
                <a:solidFill>
                  <a:srgbClr val="FFFFFF"/>
                </a:solidFill>
              </a:rPr>
              <a:t>因為人吃喝，若不分辨是主的身體，就是吃喝自己的罪了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（神的供应）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en-US" altLang="zh-CN" sz="3200" dirty="0" smtClean="0">
                <a:solidFill>
                  <a:srgbClr val="FFFFFF"/>
                </a:solidFill>
              </a:rPr>
              <a:t>6:</a:t>
            </a:r>
            <a:r>
              <a:rPr lang="en-US" altLang="zh-TW" sz="3200" dirty="0" smtClean="0">
                <a:solidFill>
                  <a:srgbClr val="FFFFFF"/>
                </a:solidFill>
              </a:rPr>
              <a:t>35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耶稣说：“我就是生命的粮。到我这里来的，必定不饿；信我的，永远不渴。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36 </a:t>
            </a:r>
            <a:r>
              <a:rPr lang="zh-TW" altLang="en-US" sz="3200" dirty="0" smtClean="0">
                <a:solidFill>
                  <a:srgbClr val="FFFFFF"/>
                </a:solidFill>
              </a:rPr>
              <a:t>只是我对你们说过，你们已经看见我，还是不信。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37 </a:t>
            </a:r>
            <a:r>
              <a:rPr lang="zh-TW" altLang="en-US" sz="3200" dirty="0" smtClean="0">
                <a:solidFill>
                  <a:srgbClr val="FFFFFF"/>
                </a:solidFill>
              </a:rPr>
              <a:t>凡父所赐给我的人，必到我这里来；到我这里来的，我总不丢弃他。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38 </a:t>
            </a:r>
            <a:r>
              <a:rPr lang="zh-TW" altLang="en-US" sz="3200" dirty="0" smtClean="0">
                <a:solidFill>
                  <a:srgbClr val="FFFFFF"/>
                </a:solidFill>
              </a:rPr>
              <a:t>因为我从天上降下来，不是要按自己的意思行，乃是要按那差我来者的意思行。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39 </a:t>
            </a:r>
            <a:r>
              <a:rPr lang="zh-TW" altLang="en-US" sz="3200" dirty="0" smtClean="0">
                <a:solidFill>
                  <a:srgbClr val="FFFFFF"/>
                </a:solidFill>
              </a:rPr>
              <a:t>差我来者的意思就是：他所赐给我的，叫我一个也不失落，在末日却叫他复活。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40 </a:t>
            </a:r>
            <a:r>
              <a:rPr lang="zh-TW" altLang="en-US" sz="3200" dirty="0" smtClean="0">
                <a:solidFill>
                  <a:srgbClr val="FFFFFF"/>
                </a:solidFill>
              </a:rPr>
              <a:t>因为我父的意思是叫一切见子而信的人得永生，并且在末日我要叫他复活。” 犹太人议论主 </a:t>
            </a:r>
            <a:r>
              <a:rPr lang="en-US" altLang="zh-TW" sz="3200" dirty="0" smtClean="0">
                <a:solidFill>
                  <a:srgbClr val="FFFFFF"/>
                </a:solidFill>
              </a:rPr>
              <a:t>41 </a:t>
            </a:r>
            <a:r>
              <a:rPr lang="zh-TW" altLang="en-US" sz="3200" dirty="0" smtClean="0">
                <a:solidFill>
                  <a:srgbClr val="FFFFFF"/>
                </a:solidFill>
              </a:rPr>
              <a:t>犹太人因为耶稣说“我是从天上降下来的粮”，就私下议论他， </a:t>
            </a:r>
            <a:r>
              <a:rPr lang="en-US" altLang="zh-TW" sz="3200" dirty="0" smtClean="0">
                <a:solidFill>
                  <a:srgbClr val="FFFFFF"/>
                </a:solidFill>
              </a:rPr>
              <a:t>42 </a:t>
            </a:r>
            <a:r>
              <a:rPr lang="zh-TW" altLang="en-US" sz="3200" dirty="0" smtClean="0">
                <a:solidFill>
                  <a:srgbClr val="FFFFFF"/>
                </a:solidFill>
              </a:rPr>
              <a:t>说：“这不是约瑟的儿子耶稣吗？他的父母我们岂不认得吗？他如今怎么说‘我是从天上降下来的’呢？”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43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耶稣回答说：“你们不要大家议论。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44 </a:t>
            </a:r>
            <a:r>
              <a:rPr lang="zh-TW" altLang="en-US" sz="3200" dirty="0" smtClean="0">
                <a:solidFill>
                  <a:srgbClr val="FFFFFF"/>
                </a:solidFill>
              </a:rPr>
              <a:t>若不是差我来的父吸引人，就没有能到我这里来的；到我这里来的，在末日我要叫他复活。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45 </a:t>
            </a:r>
            <a:r>
              <a:rPr lang="zh-TW" altLang="en-US" sz="3200" dirty="0" smtClean="0">
                <a:solidFill>
                  <a:srgbClr val="FFFFFF"/>
                </a:solidFill>
              </a:rPr>
              <a:t>在先知书上写着说：‘他们都要蒙神的教训。’凡听见父之教训又学习的，就到我这里来。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46 </a:t>
            </a:r>
            <a:r>
              <a:rPr lang="zh-TW" altLang="en-US" sz="3200" dirty="0" smtClean="0">
                <a:solidFill>
                  <a:srgbClr val="FFFFFF"/>
                </a:solidFill>
              </a:rPr>
              <a:t>这不是说有人看见过父，唯独从神来的，他看见过父。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47 </a:t>
            </a:r>
            <a:r>
              <a:rPr lang="zh-TW" altLang="en-US" sz="3200" dirty="0" smtClean="0">
                <a:solidFill>
                  <a:srgbClr val="FFFFFF"/>
                </a:solidFill>
              </a:rPr>
              <a:t>我实实在在地告诉你们：信的人有永生。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48 </a:t>
            </a:r>
            <a:r>
              <a:rPr lang="zh-TW" altLang="en-US" sz="3200" dirty="0" smtClean="0">
                <a:solidFill>
                  <a:srgbClr val="FFFFFF"/>
                </a:solidFill>
              </a:rPr>
              <a:t>我就是生命的粮。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49 </a:t>
            </a:r>
            <a:r>
              <a:rPr lang="zh-TW" altLang="en-US" sz="3200" dirty="0" smtClean="0">
                <a:solidFill>
                  <a:srgbClr val="FFFFFF"/>
                </a:solidFill>
              </a:rPr>
              <a:t>你们的祖宗在旷野吃过吗哪，还是死了； </a:t>
            </a:r>
            <a:r>
              <a:rPr lang="en-US" altLang="zh-TW" sz="3200" dirty="0" smtClean="0">
                <a:solidFill>
                  <a:srgbClr val="FFFFFF"/>
                </a:solidFill>
              </a:rPr>
              <a:t>50 </a:t>
            </a:r>
            <a:r>
              <a:rPr lang="zh-TW" altLang="en-US" sz="3200" dirty="0" smtClean="0">
                <a:solidFill>
                  <a:srgbClr val="FFFFFF"/>
                </a:solidFill>
              </a:rPr>
              <a:t>这是从天上降下来的粮，叫人吃了就不死。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51 </a:t>
            </a:r>
            <a:r>
              <a:rPr lang="zh-TW" altLang="en-US" sz="3200" dirty="0" smtClean="0">
                <a:solidFill>
                  <a:srgbClr val="FFFFFF"/>
                </a:solidFill>
              </a:rPr>
              <a:t>我是从天上降下来生命的粮，人若吃这粮，就必永远活着。我所要赐的粮就是我的肉，为世人之生命所赐的。”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52 </a:t>
            </a:r>
            <a:r>
              <a:rPr lang="zh-TW" altLang="en-US" sz="3200" dirty="0" smtClean="0">
                <a:solidFill>
                  <a:srgbClr val="FFFFFF"/>
                </a:solidFill>
              </a:rPr>
              <a:t>因此，犹太人彼此争论说：“这个人怎能把他的肉给我们吃呢？”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53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耶稣说：“我实实在在地告诉你们：你们若不吃人子的肉，不喝人子的血，就没有生命在你们里面。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54 </a:t>
            </a:r>
            <a:r>
              <a:rPr lang="zh-TW" altLang="en-US" sz="3200" dirty="0" smtClean="0">
                <a:solidFill>
                  <a:srgbClr val="FFFFFF"/>
                </a:solidFill>
              </a:rPr>
              <a:t>吃我肉、喝我血的人就有永生，在末日我要叫他复活。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55 </a:t>
            </a:r>
            <a:r>
              <a:rPr lang="zh-TW" altLang="en-US" sz="3200" dirty="0" smtClean="0">
                <a:solidFill>
                  <a:srgbClr val="FFFFFF"/>
                </a:solidFill>
              </a:rPr>
              <a:t>我的肉真是可吃的，我的血真是可喝的。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56 </a:t>
            </a:r>
            <a:r>
              <a:rPr lang="zh-TW" altLang="en-US" sz="3200" dirty="0" smtClean="0">
                <a:solidFill>
                  <a:srgbClr val="FFFFFF"/>
                </a:solidFill>
              </a:rPr>
              <a:t>吃我肉、喝我血的人常在我里面，我也常在他里面。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57 </a:t>
            </a:r>
            <a:r>
              <a:rPr lang="zh-TW" altLang="en-US" sz="3200" dirty="0" smtClean="0">
                <a:solidFill>
                  <a:srgbClr val="FFFFFF"/>
                </a:solidFill>
              </a:rPr>
              <a:t>永活的父怎样差我来，我又因父活着，照样，吃我肉的人也要因我活着。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58 </a:t>
            </a:r>
            <a:r>
              <a:rPr lang="zh-TW" altLang="en-US" sz="3200" dirty="0" smtClean="0">
                <a:solidFill>
                  <a:srgbClr val="FFFFFF"/>
                </a:solidFill>
              </a:rPr>
              <a:t>这就是从天上降下来的粮。吃这粮的人就永远活着，不像你们的祖宗吃过吗哪还是死了。”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59 </a:t>
            </a:r>
            <a:r>
              <a:rPr lang="zh-TW" altLang="en-US" sz="3200" dirty="0" smtClean="0">
                <a:solidFill>
                  <a:srgbClr val="FFFFFF"/>
                </a:solidFill>
              </a:rPr>
              <a:t>这些话是耶稣在迦百农会堂里教训人说的。 主的话是灵是生命 </a:t>
            </a:r>
            <a:r>
              <a:rPr lang="en-US" altLang="zh-TW" sz="3200" dirty="0" smtClean="0">
                <a:solidFill>
                  <a:srgbClr val="FFFFFF"/>
                </a:solidFill>
              </a:rPr>
              <a:t>60 </a:t>
            </a:r>
            <a:r>
              <a:rPr lang="zh-TW" altLang="en-US" sz="3200" dirty="0" smtClean="0">
                <a:solidFill>
                  <a:srgbClr val="FFFFFF"/>
                </a:solidFill>
              </a:rPr>
              <a:t>他的门徒中有好些人听见了，就说：“这话甚难，谁能听呢？”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61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耶稣心里知道门徒为这话议论，就对他们说：“这话是叫你们厌弃</a:t>
            </a:r>
            <a:r>
              <a:rPr lang="en-US" altLang="zh-TW" sz="3200" dirty="0" smtClean="0">
                <a:solidFill>
                  <a:srgbClr val="FFFFFF"/>
                </a:solidFill>
              </a:rPr>
              <a:t>[a]</a:t>
            </a:r>
            <a:r>
              <a:rPr lang="zh-TW" altLang="en-US" sz="3200" dirty="0" smtClean="0">
                <a:solidFill>
                  <a:srgbClr val="FFFFFF"/>
                </a:solidFill>
              </a:rPr>
              <a:t>吗？ </a:t>
            </a:r>
            <a:r>
              <a:rPr lang="en-US" altLang="zh-TW" sz="3200" dirty="0" smtClean="0">
                <a:solidFill>
                  <a:srgbClr val="FFFFFF"/>
                </a:solidFill>
              </a:rPr>
              <a:t>62 </a:t>
            </a:r>
            <a:r>
              <a:rPr lang="zh-TW" altLang="en-US" sz="3200" dirty="0" smtClean="0">
                <a:solidFill>
                  <a:srgbClr val="FFFFFF"/>
                </a:solidFill>
              </a:rPr>
              <a:t>倘或你们看见人子升到他原来所在之处，怎么样呢？ </a:t>
            </a:r>
            <a:r>
              <a:rPr lang="en-US" altLang="zh-TW" sz="3200" dirty="0" smtClean="0">
                <a:solidFill>
                  <a:srgbClr val="FFFFFF"/>
                </a:solidFill>
              </a:rPr>
              <a:t>63 </a:t>
            </a:r>
            <a:r>
              <a:rPr lang="zh-TW" altLang="en-US" sz="3200" dirty="0" smtClean="0">
                <a:solidFill>
                  <a:srgbClr val="FFFFFF"/>
                </a:solidFill>
              </a:rPr>
              <a:t>叫人活着的乃是灵，肉体是无益的。我对你们所说的话就是灵，就是生命。</a:t>
            </a:r>
            <a:endParaRPr lang="en-US" altLang="zh-TW" sz="32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E9F6E7-42DA-844C-99F8-F49BA590D8C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6:13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当初神应许亚伯拉罕的时候，因为没有比自己更大可以指着起誓的，就指着自己起誓，说：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“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论福，我必赐大福给你；论子孙，我必叫你的子孙多起来。”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这样，亚伯拉罕既恒久忍耐，就得了所应许的。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人都是指着比自己大的起誓，并且以起誓为实据，了结各样的争论。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照样，神愿意为那承受应许的人格外显明他的旨意是不更改的，就起誓为证。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借这两件不更改的事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神决不能说谎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好叫我们这逃往避难所、持定摆在我们前头指望的人可以大得勉励。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我们有这指望，如同灵魂的锚，又坚固又牢靠，且通入幔内；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做先锋的耶稣既照着麦基洗德的等次成了永远的大祭司，就为我们进入幔内。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6:13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当初神应许亚伯拉罕的时候，因为没有比自己更大可以指着起誓的，就指着自己起誓，说：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“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论福，我必赐大福给你；论子孙，我必叫你的子孙多起来。”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这样，亚伯拉罕既恒久忍耐，就得了所应许的。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人都是指着比自己大的起誓，并且以起誓为实据，了结各样的争论。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照样，神愿意为那承受应许的人格外显明他的旨意是不更改的，就起誓为证。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借这两件不更改的事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神决不能说谎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好叫我们这逃往避难所、持定摆在我们前头指望的人可以大得勉励。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我们有这指望，如同灵魂的锚，又坚固又牢靠，且通入幔内；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做先锋的耶稣既照着麦基洗德的等次成了永远的大祭司，就为我们进入幔内。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6:13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当初神应许亚伯拉罕的时候，因为没有比自己更大可以指着起誓的，就指着自己起誓，说：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“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论福，我必赐大福给你；论子孙，我必叫你的子孙多起来。”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这样，亚伯拉罕既恒久忍耐，就得了所应许的。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人都是指着比自己大的起誓，并且以起誓为实据，了结各样的争论。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照样，神愿意为那承受应许的人格外显明他的旨意是不更改的，就起誓为证。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借这两件不更改的事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神决不能说谎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好叫我们这逃往避难所、持定摆在我们前头指望的人可以大得勉励。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我们有这指望，如同灵魂的锚，又坚固又牢靠，且通入幔内；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做先锋的耶稣既照着麦基洗德的等次成了永远的大祭司，就为我们进入幔内。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05EF77-C1F4-F741-BA01-C1A3602C91B4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>
                <a:cs typeface="宋体" charset="0"/>
              </a:rPr>
              <a:t>太</a:t>
            </a:r>
            <a:r>
              <a:rPr lang="en-US" altLang="ja-JP" dirty="0"/>
              <a:t>24:42</a:t>
            </a:r>
            <a:r>
              <a:rPr lang="en-US" altLang="zh-CN" dirty="0">
                <a:cs typeface="宋体" charset="0"/>
              </a:rPr>
              <a:t>-43所以，你们要警醒，因为不知道你们的主是那一天来到。</a:t>
            </a:r>
            <a:r>
              <a:rPr lang="en-US" altLang="ja-JP" dirty="0"/>
              <a:t> </a:t>
            </a:r>
          </a:p>
          <a:p>
            <a:r>
              <a:rPr lang="en-US" dirty="0"/>
              <a:t>Mat 24:43  </a:t>
            </a:r>
            <a:r>
              <a:rPr lang="en-US" altLang="zh-CN" dirty="0">
                <a:cs typeface="宋体" charset="0"/>
              </a:rPr>
              <a:t> 家主若知道几更天有贼来，就必警醒，不容人挖透房屋；这是你们所知道的。</a:t>
            </a:r>
            <a:r>
              <a:rPr lang="en-US" altLang="ja-JP" dirty="0"/>
              <a:t> </a:t>
            </a:r>
            <a:r>
              <a:rPr lang="zh-CN" altLang="en-US" dirty="0">
                <a:cs typeface="宋体" charset="0"/>
              </a:rPr>
              <a:t>彼后</a:t>
            </a:r>
            <a:r>
              <a:rPr lang="en-US" altLang="ja-JP" dirty="0"/>
              <a:t>3:10  </a:t>
            </a:r>
            <a:r>
              <a:rPr lang="en-US" altLang="zh-CN" dirty="0">
                <a:cs typeface="宋体" charset="0"/>
              </a:rPr>
              <a:t> </a:t>
            </a:r>
            <a:r>
              <a:rPr lang="zh-CN" altLang="en-US" dirty="0">
                <a:cs typeface="宋体" charset="0"/>
              </a:rPr>
              <a:t>但主的日子要像贼来到一样。那日，天必大有响声废去，有形质的都要被烈火销化，地和其上的物都要烧尽了。 </a:t>
            </a:r>
          </a:p>
          <a:p>
            <a:r>
              <a:rPr lang="zh-CN" altLang="en-US" dirty="0">
                <a:cs typeface="宋体" charset="0"/>
              </a:rPr>
              <a:t>约</a:t>
            </a:r>
            <a:r>
              <a:rPr lang="en-US" altLang="ja-JP" dirty="0"/>
              <a:t>10:10</a:t>
            </a:r>
            <a:r>
              <a:rPr lang="en-US" altLang="zh-CN" dirty="0">
                <a:cs typeface="宋体" charset="0"/>
              </a:rPr>
              <a:t>-11</a:t>
            </a:r>
            <a:r>
              <a:rPr lang="zh-CN" altLang="en-US" dirty="0">
                <a:cs typeface="宋体" charset="0"/>
              </a:rPr>
              <a:t>盗贼来，无非要偷窃，杀害，毁坏；我来了，是要叫羊（或作：人）得生命，并且得的更丰盛。 </a:t>
            </a:r>
          </a:p>
          <a:p>
            <a:r>
              <a:rPr lang="en-US" altLang="zh-CN" dirty="0" err="1">
                <a:cs typeface="宋体" charset="0"/>
              </a:rPr>
              <a:t>Joh</a:t>
            </a:r>
            <a:r>
              <a:rPr lang="en-US" altLang="zh-CN" dirty="0">
                <a:cs typeface="宋体" charset="0"/>
              </a:rPr>
              <a:t> 10:11   </a:t>
            </a:r>
            <a:r>
              <a:rPr lang="zh-CN" altLang="en-US" dirty="0">
                <a:cs typeface="宋体" charset="0"/>
              </a:rPr>
              <a:t>我是好牧人；好牧人为羊舍命。 </a:t>
            </a:r>
          </a:p>
          <a:p>
            <a:r>
              <a:rPr lang="zh-CN" altLang="en-US" dirty="0" smtClean="0"/>
              <a:t>钻牛角尖，牛脾气，对牛弹琴，蜗行牛步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解明，因為你們聽不進去。 </a:t>
            </a:r>
            <a:r>
              <a:rPr lang="en-US" altLang="zh-TW" sz="1200" dirty="0" smtClean="0"/>
              <a:t>12 </a:t>
            </a:r>
            <a:r>
              <a:rPr lang="zh-TW" altLang="en-US" sz="1200" dirty="0" smtClean="0"/>
              <a:t>看你們學習的工夫，本該做師傅，誰知還得有人將神聖言小學的開端另教導你們，並且成了那必須吃奶、不能吃乾糧的人！ 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凡只能吃奶的，都不熟練仁義的道理，因為他是嬰孩。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唯獨長大成人的才能吃乾糧，他們的心竅習練得通達，就能分辨好歹了</a:t>
            </a:r>
            <a:endParaRPr lang="en-US" altLang="zh-TW" sz="1200" dirty="0" smtClean="0"/>
          </a:p>
          <a:p>
            <a:r>
              <a:rPr lang="zh-TW" altLang="en-US" dirty="0" smtClean="0"/>
              <a:t>马太福音</a:t>
            </a:r>
            <a:r>
              <a:rPr lang="en-US" altLang="zh-CN" dirty="0" smtClean="0"/>
              <a:t>18:</a:t>
            </a:r>
            <a:r>
              <a:rPr lang="en-US" altLang="zh-TW" dirty="0" smtClean="0"/>
              <a:t>3 </a:t>
            </a:r>
            <a:r>
              <a:rPr lang="zh-TW" altLang="en-US" dirty="0" smtClean="0"/>
              <a:t>说：“我实在告诉你们：你们若不回转，变成小孩子的样式，断不得进天国。 </a:t>
            </a:r>
            <a:r>
              <a:rPr lang="en-US" altLang="zh-TW" dirty="0" smtClean="0"/>
              <a:t>4 </a:t>
            </a:r>
            <a:r>
              <a:rPr lang="zh-TW" altLang="en-US" dirty="0" smtClean="0"/>
              <a:t>所以，凡自己谦卑像这小孩子的，他在天国里就是最大的。</a:t>
            </a:r>
            <a:endParaRPr lang="en-US" altLang="zh-TW" dirty="0" smtClean="0"/>
          </a:p>
          <a:p>
            <a:r>
              <a:rPr lang="zh-TW" altLang="en-US" dirty="0" smtClean="0"/>
              <a:t>哥林多前书</a:t>
            </a:r>
            <a:r>
              <a:rPr lang="en-US" altLang="zh-TW" dirty="0" smtClean="0"/>
              <a:t>14:20 </a:t>
            </a:r>
            <a:r>
              <a:rPr lang="zh-TW" altLang="en-US" dirty="0" smtClean="0"/>
              <a:t>弟兄们，在心志上不要做小孩子，然而在恶事上要做婴孩，在心志上总要做大人。</a:t>
            </a:r>
            <a:endParaRPr lang="en-US" altLang="zh-TW" dirty="0" smtClean="0"/>
          </a:p>
          <a:p>
            <a:r>
              <a:rPr lang="zh-TW" altLang="en-US" dirty="0" smtClean="0"/>
              <a:t>哥林多前书</a:t>
            </a:r>
            <a:r>
              <a:rPr lang="en-US" altLang="zh-CN" dirty="0" smtClean="0"/>
              <a:t>3:1</a:t>
            </a:r>
            <a:r>
              <a:rPr lang="zh-TW" altLang="en-US" dirty="0" smtClean="0"/>
              <a:t>弟兄们，我从前对你们说话，不能把你们当做属灵的，只得把你们当做属肉体、在基督里为婴孩的。 </a:t>
            </a:r>
            <a:r>
              <a:rPr lang="en-US" altLang="zh-TW" dirty="0" smtClean="0"/>
              <a:t>2 </a:t>
            </a:r>
            <a:r>
              <a:rPr lang="zh-TW" altLang="en-US" dirty="0" smtClean="0"/>
              <a:t>我是用奶喂你们，没有用饭喂你们。那时你们不能吃，就是如今还是不能。 </a:t>
            </a:r>
            <a:r>
              <a:rPr lang="en-US" altLang="zh-TW" dirty="0" smtClean="0"/>
              <a:t>3 </a:t>
            </a:r>
            <a:r>
              <a:rPr lang="zh-TW" altLang="en-US" dirty="0" smtClean="0"/>
              <a:t>你们仍是属肉体的，因为在你们中间有嫉妒、纷争，这岂不是属乎肉体、照着世人的样子行吗？ </a:t>
            </a:r>
            <a:r>
              <a:rPr lang="en-US" altLang="zh-TW" dirty="0" smtClean="0"/>
              <a:t>4 </a:t>
            </a:r>
            <a:r>
              <a:rPr lang="zh-TW" altLang="en-US" dirty="0" smtClean="0"/>
              <a:t>有说“我是属保罗的”，有说“我是属亚波罗的”，这岂不是你们和世人一样吗？ </a:t>
            </a:r>
            <a:r>
              <a:rPr lang="en-US" altLang="zh-TW" dirty="0" smtClean="0"/>
              <a:t>5 </a:t>
            </a:r>
            <a:r>
              <a:rPr lang="zh-TW" altLang="en-US" dirty="0" smtClean="0"/>
              <a:t>亚波罗算什么？保罗算什么？无非是执事，照主所赐给他们各人的，引导你们相信。</a:t>
            </a:r>
            <a:endParaRPr lang="en-US" altLang="zh-TW" dirty="0" smtClean="0"/>
          </a:p>
          <a:p>
            <a:r>
              <a:rPr lang="en-US" altLang="zh-TW" dirty="0" smtClean="0"/>
              <a:t>8 </a:t>
            </a:r>
            <a:r>
              <a:rPr lang="zh-TW" altLang="en-US" dirty="0" smtClean="0"/>
              <a:t>栽种的和浇灌的都是一样，但将来各人要照自己的工夫得自己的赏赐。 </a:t>
            </a:r>
            <a:r>
              <a:rPr lang="en-US" altLang="zh-TW" dirty="0" smtClean="0"/>
              <a:t>9 </a:t>
            </a:r>
            <a:r>
              <a:rPr lang="zh-TW" altLang="en-US" dirty="0" smtClean="0"/>
              <a:t>因为我们是与神同工的，你们是神所耕种的田地，所建造的房屋。 </a:t>
            </a:r>
            <a:endParaRPr lang="en-US" altLang="zh-TW" dirty="0" smtClean="0"/>
          </a:p>
          <a:p>
            <a:r>
              <a:rPr lang="zh-TW" altLang="en-US" dirty="0" smtClean="0"/>
              <a:t>唯有基督是教会的根基 </a:t>
            </a:r>
            <a:r>
              <a:rPr lang="en-US" altLang="zh-TW" dirty="0" smtClean="0"/>
              <a:t>10 </a:t>
            </a:r>
            <a:r>
              <a:rPr lang="zh-TW" altLang="en-US" dirty="0" smtClean="0"/>
              <a:t>我照神所给我的恩，好像一个聪明的工头立好了根基，有别人在上面建造，只是各人要谨慎怎样在上面建造。 </a:t>
            </a:r>
            <a:r>
              <a:rPr lang="en-US" altLang="zh-TW" dirty="0" smtClean="0"/>
              <a:t>11 </a:t>
            </a:r>
            <a:r>
              <a:rPr lang="zh-TW" altLang="en-US" dirty="0" smtClean="0"/>
              <a:t>因为那已经立好的根基就是耶稣基督，此外没有人能立别的根基。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罗马书</a:t>
            </a:r>
            <a:r>
              <a:rPr lang="en-US" altLang="zh-CN" sz="1200" dirty="0" smtClean="0"/>
              <a:t>6:</a:t>
            </a:r>
            <a:r>
              <a:rPr lang="en-US" altLang="zh-TW" sz="1200" dirty="0" smtClean="0"/>
              <a:t>4 </a:t>
            </a:r>
            <a:r>
              <a:rPr lang="zh-TW" altLang="en-US" sz="1200" dirty="0" smtClean="0"/>
              <a:t>所以，我们借着洗礼归入死，和他一同埋葬，原是叫我们一举一动有新生的样式，像基督借着父的荣耀从死里复活一样。 </a:t>
            </a:r>
            <a:r>
              <a:rPr lang="en-US" altLang="zh-TW" sz="1200" dirty="0" smtClean="0"/>
              <a:t>5 </a:t>
            </a:r>
            <a:r>
              <a:rPr lang="zh-TW" altLang="en-US" sz="1200" dirty="0" smtClean="0"/>
              <a:t>我们若在他死的形状上与他联合，也要在他复活的形状上与他联合。</a:t>
            </a:r>
            <a:endParaRPr lang="en-US" altLang="zh-TW" sz="1200" dirty="0" smtClean="0"/>
          </a:p>
          <a:p>
            <a:r>
              <a:rPr lang="zh-TW" altLang="en-US" sz="1200" dirty="0" smtClean="0"/>
              <a:t>提摩太后书</a:t>
            </a:r>
            <a:r>
              <a:rPr lang="en-US" altLang="zh-CN" sz="1200" dirty="0" smtClean="0"/>
              <a:t>1:</a:t>
            </a:r>
            <a:r>
              <a:rPr lang="en-US" altLang="zh-TW" sz="1200" dirty="0" smtClean="0"/>
              <a:t>6 </a:t>
            </a:r>
            <a:r>
              <a:rPr lang="zh-TW" altLang="en-US" sz="1200" dirty="0" smtClean="0"/>
              <a:t>为此我提醒你，使你将神借我按手所给你的恩赐再如火挑旺起来。 </a:t>
            </a:r>
            <a:r>
              <a:rPr lang="en-US" altLang="zh-TW" sz="1200" dirty="0" smtClean="0"/>
              <a:t>7 </a:t>
            </a:r>
            <a:r>
              <a:rPr lang="zh-TW" altLang="en-US" sz="1200" dirty="0" smtClean="0"/>
              <a:t>因为神赐给我们不是胆怯的心，乃是刚强、仁爱、谨守的心。 </a:t>
            </a:r>
            <a:r>
              <a:rPr lang="en-US" altLang="zh-TW" sz="1200" dirty="0" smtClean="0"/>
              <a:t>8 </a:t>
            </a:r>
            <a:r>
              <a:rPr lang="zh-TW" altLang="en-US" sz="1200" dirty="0" smtClean="0"/>
              <a:t>你不要以给我们的主作见证为耻，也不要以我这为主被囚的为耻，总要按神的能力与我为福音同受苦难。 </a:t>
            </a:r>
            <a:r>
              <a:rPr lang="en-US" altLang="zh-TW" sz="1200" dirty="0" smtClean="0"/>
              <a:t>9 </a:t>
            </a:r>
            <a:r>
              <a:rPr lang="zh-TW" altLang="en-US" sz="1200" dirty="0" smtClean="0"/>
              <a:t>神救了我们，以圣召召我们，不是按我们的行为，乃是按他的旨意和恩典。这恩典是万古之先，在基督耶稣里赐给我们的， </a:t>
            </a:r>
            <a:r>
              <a:rPr lang="en-US" altLang="zh-TW" sz="1200" dirty="0" smtClean="0"/>
              <a:t>10 </a:t>
            </a:r>
            <a:r>
              <a:rPr lang="zh-TW" altLang="en-US" sz="1200" dirty="0" smtClean="0"/>
              <a:t>但如今借着我们救主基督耶稣的显现才表明出来了。他已经把死废去，借着福音，将不能坏的生命彰显出来。 </a:t>
            </a:r>
            <a:r>
              <a:rPr lang="en-US" altLang="zh-TW" sz="1200" dirty="0" smtClean="0"/>
              <a:t>11 </a:t>
            </a:r>
            <a:r>
              <a:rPr lang="zh-TW" altLang="en-US" sz="1200" dirty="0" smtClean="0"/>
              <a:t>我为这福音奉派做传道的，做使徒，做师傅。 </a:t>
            </a:r>
            <a:r>
              <a:rPr lang="en-US" altLang="zh-TW" sz="1200" dirty="0" smtClean="0"/>
              <a:t>12 </a:t>
            </a:r>
            <a:r>
              <a:rPr lang="zh-TW" altLang="en-US" sz="1200" dirty="0" smtClean="0"/>
              <a:t>为这缘故，我也受这些苦难，然而我不以为耻，因为知道我所信的是谁，也深信他能保全我所交付他的，直到那日。 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你从我听的那纯正话语的规模，要用在基督耶稣里的信心和爱心常常守着。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从前所交托你的善道，你要靠着那住在我们里面的圣灵牢牢地守着。</a:t>
            </a:r>
            <a:endParaRPr lang="en-US" altLang="zh-TW" sz="1200" dirty="0" smtClean="0"/>
          </a:p>
          <a:p>
            <a:r>
              <a:rPr lang="zh-TW" altLang="en-US" sz="1200" dirty="0" smtClean="0"/>
              <a:t>启示录</a:t>
            </a:r>
            <a:r>
              <a:rPr lang="en-US" altLang="zh-CN" sz="1200" dirty="0" smtClean="0"/>
              <a:t>20: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于是海交出其中的死人，死亡和阴间也交出其中的死人，他们都照各人所行的受审判。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死亡和阴间也被扔在火湖里。这火湖就是第二次的死。 </a:t>
            </a:r>
            <a:r>
              <a:rPr lang="en-US" altLang="zh-TW" sz="1200" dirty="0" smtClean="0"/>
              <a:t>15 </a:t>
            </a:r>
            <a:r>
              <a:rPr lang="zh-TW" altLang="en-US" sz="1200" dirty="0" smtClean="0"/>
              <a:t>若有人名字没记在生命册上，他就被扔在火湖里。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罗马书</a:t>
            </a:r>
            <a:r>
              <a:rPr lang="en-US" altLang="zh-CN" sz="1200" dirty="0" smtClean="0"/>
              <a:t>6:</a:t>
            </a:r>
            <a:r>
              <a:rPr lang="en-US" altLang="zh-TW" sz="1200" dirty="0" smtClean="0"/>
              <a:t>4 </a:t>
            </a:r>
            <a:r>
              <a:rPr lang="zh-TW" altLang="en-US" sz="1200" dirty="0" smtClean="0"/>
              <a:t>所以，我们借着洗礼归入死，和他一同埋葬，原是叫我们一举一动有新生的样式，像基督借着父的荣耀从死里复活一样。 </a:t>
            </a:r>
            <a:r>
              <a:rPr lang="en-US" altLang="zh-TW" sz="1200" dirty="0" smtClean="0"/>
              <a:t>5 </a:t>
            </a:r>
            <a:r>
              <a:rPr lang="zh-TW" altLang="en-US" sz="1200" dirty="0" smtClean="0"/>
              <a:t>我们若在他死的形状上与他联合，也要在他复活的形状上与他联合。</a:t>
            </a:r>
            <a:endParaRPr lang="en-US" altLang="zh-TW" sz="1200" dirty="0" smtClean="0"/>
          </a:p>
          <a:p>
            <a:r>
              <a:rPr lang="zh-TW" altLang="en-US" sz="1200" dirty="0" smtClean="0"/>
              <a:t>提摩太后书</a:t>
            </a:r>
            <a:r>
              <a:rPr lang="en-US" altLang="zh-CN" sz="1200" dirty="0" smtClean="0"/>
              <a:t>1:</a:t>
            </a:r>
            <a:r>
              <a:rPr lang="en-US" altLang="zh-TW" sz="1200" dirty="0" smtClean="0"/>
              <a:t>6 </a:t>
            </a:r>
            <a:r>
              <a:rPr lang="zh-TW" altLang="en-US" sz="1200" dirty="0" smtClean="0"/>
              <a:t>为此我提醒你，使你将神借我按手所给你的恩赐再如火挑旺起来。 </a:t>
            </a:r>
            <a:r>
              <a:rPr lang="en-US" altLang="zh-TW" sz="1200" dirty="0" smtClean="0"/>
              <a:t>7 </a:t>
            </a:r>
            <a:r>
              <a:rPr lang="zh-TW" altLang="en-US" sz="1200" dirty="0" smtClean="0"/>
              <a:t>因为神赐给我们不是胆怯的心，乃是刚强、仁爱、谨守的心。 </a:t>
            </a:r>
            <a:r>
              <a:rPr lang="en-US" altLang="zh-TW" sz="1200" dirty="0" smtClean="0"/>
              <a:t>8 </a:t>
            </a:r>
            <a:r>
              <a:rPr lang="zh-TW" altLang="en-US" sz="1200" dirty="0" smtClean="0"/>
              <a:t>你不要以给我们的主作见证为耻，也不要以我这为主被囚的为耻，总要按神的能力与我为福音同受苦难。 </a:t>
            </a:r>
            <a:r>
              <a:rPr lang="en-US" altLang="zh-TW" sz="1200" dirty="0" smtClean="0"/>
              <a:t>9 </a:t>
            </a:r>
            <a:r>
              <a:rPr lang="zh-TW" altLang="en-US" sz="1200" dirty="0" smtClean="0"/>
              <a:t>神救了我们，以圣召召我们，不是按我们的行为，乃是按他的旨意和恩典。这恩典是万古之先，在基督耶稣里赐给我们的， </a:t>
            </a:r>
            <a:r>
              <a:rPr lang="en-US" altLang="zh-TW" sz="1200" dirty="0" smtClean="0"/>
              <a:t>10 </a:t>
            </a:r>
            <a:r>
              <a:rPr lang="zh-TW" altLang="en-US" sz="1200" dirty="0" smtClean="0"/>
              <a:t>但如今借着我们救主基督耶稣的显现才表明出来了。他已经把死废去，借着福音，将不能坏的生命彰显出来。 </a:t>
            </a:r>
            <a:r>
              <a:rPr lang="en-US" altLang="zh-TW" sz="1200" dirty="0" smtClean="0"/>
              <a:t>11 </a:t>
            </a:r>
            <a:r>
              <a:rPr lang="zh-TW" altLang="en-US" sz="1200" dirty="0" smtClean="0"/>
              <a:t>我为这福音奉派做传道的，做使徒，做师傅。 </a:t>
            </a:r>
            <a:r>
              <a:rPr lang="en-US" altLang="zh-TW" sz="1200" dirty="0" smtClean="0"/>
              <a:t>12 </a:t>
            </a:r>
            <a:r>
              <a:rPr lang="zh-TW" altLang="en-US" sz="1200" dirty="0" smtClean="0"/>
              <a:t>为这缘故，我也受这些苦难，然而我不以为耻，因为知道我所信的是谁，也深信他能保全我所交付他的，直到那日。 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你从我听的那纯正话语的规模，要用在基督耶稣里的信心和爱心常常守着。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从前所交托你的善道，你要靠着那住在我们里面的圣灵牢牢地守着。</a:t>
            </a:r>
            <a:endParaRPr lang="en-US" altLang="zh-TW" sz="1200" dirty="0" smtClean="0"/>
          </a:p>
          <a:p>
            <a:r>
              <a:rPr lang="zh-TW" altLang="en-US" sz="1200" dirty="0" smtClean="0"/>
              <a:t>启示录</a:t>
            </a:r>
            <a:r>
              <a:rPr lang="en-US" altLang="zh-CN" sz="1200" dirty="0" smtClean="0"/>
              <a:t>20: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于是海交出其中的死人，死亡和阴间也交出其中的死人，他们都照各人所行的受审判。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死亡和阴间也被扔在火湖里。这火湖就是第二次的死。 </a:t>
            </a:r>
            <a:r>
              <a:rPr lang="en-US" altLang="zh-TW" sz="1200" dirty="0" smtClean="0"/>
              <a:t>15 </a:t>
            </a:r>
            <a:r>
              <a:rPr lang="zh-TW" altLang="en-US" sz="1200" dirty="0" smtClean="0"/>
              <a:t>若有人名字没记在生命册上，他就被扔在火湖里。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罗马书</a:t>
            </a:r>
            <a:r>
              <a:rPr lang="en-US" altLang="zh-CN" sz="1200" dirty="0" smtClean="0"/>
              <a:t>6:</a:t>
            </a:r>
            <a:r>
              <a:rPr lang="en-US" altLang="zh-TW" sz="1200" dirty="0" smtClean="0"/>
              <a:t>4 </a:t>
            </a:r>
            <a:r>
              <a:rPr lang="zh-TW" altLang="en-US" sz="1200" dirty="0" smtClean="0"/>
              <a:t>所以，我们借着洗礼归入死，和他一同埋葬，原是叫我们一举一动有新生的样式，像基督借着父的荣耀从死里复活一样。 </a:t>
            </a:r>
            <a:r>
              <a:rPr lang="en-US" altLang="zh-TW" sz="1200" dirty="0" smtClean="0"/>
              <a:t>5 </a:t>
            </a:r>
            <a:r>
              <a:rPr lang="zh-TW" altLang="en-US" sz="1200" dirty="0" smtClean="0"/>
              <a:t>我们若在他死的形状上与他联合，也要在他复活的形状上与他联合。</a:t>
            </a:r>
            <a:endParaRPr lang="en-US" altLang="zh-TW" sz="1200" dirty="0" smtClean="0"/>
          </a:p>
          <a:p>
            <a:r>
              <a:rPr lang="zh-TW" altLang="en-US" sz="1200" dirty="0" smtClean="0"/>
              <a:t>提摩太后书</a:t>
            </a:r>
            <a:r>
              <a:rPr lang="en-US" altLang="zh-CN" sz="1200" dirty="0" smtClean="0"/>
              <a:t>1:</a:t>
            </a:r>
            <a:r>
              <a:rPr lang="en-US" altLang="zh-TW" sz="1200" dirty="0" smtClean="0"/>
              <a:t>6 </a:t>
            </a:r>
            <a:r>
              <a:rPr lang="zh-TW" altLang="en-US" sz="1200" dirty="0" smtClean="0"/>
              <a:t>为此我提醒你，使你将神借我按手所给你的恩赐再如火挑旺起来。 </a:t>
            </a:r>
            <a:r>
              <a:rPr lang="en-US" altLang="zh-TW" sz="1200" dirty="0" smtClean="0"/>
              <a:t>7 </a:t>
            </a:r>
            <a:r>
              <a:rPr lang="zh-TW" altLang="en-US" sz="1200" dirty="0" smtClean="0"/>
              <a:t>因为神赐给我们不是胆怯的心，乃是刚强、仁爱、谨守的心。 </a:t>
            </a:r>
            <a:r>
              <a:rPr lang="en-US" altLang="zh-TW" sz="1200" dirty="0" smtClean="0"/>
              <a:t>8 </a:t>
            </a:r>
            <a:r>
              <a:rPr lang="zh-TW" altLang="en-US" sz="1200" dirty="0" smtClean="0"/>
              <a:t>你不要以给我们的主作见证为耻，也不要以我这为主被囚的为耻，总要按神的能力与我为福音同受苦难。 </a:t>
            </a:r>
            <a:r>
              <a:rPr lang="en-US" altLang="zh-TW" sz="1200" dirty="0" smtClean="0"/>
              <a:t>9 </a:t>
            </a:r>
            <a:r>
              <a:rPr lang="zh-TW" altLang="en-US" sz="1200" dirty="0" smtClean="0"/>
              <a:t>神救了我们，以圣召召我们，不是按我们的行为，乃是按他的旨意和恩典。这恩典是万古之先，在基督耶稣里赐给我们的， </a:t>
            </a:r>
            <a:r>
              <a:rPr lang="en-US" altLang="zh-TW" sz="1200" dirty="0" smtClean="0"/>
              <a:t>10 </a:t>
            </a:r>
            <a:r>
              <a:rPr lang="zh-TW" altLang="en-US" sz="1200" dirty="0" smtClean="0"/>
              <a:t>但如今借着我们救主基督耶稣的显现才表明出来了。他已经把死废去，借着福音，将不能坏的生命彰显出来。 </a:t>
            </a:r>
            <a:r>
              <a:rPr lang="en-US" altLang="zh-TW" sz="1200" dirty="0" smtClean="0"/>
              <a:t>11 </a:t>
            </a:r>
            <a:r>
              <a:rPr lang="zh-TW" altLang="en-US" sz="1200" dirty="0" smtClean="0"/>
              <a:t>我为这福音奉派做传道的，做使徒，做师傅。 </a:t>
            </a:r>
            <a:r>
              <a:rPr lang="en-US" altLang="zh-TW" sz="1200" dirty="0" smtClean="0"/>
              <a:t>12 </a:t>
            </a:r>
            <a:r>
              <a:rPr lang="zh-TW" altLang="en-US" sz="1200" dirty="0" smtClean="0"/>
              <a:t>为这缘故，我也受这些苦难，然而我不以为耻，因为知道我所信的是谁，也深信他能保全我所交付他的，直到那日。 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你从我听的那纯正话语的规模，要用在基督耶稣里的信心和爱心常常守着。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从前所交托你的善道，你要靠着那住在我们里面的圣灵牢牢地守着。</a:t>
            </a:r>
            <a:endParaRPr lang="en-US" altLang="zh-TW" sz="1200" dirty="0" smtClean="0"/>
          </a:p>
          <a:p>
            <a:r>
              <a:rPr lang="zh-TW" altLang="en-US" sz="1200" dirty="0" smtClean="0"/>
              <a:t>启示录</a:t>
            </a:r>
            <a:r>
              <a:rPr lang="en-US" altLang="zh-CN" sz="1200" dirty="0" smtClean="0"/>
              <a:t>20:</a:t>
            </a:r>
            <a:r>
              <a:rPr lang="en-US" altLang="zh-TW" sz="1200" dirty="0" smtClean="0"/>
              <a:t>13 </a:t>
            </a:r>
            <a:r>
              <a:rPr lang="zh-TW" altLang="en-US" sz="1200" dirty="0" smtClean="0"/>
              <a:t>于是海交出其中的死人，死亡和阴间也交出其中的死人，他们都照各人所行的受审判。 </a:t>
            </a:r>
            <a:r>
              <a:rPr lang="en-US" altLang="zh-TW" sz="1200" dirty="0" smtClean="0"/>
              <a:t>14 </a:t>
            </a:r>
            <a:r>
              <a:rPr lang="zh-TW" altLang="en-US" sz="1200" dirty="0" smtClean="0"/>
              <a:t>死亡和阴间也被扔在火湖里。这火湖就是第二次的死。 </a:t>
            </a:r>
            <a:r>
              <a:rPr lang="en-US" altLang="zh-TW" sz="1200" dirty="0" smtClean="0"/>
              <a:t>15 </a:t>
            </a:r>
            <a:r>
              <a:rPr lang="zh-TW" altLang="en-US" sz="1200" dirty="0" smtClean="0"/>
              <a:t>若有人名字没记在生命册上，他就被扔在火湖里。</a:t>
            </a:r>
            <a:endParaRPr lang="en-US" altLang="zh-TW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F755-269E-9640-AB93-CA3FC6198B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1" y="1236134"/>
            <a:ext cx="7281332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/>
              <a:t>更美的</a:t>
            </a:r>
            <a:r>
              <a:rPr lang="zh-TW" altLang="en-US" sz="3600" dirty="0" smtClean="0"/>
              <a:t>根基</a:t>
            </a:r>
            <a:endParaRPr lang="en-US" altLang="zh-TW" sz="3600" dirty="0" smtClean="0"/>
          </a:p>
          <a:p>
            <a:pPr algn="ctr"/>
            <a:r>
              <a:rPr lang="en-US" altLang="zh-TW" sz="3600" dirty="0" smtClean="0"/>
              <a:t>—— </a:t>
            </a:r>
            <a:r>
              <a:rPr lang="zh-TW" altLang="en-US" sz="3600" dirty="0" smtClean="0"/>
              <a:t>唯</a:t>
            </a:r>
            <a:r>
              <a:rPr lang="zh-TW" altLang="en-US" sz="3600" dirty="0"/>
              <a:t>独基督 </a:t>
            </a:r>
            <a:endParaRPr lang="en-US" altLang="zh-TW" sz="3600" dirty="0" smtClean="0"/>
          </a:p>
          <a:p>
            <a:pPr algn="ctr"/>
            <a:r>
              <a:rPr lang="zh-CHT" altLang="en-US" sz="3600" dirty="0" smtClean="0">
                <a:latin typeface="华文细黑"/>
                <a:ea typeface="华文细黑"/>
                <a:cs typeface="华文细黑"/>
              </a:rPr>
              <a:t>希伯來書 </a:t>
            </a:r>
            <a:r>
              <a:rPr lang="en-US" altLang="zh-CHT" sz="3600" dirty="0">
                <a:latin typeface="华文细黑"/>
                <a:ea typeface="华文细黑"/>
                <a:cs typeface="华文细黑"/>
              </a:rPr>
              <a:t>5</a:t>
            </a:r>
            <a:r>
              <a:rPr lang="en-US" altLang="zh-CN" sz="3600" dirty="0" smtClean="0">
                <a:latin typeface="华文细黑"/>
                <a:ea typeface="华文细黑"/>
                <a:cs typeface="华文细黑"/>
              </a:rPr>
              <a:t>:11-6:12</a:t>
            </a:r>
            <a:endParaRPr lang="zh-CHT" altLang="en-US" sz="3600" dirty="0"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28273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35" y="718833"/>
            <a:ext cx="67394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懊悔死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行、信靠神、 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信实公义的神（约一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1:9-10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）</a:t>
            </a:r>
            <a:endParaRPr lang="en-US" altLang="zh-CN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9 </a:t>
            </a:r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我们若认自己的罪，神是信实的，是公义的，必要赦免我们的罪，洗净我们一切的不义。 </a:t>
            </a:r>
            <a:r>
              <a:rPr lang="en-US" altLang="zh-CN" sz="3200" dirty="0">
                <a:latin typeface="Heiti SC Medium"/>
                <a:ea typeface="Heiti SC Medium"/>
                <a:cs typeface="Heiti SC Medium"/>
              </a:rPr>
              <a:t>10 </a:t>
            </a:r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我们若说自己没有犯过罪，便是以神为说谎的，他的道也不在我们心里了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。</a:t>
            </a:r>
            <a:endParaRPr lang="en-US" altLang="zh-CN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唯独基督！</a:t>
            </a:r>
            <a:endParaRPr lang="en-US" sz="3200" dirty="0">
              <a:latin typeface="Heiti SC Medium"/>
              <a:ea typeface="Heiti SC Medium"/>
              <a:cs typeface="Heiti S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2090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34" y="718833"/>
            <a:ext cx="78570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懊悔死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行、信靠神、 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信实公义的神（约一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1:9-10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）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各样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洗礼、按手之礼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、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罗马书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6:4-5</a:t>
            </a:r>
          </a:p>
          <a:p>
            <a:pPr lvl="1"/>
            <a:r>
              <a:rPr lang="zh-TW" altLang="en-US" sz="2600" dirty="0" smtClean="0"/>
              <a:t>所以</a:t>
            </a:r>
            <a:r>
              <a:rPr lang="zh-TW" altLang="en-US" sz="2600" dirty="0"/>
              <a:t>，我们借着洗礼归入死，和他一同埋葬，原是叫我们一举一动有新生的样式，像基督借着父的荣耀从死里复活一样。 </a:t>
            </a:r>
            <a:r>
              <a:rPr lang="en-US" altLang="zh-TW" sz="2600" dirty="0"/>
              <a:t>5 </a:t>
            </a:r>
            <a:r>
              <a:rPr lang="zh-TW" altLang="en-US" sz="2600" dirty="0"/>
              <a:t>我们若在他死的形状上与他联合，也要在他复活的形状上与他联合</a:t>
            </a:r>
            <a:r>
              <a:rPr lang="zh-TW" altLang="en-US" sz="2600" dirty="0" smtClean="0"/>
              <a:t>。</a:t>
            </a:r>
            <a:endParaRPr lang="en-US" altLang="zh-CN" sz="26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提后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1:6-14</a:t>
            </a:r>
          </a:p>
          <a:p>
            <a:pPr lvl="1"/>
            <a:r>
              <a:rPr lang="zh-TW" altLang="en-US" sz="2800" dirty="0"/>
              <a:t>将神借我按手所给你的恩赐再如火挑旺起</a:t>
            </a:r>
            <a:r>
              <a:rPr lang="zh-TW" altLang="en-US" sz="2800" dirty="0" smtClean="0"/>
              <a:t>来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要用在基督耶稣里的信心和爱心常常守</a:t>
            </a:r>
            <a:r>
              <a:rPr lang="zh-TW" altLang="en-US" sz="2800" dirty="0" smtClean="0"/>
              <a:t>着</a:t>
            </a:r>
            <a:endParaRPr lang="en-US" altLang="zh-CN" sz="3200" dirty="0">
              <a:latin typeface="Heiti SC Medium"/>
              <a:ea typeface="Heiti SC Medium"/>
              <a:cs typeface="Heiti S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唯独基督！</a:t>
            </a:r>
            <a:endParaRPr lang="en-US" sz="3200" dirty="0">
              <a:latin typeface="Heiti SC Medium"/>
              <a:ea typeface="Heiti SC Medium"/>
              <a:cs typeface="Heiti S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7932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0421"/>
            <a:ext cx="8246533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懊悔死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行、信靠神、 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各样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洗礼、按手之礼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、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死人复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活，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以及永远审判各等教训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罗马书</a:t>
            </a:r>
            <a:r>
              <a:rPr lang="en-US" altLang="zh-CN" sz="3200" dirty="0">
                <a:latin typeface="Heiti SC Medium"/>
                <a:ea typeface="Heiti SC Medium"/>
                <a:cs typeface="Heiti SC Medium"/>
              </a:rPr>
              <a:t>6:4-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5</a:t>
            </a:r>
            <a:endParaRPr lang="en-US" altLang="zh-CN" sz="3600" dirty="0">
              <a:latin typeface="Heiti SC Medium"/>
              <a:ea typeface="Heiti SC Medium"/>
              <a:cs typeface="Heiti SC Medium"/>
            </a:endParaRPr>
          </a:p>
          <a:p>
            <a:pPr lvl="1"/>
            <a:r>
              <a:rPr lang="zh-TW" altLang="en-US" sz="2600" dirty="0" smtClean="0"/>
              <a:t>像</a:t>
            </a:r>
            <a:r>
              <a:rPr lang="zh-TW" altLang="en-US" sz="2600" dirty="0"/>
              <a:t>基督借着</a:t>
            </a:r>
            <a:r>
              <a:rPr lang="zh-TW" altLang="en-US" sz="2600" dirty="0" smtClean="0"/>
              <a:t>父的荣耀从死里复活一样</a:t>
            </a:r>
            <a:r>
              <a:rPr lang="en-US" altLang="zh-CN" sz="2600" dirty="0" smtClean="0"/>
              <a:t>5</a:t>
            </a:r>
            <a:r>
              <a:rPr lang="zh-TW" altLang="en-US" sz="2600" dirty="0" smtClean="0"/>
              <a:t>我们</a:t>
            </a:r>
            <a:r>
              <a:rPr lang="zh-TW" altLang="en-US" sz="2600" dirty="0"/>
              <a:t>若在他死的形状上与他联合，也要在他复活的形状上与他联合。</a:t>
            </a:r>
            <a:endParaRPr lang="en-US" altLang="zh-CN" sz="26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启示录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20:13-14</a:t>
            </a:r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；林后</a:t>
            </a:r>
            <a:r>
              <a:rPr lang="en-US" altLang="zh-CN" sz="3200" dirty="0">
                <a:latin typeface="Heiti SC Medium"/>
                <a:ea typeface="Heiti SC Medium"/>
                <a:cs typeface="Heiti SC Medium"/>
              </a:rPr>
              <a:t>5: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10</a:t>
            </a:r>
          </a:p>
          <a:p>
            <a:pPr lvl="1"/>
            <a:r>
              <a:rPr lang="zh-TW" altLang="en-US" sz="2800" dirty="0"/>
              <a:t>于是海交出其中的死人，死亡和阴间也交出其中的死人，他们都照各人所行的受审判。 </a:t>
            </a:r>
            <a:r>
              <a:rPr lang="zh-TW" altLang="en-US" sz="2800" dirty="0" smtClean="0"/>
              <a:t>死亡和阴间也被扔在</a:t>
            </a:r>
            <a:r>
              <a:rPr lang="zh-TW" altLang="en-US" sz="2800" dirty="0"/>
              <a:t>火湖里。这火湖就是第二次的死。 </a:t>
            </a:r>
            <a:r>
              <a:rPr lang="zh-TW" altLang="en-US" sz="2800" dirty="0" smtClean="0"/>
              <a:t>若有人名字没记在生命册上</a:t>
            </a:r>
            <a:r>
              <a:rPr lang="zh-TW" altLang="en-US" sz="2800" dirty="0"/>
              <a:t>，他就被扔在火湖里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因为我们众人</a:t>
            </a:r>
            <a:r>
              <a:rPr lang="zh-TW" altLang="en-US" sz="2800" dirty="0"/>
              <a:t>必要在基督台前显露出来，叫各人按着本身所行的，或善或恶受报</a:t>
            </a:r>
            <a:r>
              <a:rPr lang="zh-TW" altLang="en-US" sz="2800" dirty="0" smtClean="0"/>
              <a:t>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427932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34" y="718833"/>
            <a:ext cx="78570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Heiti SC Medium"/>
                <a:ea typeface="Heiti SC Medium"/>
                <a:cs typeface="Heiti SC Medium"/>
              </a:rPr>
              <a:t>希伯來書</a:t>
            </a:r>
            <a:r>
              <a:rPr lang="en-US" altLang="zh-TW" sz="2800" dirty="0">
                <a:latin typeface="Heiti SC Medium"/>
                <a:ea typeface="Heiti SC Medium"/>
                <a:cs typeface="Heiti SC Medium"/>
              </a:rPr>
              <a:t>6:1</a:t>
            </a:r>
            <a:r>
              <a:rPr lang="zh-TW" altLang="en-US" sz="2800" dirty="0">
                <a:latin typeface="Heiti SC Medium"/>
                <a:ea typeface="Heiti SC Medium"/>
                <a:cs typeface="Heiti SC Medium"/>
              </a:rPr>
              <a:t>所以，我们应当离开基督道理的开端，竭力进到完全的地步，不必再立根基，</a:t>
            </a:r>
            <a:r>
              <a:rPr lang="zh-TW" altLang="en-US" sz="2800" dirty="0" smtClean="0">
                <a:latin typeface="Heiti SC Medium"/>
                <a:ea typeface="Heiti SC Medium"/>
                <a:cs typeface="Heiti SC Medium"/>
              </a:rPr>
              <a:t>就如那</a:t>
            </a:r>
            <a:endParaRPr lang="en-US" altLang="zh-TW" sz="28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懊悔死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行、信靠神、 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信实公义的神（约一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1:9-10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）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en-US" altLang="zh-TW" sz="3200" dirty="0" smtClean="0">
                <a:latin typeface="Heiti SC Medium"/>
                <a:ea typeface="Heiti SC Medium"/>
                <a:cs typeface="Heiti SC Medium"/>
              </a:rPr>
              <a:t>2 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各样洗礼、按手之礼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、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罗马书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6:4-5</a:t>
            </a: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提后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1:6-14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死人复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活，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以及永远审判各等教训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罗马书</a:t>
            </a:r>
            <a:r>
              <a:rPr lang="en-US" altLang="zh-CN" sz="3200" dirty="0">
                <a:latin typeface="Heiti SC Medium"/>
                <a:ea typeface="Heiti SC Medium"/>
                <a:cs typeface="Heiti SC Medium"/>
              </a:rPr>
              <a:t>6:4-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5</a:t>
            </a: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启示录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20:13-14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；林后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5:10</a:t>
            </a:r>
            <a:endParaRPr lang="en-US" altLang="zh-CN" sz="3200" dirty="0">
              <a:latin typeface="Heiti SC Medium"/>
              <a:ea typeface="Heiti SC Medium"/>
              <a:cs typeface="Heiti S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唯独基督！</a:t>
            </a:r>
            <a:endParaRPr lang="en-US" sz="3200" dirty="0">
              <a:latin typeface="Heiti SC Medium"/>
              <a:ea typeface="Heiti SC Medium"/>
              <a:cs typeface="Heiti S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7090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3203"/>
            <a:ext cx="2065868" cy="1560349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latin typeface="黑体"/>
                <a:ea typeface="黑体"/>
                <a:cs typeface="黑体"/>
              </a:rPr>
              <a:t>宗教改革</a:t>
            </a:r>
            <a:r>
              <a:rPr lang="en-US" altLang="zh-CN" sz="2400" dirty="0" smtClean="0">
                <a:latin typeface="黑体"/>
                <a:ea typeface="黑体"/>
                <a:cs typeface="黑体"/>
              </a:rPr>
              <a:t/>
            </a:r>
            <a:br>
              <a:rPr lang="en-US" altLang="zh-CN" sz="2400" dirty="0" smtClean="0">
                <a:latin typeface="黑体"/>
                <a:ea typeface="黑体"/>
                <a:cs typeface="黑体"/>
              </a:rPr>
            </a:br>
            <a:r>
              <a:rPr lang="zh-CN" altLang="en-US" sz="2400" dirty="0" smtClean="0">
                <a:latin typeface="黑体"/>
                <a:ea typeface="黑体"/>
                <a:cs typeface="黑体"/>
              </a:rPr>
              <a:t>五大</a:t>
            </a:r>
            <a:r>
              <a:rPr lang="zh-CN" altLang="en-US" sz="2400" dirty="0">
                <a:latin typeface="黑体"/>
                <a:ea typeface="黑体"/>
                <a:cs typeface="黑体"/>
              </a:rPr>
              <a:t>“</a:t>
            </a:r>
            <a:r>
              <a:rPr lang="zh-CN" altLang="en-US" sz="2400" dirty="0" smtClean="0">
                <a:latin typeface="黑体"/>
                <a:ea typeface="黑体"/>
                <a:cs typeface="黑体"/>
              </a:rPr>
              <a:t>唯独”</a:t>
            </a:r>
            <a:r>
              <a:rPr lang="en-US" altLang="zh-CN" sz="2400" dirty="0" smtClean="0">
                <a:latin typeface="黑体"/>
                <a:ea typeface="黑体"/>
                <a:cs typeface="黑体"/>
              </a:rPr>
              <a:t/>
            </a:r>
            <a:br>
              <a:rPr lang="en-US" altLang="zh-CN" sz="2400" dirty="0" smtClean="0">
                <a:latin typeface="黑体"/>
                <a:ea typeface="黑体"/>
                <a:cs typeface="黑体"/>
              </a:rPr>
            </a:br>
            <a:r>
              <a:rPr lang="en-US" altLang="zh-CN" sz="2400" dirty="0" smtClean="0">
                <a:latin typeface="黑体"/>
                <a:ea typeface="黑体"/>
                <a:cs typeface="黑体"/>
              </a:rPr>
              <a:t>1517</a:t>
            </a:r>
            <a:r>
              <a:rPr lang="zh-CN" altLang="en-US" sz="2400" dirty="0" smtClean="0">
                <a:latin typeface="黑体"/>
                <a:ea typeface="黑体"/>
                <a:cs typeface="黑体"/>
              </a:rPr>
              <a:t>年</a:t>
            </a:r>
            <a:endParaRPr lang="en-US" sz="2400" dirty="0">
              <a:latin typeface="黑体"/>
              <a:ea typeface="黑体"/>
              <a:cs typeface="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1085"/>
            <a:ext cx="3081867" cy="3232515"/>
          </a:xfrm>
        </p:spPr>
        <p:txBody>
          <a:bodyPr>
            <a:normAutofit/>
          </a:bodyPr>
          <a:lstStyle/>
          <a:p>
            <a:r>
              <a:rPr lang="zh-CN" altLang="en-US" sz="2400" i="1" dirty="0" smtClean="0">
                <a:latin typeface="黑体"/>
                <a:ea typeface="黑体"/>
                <a:cs typeface="黑体"/>
              </a:rPr>
              <a:t>唯</a:t>
            </a:r>
            <a:r>
              <a:rPr lang="zh-CN" altLang="en-US" sz="2400" i="1" dirty="0">
                <a:latin typeface="黑体"/>
                <a:ea typeface="黑体"/>
                <a:cs typeface="黑体"/>
              </a:rPr>
              <a:t>独</a:t>
            </a:r>
            <a:r>
              <a:rPr lang="zh-CN" altLang="en-US" sz="2400" i="1" dirty="0" smtClean="0">
                <a:latin typeface="黑体"/>
                <a:ea typeface="黑体"/>
                <a:cs typeface="黑体"/>
              </a:rPr>
              <a:t>信心</a:t>
            </a:r>
            <a:endParaRPr lang="en-US" sz="2400" dirty="0">
              <a:latin typeface="黑体"/>
              <a:ea typeface="黑体"/>
              <a:cs typeface="黑体"/>
            </a:endParaRPr>
          </a:p>
          <a:p>
            <a:r>
              <a:rPr lang="zh-CN" altLang="en-US" sz="2400" i="1" dirty="0" smtClean="0">
                <a:latin typeface="黑体"/>
                <a:ea typeface="黑体"/>
                <a:cs typeface="黑体"/>
              </a:rPr>
              <a:t>唯独圣经</a:t>
            </a:r>
            <a:endParaRPr lang="en-US" sz="2400" dirty="0">
              <a:latin typeface="黑体"/>
              <a:ea typeface="黑体"/>
              <a:cs typeface="黑体"/>
            </a:endParaRPr>
          </a:p>
          <a:p>
            <a:r>
              <a:rPr lang="zh-CN" altLang="en-US" sz="2400" i="1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唯独</a:t>
            </a:r>
            <a:r>
              <a:rPr lang="zh-CN" altLang="en-US" sz="2400" i="1" dirty="0" smtClean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基督</a:t>
            </a:r>
            <a:endParaRPr lang="en-US" sz="2400" dirty="0">
              <a:solidFill>
                <a:srgbClr val="FFFF00"/>
              </a:solidFill>
              <a:latin typeface="黑体"/>
              <a:ea typeface="黑体"/>
              <a:cs typeface="黑体"/>
            </a:endParaRPr>
          </a:p>
          <a:p>
            <a:r>
              <a:rPr lang="zh-CN" altLang="en-US" sz="2400" i="1" dirty="0">
                <a:latin typeface="黑体"/>
                <a:ea typeface="黑体"/>
                <a:cs typeface="黑体"/>
              </a:rPr>
              <a:t>唯独</a:t>
            </a:r>
            <a:r>
              <a:rPr lang="zh-CN" altLang="en-US" sz="2400" i="1" dirty="0" smtClean="0">
                <a:latin typeface="黑体"/>
                <a:ea typeface="黑体"/>
                <a:cs typeface="黑体"/>
              </a:rPr>
              <a:t>恩典</a:t>
            </a:r>
            <a:endParaRPr lang="en-US" altLang="zh-CN" sz="2400" i="1" dirty="0" smtClean="0">
              <a:latin typeface="黑体"/>
              <a:ea typeface="黑体"/>
              <a:cs typeface="黑体"/>
            </a:endParaRPr>
          </a:p>
          <a:p>
            <a:r>
              <a:rPr lang="zh-CN" altLang="en-US" sz="2400" i="1" dirty="0" smtClean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唯</a:t>
            </a:r>
            <a:r>
              <a:rPr lang="zh-CN" altLang="en-US" sz="2400" i="1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独神的荣</a:t>
            </a:r>
            <a:r>
              <a:rPr lang="zh-CN" altLang="en-US" sz="2400" i="1" dirty="0" smtClean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耀</a:t>
            </a:r>
            <a:endParaRPr lang="en-US" sz="2400" dirty="0">
              <a:solidFill>
                <a:srgbClr val="FFFF00"/>
              </a:solidFill>
              <a:latin typeface="黑体"/>
              <a:ea typeface="黑体"/>
              <a:cs typeface="黑体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5468" y="353199"/>
            <a:ext cx="171026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黑体"/>
                <a:ea typeface="黑体"/>
                <a:cs typeface="黑体"/>
              </a:rPr>
              <a:t>韦斯敏斯德</a:t>
            </a:r>
            <a:endParaRPr lang="en-US" altLang="zh-TW" sz="2400" dirty="0" smtClean="0">
              <a:latin typeface="黑体"/>
              <a:ea typeface="黑体"/>
              <a:cs typeface="黑体"/>
            </a:endParaRPr>
          </a:p>
          <a:p>
            <a:r>
              <a:rPr lang="zh-TW" altLang="en-US" sz="2400" dirty="0" smtClean="0">
                <a:latin typeface="黑体"/>
                <a:ea typeface="黑体"/>
                <a:cs typeface="黑体"/>
              </a:rPr>
              <a:t>小要理问答</a:t>
            </a:r>
            <a:endParaRPr lang="en-US" altLang="zh-TW" sz="2400" dirty="0" smtClean="0">
              <a:latin typeface="黑体"/>
              <a:ea typeface="黑体"/>
              <a:cs typeface="黑体"/>
            </a:endParaRPr>
          </a:p>
          <a:p>
            <a:pPr algn="ctr"/>
            <a:r>
              <a:rPr lang="zh-TW" altLang="en-US" sz="2400" dirty="0" smtClean="0">
                <a:latin typeface="黑体"/>
                <a:ea typeface="黑体"/>
                <a:cs typeface="黑体"/>
              </a:rPr>
              <a:t>1</a:t>
            </a:r>
            <a:r>
              <a:rPr lang="en-US" altLang="zh-TW" sz="2400" dirty="0" smtClean="0">
                <a:latin typeface="黑体"/>
                <a:ea typeface="黑体"/>
                <a:cs typeface="黑体"/>
              </a:rPr>
              <a:t>6</a:t>
            </a:r>
            <a:r>
              <a:rPr lang="en-US" altLang="zh-CN" sz="2400" dirty="0" smtClean="0">
                <a:latin typeface="黑体"/>
                <a:ea typeface="黑体"/>
                <a:cs typeface="黑体"/>
              </a:rPr>
              <a:t>48</a:t>
            </a:r>
            <a:r>
              <a:rPr lang="zh-CN" altLang="en-US" sz="2400" dirty="0" smtClean="0">
                <a:latin typeface="黑体"/>
                <a:ea typeface="黑体"/>
                <a:cs typeface="黑体"/>
              </a:rPr>
              <a:t>年</a:t>
            </a:r>
            <a:endParaRPr lang="en-US" altLang="zh-CN" sz="2400" dirty="0" smtClean="0">
              <a:latin typeface="黑体"/>
              <a:ea typeface="黑体"/>
              <a:cs typeface="黑体"/>
            </a:endParaRPr>
          </a:p>
          <a:p>
            <a:pPr algn="ctr"/>
            <a:endParaRPr lang="en-US" altLang="zh-TW" sz="2400" dirty="0" smtClean="0">
              <a:latin typeface="黑体"/>
              <a:ea typeface="黑体"/>
              <a:cs typeface="黑体"/>
            </a:endParaRPr>
          </a:p>
          <a:p>
            <a:r>
              <a:rPr lang="zh-TW" altLang="en-US" sz="2400" dirty="0" smtClean="0">
                <a:latin typeface="黑体"/>
                <a:ea typeface="黑体"/>
                <a:cs typeface="黑体"/>
              </a:rPr>
              <a:t>问</a:t>
            </a:r>
            <a:r>
              <a:rPr lang="en-US" altLang="zh-TW" sz="2400" dirty="0">
                <a:latin typeface="黑体"/>
                <a:ea typeface="黑体"/>
                <a:cs typeface="黑体"/>
              </a:rPr>
              <a:t>1</a:t>
            </a:r>
            <a:r>
              <a:rPr lang="zh-TW" altLang="en-US" sz="2400" dirty="0">
                <a:latin typeface="黑体"/>
                <a:ea typeface="黑体"/>
                <a:cs typeface="黑体"/>
              </a:rPr>
              <a:t>：人的主要目的是什么？ </a:t>
            </a:r>
            <a:endParaRPr lang="en-US" altLang="zh-TW" sz="2400" dirty="0" smtClean="0">
              <a:latin typeface="黑体"/>
              <a:ea typeface="黑体"/>
              <a:cs typeface="黑体"/>
            </a:endParaRPr>
          </a:p>
          <a:p>
            <a:r>
              <a:rPr lang="zh-TW" altLang="en-US" sz="2400" dirty="0" smtClean="0">
                <a:latin typeface="黑体"/>
                <a:ea typeface="黑体"/>
                <a:cs typeface="黑体"/>
              </a:rPr>
              <a:t>答</a:t>
            </a:r>
            <a:r>
              <a:rPr lang="zh-TW" altLang="en-US" sz="2400" dirty="0">
                <a:latin typeface="黑体"/>
                <a:ea typeface="黑体"/>
                <a:cs typeface="黑体"/>
              </a:rPr>
              <a:t>：人的主要目的就是</a:t>
            </a:r>
            <a:r>
              <a:rPr lang="zh-TW" altLang="en-US" sz="24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荣耀神</a:t>
            </a:r>
            <a:r>
              <a:rPr lang="zh-TW" altLang="en-US" sz="2400" dirty="0">
                <a:latin typeface="黑体"/>
                <a:ea typeface="黑体"/>
                <a:cs typeface="黑体"/>
              </a:rPr>
              <a:t>，永远以他为乐。</a:t>
            </a:r>
            <a:endParaRPr lang="en-US" sz="2400" dirty="0">
              <a:latin typeface="黑体"/>
              <a:ea typeface="黑体"/>
              <a:cs typeface="黑体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0001" y="353203"/>
            <a:ext cx="25569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黑体"/>
                <a:ea typeface="黑体"/>
                <a:cs typeface="黑体"/>
              </a:rPr>
              <a:t>海德堡要理问答 </a:t>
            </a:r>
            <a:endParaRPr lang="en-US" altLang="zh-TW" sz="2400" dirty="0" smtClean="0">
              <a:latin typeface="黑体"/>
              <a:ea typeface="黑体"/>
              <a:cs typeface="黑体"/>
            </a:endParaRPr>
          </a:p>
          <a:p>
            <a:pPr algn="ctr"/>
            <a:r>
              <a:rPr lang="zh-TW" altLang="zh-TW" sz="2400" dirty="0" smtClean="0">
                <a:latin typeface="黑体"/>
                <a:ea typeface="黑体"/>
                <a:cs typeface="黑体"/>
              </a:rPr>
              <a:t>1</a:t>
            </a:r>
            <a:r>
              <a:rPr lang="en-US" altLang="zh-TW" sz="2400" dirty="0" smtClean="0">
                <a:latin typeface="黑体"/>
                <a:ea typeface="黑体"/>
                <a:cs typeface="黑体"/>
              </a:rPr>
              <a:t>5</a:t>
            </a:r>
            <a:r>
              <a:rPr lang="en-US" altLang="zh-CN" sz="2400" dirty="0" smtClean="0">
                <a:latin typeface="黑体"/>
                <a:ea typeface="黑体"/>
                <a:cs typeface="黑体"/>
              </a:rPr>
              <a:t>63</a:t>
            </a:r>
            <a:r>
              <a:rPr lang="zh-CN" altLang="en-US" sz="2400" dirty="0" smtClean="0">
                <a:latin typeface="黑体"/>
                <a:ea typeface="黑体"/>
                <a:cs typeface="黑体"/>
              </a:rPr>
              <a:t>年</a:t>
            </a:r>
            <a:endParaRPr lang="en-US" altLang="zh-CN" sz="2400" dirty="0" smtClean="0">
              <a:latin typeface="黑体"/>
              <a:ea typeface="黑体"/>
              <a:cs typeface="黑体"/>
            </a:endParaRPr>
          </a:p>
          <a:p>
            <a:r>
              <a:rPr lang="zh-TW" altLang="en-US" sz="2400" dirty="0" smtClean="0">
                <a:latin typeface="黑体"/>
                <a:ea typeface="黑体"/>
                <a:cs typeface="黑体"/>
              </a:rPr>
              <a:t>问</a:t>
            </a:r>
            <a:r>
              <a:rPr lang="en-US" altLang="zh-TW" sz="2400" dirty="0">
                <a:latin typeface="黑体"/>
                <a:ea typeface="黑体"/>
                <a:cs typeface="黑体"/>
              </a:rPr>
              <a:t>1</a:t>
            </a:r>
            <a:r>
              <a:rPr lang="zh-TW" altLang="en-US" sz="2400" dirty="0">
                <a:latin typeface="黑体"/>
                <a:ea typeface="黑体"/>
                <a:cs typeface="黑体"/>
              </a:rPr>
              <a:t>：在生和死当中，什么是你唯一的安慰？ </a:t>
            </a:r>
            <a:endParaRPr lang="en-US" altLang="zh-TW" sz="2400" dirty="0" smtClean="0">
              <a:latin typeface="黑体"/>
              <a:ea typeface="黑体"/>
              <a:cs typeface="黑体"/>
            </a:endParaRPr>
          </a:p>
          <a:p>
            <a:r>
              <a:rPr lang="zh-TW" altLang="en-US" sz="2400" dirty="0" smtClean="0">
                <a:latin typeface="黑体"/>
                <a:ea typeface="黑体"/>
                <a:cs typeface="黑体"/>
              </a:rPr>
              <a:t>答</a:t>
            </a:r>
            <a:r>
              <a:rPr lang="zh-TW" altLang="en-US" sz="2400" dirty="0">
                <a:latin typeface="黑体"/>
                <a:ea typeface="黑体"/>
                <a:cs typeface="黑体"/>
              </a:rPr>
              <a:t>：在生和死两者之中，我的身体、灵魂都不属于我自己，</a:t>
            </a:r>
            <a:r>
              <a:rPr lang="zh-TW" altLang="en-US" sz="24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却是属于我信实的救主耶稣基督</a:t>
            </a:r>
            <a:r>
              <a:rPr lang="zh-TW" altLang="en-US" sz="2400" dirty="0">
                <a:latin typeface="黑体"/>
                <a:ea typeface="黑体"/>
                <a:cs typeface="黑体"/>
              </a:rPr>
              <a:t>，他用宝血完全涂抹了我</a:t>
            </a:r>
            <a:r>
              <a:rPr lang="zh-TW" altLang="en-US" sz="2400" dirty="0" smtClean="0">
                <a:latin typeface="黑体"/>
                <a:ea typeface="黑体"/>
                <a:cs typeface="黑体"/>
              </a:rPr>
              <a:t>一切的罪恶。</a:t>
            </a:r>
            <a:endParaRPr lang="en-US" sz="24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07537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532" y="2442391"/>
            <a:ext cx="67394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希伯來書</a:t>
            </a:r>
            <a:r>
              <a:rPr lang="en-US" altLang="zh-TW" sz="3200" dirty="0">
                <a:latin typeface="Heiti SC Medium"/>
                <a:ea typeface="Heiti SC Medium"/>
                <a:cs typeface="Heiti SC Medium"/>
              </a:rPr>
              <a:t>6:1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所以，我们应当离开基督道理的开端，竭力进到完全的地步，不必再立根基，就如那懊悔死行、信靠神、 </a:t>
            </a:r>
            <a:r>
              <a:rPr lang="en-US" altLang="zh-TW" sz="3200" dirty="0">
                <a:latin typeface="Heiti SC Medium"/>
                <a:ea typeface="Heiti SC Medium"/>
                <a:cs typeface="Heiti SC Medium"/>
              </a:rPr>
              <a:t>2 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各样洗礼、按手之礼、死人复活，以及永远审判各等教训</a:t>
            </a:r>
            <a:endParaRPr lang="en-US" altLang="zh-TW" sz="3200" dirty="0">
              <a:latin typeface="Heiti SC Medium"/>
              <a:ea typeface="Heiti SC Medium"/>
              <a:cs typeface="Heiti S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533" y="1103576"/>
            <a:ext cx="711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唯独基督！</a:t>
            </a:r>
            <a:endParaRPr lang="en-US" altLang="zh-CN" sz="3200" dirty="0" smtClean="0">
              <a:latin typeface="Heiti SC Medium"/>
              <a:ea typeface="Heiti SC Medium"/>
              <a:cs typeface="Heiti SC Medium"/>
            </a:endParaRPr>
          </a:p>
          <a:p>
            <a:pPr marL="0" lvl="1">
              <a:defRPr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此外没有人能立别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的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根基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（林前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3:11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）</a:t>
            </a:r>
            <a:endParaRPr lang="en-US" sz="3200" dirty="0">
              <a:latin typeface="Heiti SC Medium"/>
              <a:ea typeface="Heiti SC Medium"/>
              <a:cs typeface="Heiti S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本周挑战</a:t>
            </a:r>
            <a:endParaRPr lang="en-US" sz="3200" dirty="0">
              <a:latin typeface="Heiti SC Medium"/>
              <a:ea typeface="Heiti SC Medium"/>
              <a:cs typeface="Heiti S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030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9447"/>
            <a:ext cx="67818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/>
            <a:r>
              <a:rPr lang="zh-CN" altLang="en-US" sz="3400" dirty="0">
                <a:solidFill>
                  <a:srgbClr val="FFFFFF"/>
                </a:solidFill>
              </a:rPr>
              <a:t>圣餐</a:t>
            </a:r>
            <a:endParaRPr lang="en-US" altLang="zh-TW" sz="3400" dirty="0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437" y="493889"/>
            <a:ext cx="689705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zh-CN" altLang="en-US" sz="3400" u="sng" dirty="0" smtClean="0">
                <a:solidFill>
                  <a:srgbClr val="FFFFFF"/>
                </a:solidFill>
              </a:rPr>
              <a:t>林前</a:t>
            </a:r>
            <a:r>
              <a:rPr lang="en-US" altLang="zh-CN" sz="3400" dirty="0" smtClean="0">
                <a:solidFill>
                  <a:srgbClr val="FFFFFF"/>
                </a:solidFill>
              </a:rPr>
              <a:t>7</a:t>
            </a:r>
            <a:r>
              <a:rPr lang="en-US" altLang="zh-CN" sz="3400" dirty="0">
                <a:solidFill>
                  <a:srgbClr val="FFFFFF"/>
                </a:solidFill>
              </a:rPr>
              <a:t>:23</a:t>
            </a:r>
            <a:r>
              <a:rPr lang="zh-CN" altLang="en-US" sz="3400" dirty="0">
                <a:solidFill>
                  <a:srgbClr val="FFFFFF"/>
                </a:solidFill>
              </a:rPr>
              <a:t>你們是重價買來</a:t>
            </a:r>
            <a:r>
              <a:rPr lang="zh-CN" altLang="en-US" sz="3400" dirty="0" smtClean="0">
                <a:solidFill>
                  <a:srgbClr val="FFFFFF"/>
                </a:solidFill>
              </a:rPr>
              <a:t>的。</a:t>
            </a:r>
            <a:r>
              <a:rPr lang="en-US" altLang="zh-CN" sz="3400" dirty="0" smtClean="0">
                <a:solidFill>
                  <a:srgbClr val="FFFFFF"/>
                </a:solidFill>
              </a:rPr>
              <a:t>11</a:t>
            </a:r>
            <a:r>
              <a:rPr lang="en-US" altLang="zh-CN" sz="3400" dirty="0">
                <a:solidFill>
                  <a:srgbClr val="FFFFFF"/>
                </a:solidFill>
              </a:rPr>
              <a:t>:23 </a:t>
            </a:r>
            <a:r>
              <a:rPr lang="zh-CN" altLang="en-US" sz="3400" dirty="0">
                <a:solidFill>
                  <a:srgbClr val="FFFFFF"/>
                </a:solidFill>
              </a:rPr>
              <a:t>我當日傳給你們的，原是從主領受的，就是主耶穌被賣的那一夜，拿起餅來， </a:t>
            </a:r>
            <a:r>
              <a:rPr lang="en-US" altLang="zh-CN" sz="3400" dirty="0">
                <a:solidFill>
                  <a:srgbClr val="FFFFFF"/>
                </a:solidFill>
              </a:rPr>
              <a:t>24 </a:t>
            </a:r>
            <a:r>
              <a:rPr lang="zh-CN" altLang="en-US" sz="3400" dirty="0">
                <a:solidFill>
                  <a:srgbClr val="FFFFFF"/>
                </a:solidFill>
              </a:rPr>
              <a:t>祝謝了，就掰開，說：「這是我的身體，為你們捨的。你們應當如此行，為的是記念我。</a:t>
            </a:r>
            <a:r>
              <a:rPr lang="zh-CN" altLang="en-US" sz="3400" dirty="0" smtClean="0">
                <a:solidFill>
                  <a:srgbClr val="FFFFFF"/>
                </a:solidFill>
              </a:rPr>
              <a:t>」</a:t>
            </a:r>
            <a:endParaRPr lang="en-US" altLang="zh-CN" sz="3400" dirty="0" smtClean="0">
              <a:solidFill>
                <a:srgbClr val="FFFFFF"/>
              </a:solidFill>
            </a:endParaRPr>
          </a:p>
          <a:p>
            <a:pPr marL="0" lvl="1"/>
            <a:r>
              <a:rPr lang="zh-CN" altLang="en-US" sz="3400" u="sng" dirty="0" smtClean="0">
                <a:solidFill>
                  <a:srgbClr val="FFFFFF"/>
                </a:solidFill>
              </a:rPr>
              <a:t>以</a:t>
            </a:r>
            <a:r>
              <a:rPr lang="zh-CN" altLang="en-US" sz="3400" u="sng" dirty="0">
                <a:solidFill>
                  <a:srgbClr val="FFFFFF"/>
                </a:solidFill>
              </a:rPr>
              <a:t>弗所書</a:t>
            </a:r>
            <a:r>
              <a:rPr lang="en-US" altLang="zh-CN" sz="3400" dirty="0">
                <a:solidFill>
                  <a:srgbClr val="FFFFFF"/>
                </a:solidFill>
              </a:rPr>
              <a:t>4</a:t>
            </a:r>
            <a:r>
              <a:rPr lang="en-US" altLang="zh-CN" sz="3400" dirty="0" smtClean="0">
                <a:solidFill>
                  <a:srgbClr val="FFFFFF"/>
                </a:solidFill>
              </a:rPr>
              <a:t>:5 </a:t>
            </a:r>
            <a:r>
              <a:rPr lang="zh-CN" altLang="en-US" sz="3400" dirty="0">
                <a:solidFill>
                  <a:srgbClr val="FFFFFF"/>
                </a:solidFill>
              </a:rPr>
              <a:t>一主，一信，一洗， </a:t>
            </a:r>
            <a:r>
              <a:rPr lang="en-US" altLang="zh-CN" sz="3400" dirty="0">
                <a:solidFill>
                  <a:srgbClr val="FFFFFF"/>
                </a:solidFill>
              </a:rPr>
              <a:t>6 </a:t>
            </a:r>
            <a:r>
              <a:rPr lang="zh-CN" altLang="en-US" sz="3400" dirty="0">
                <a:solidFill>
                  <a:srgbClr val="FFFFFF"/>
                </a:solidFill>
              </a:rPr>
              <a:t>一神，就是眾</a:t>
            </a:r>
            <a:r>
              <a:rPr lang="zh-CN" altLang="en-US" sz="3400" dirty="0" smtClean="0">
                <a:solidFill>
                  <a:srgbClr val="FFFFFF"/>
                </a:solidFill>
              </a:rPr>
              <a:t>人的父</a:t>
            </a:r>
            <a:r>
              <a:rPr lang="zh-CN" altLang="en-US" sz="3400" dirty="0">
                <a:solidFill>
                  <a:srgbClr val="FFFFFF"/>
                </a:solidFill>
              </a:rPr>
              <a:t>超乎眾人之上，貫乎眾人之中，也</a:t>
            </a:r>
            <a:r>
              <a:rPr lang="zh-CN" altLang="en-US" sz="3400" dirty="0" smtClean="0">
                <a:solidFill>
                  <a:srgbClr val="FFFFFF"/>
                </a:solidFill>
              </a:rPr>
              <a:t>住在眾人之內。</a:t>
            </a:r>
            <a:endParaRPr lang="en-US" altLang="zh-CN" sz="3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700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87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467" y="-1"/>
            <a:ext cx="734906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/>
              <a:t>希伯来书</a:t>
            </a:r>
            <a:r>
              <a:rPr lang="en-US" altLang="zh-TW" sz="2800" dirty="0"/>
              <a:t>5</a:t>
            </a:r>
            <a:r>
              <a:rPr lang="en-US" altLang="zh-CN" sz="2800" dirty="0" smtClean="0"/>
              <a:t>:</a:t>
            </a:r>
            <a:r>
              <a:rPr lang="en-US" altLang="zh-TW" sz="2800" dirty="0"/>
              <a:t>11 </a:t>
            </a:r>
            <a:r>
              <a:rPr lang="zh-TW" altLang="en-US" sz="2800" dirty="0"/>
              <a:t>論到麥基洗德，我們有好些話，並且難以解明，因為你們聽不進去。 </a:t>
            </a:r>
            <a:r>
              <a:rPr lang="en-US" altLang="zh-TW" sz="2800" dirty="0"/>
              <a:t>12 </a:t>
            </a:r>
            <a:r>
              <a:rPr lang="zh-TW" altLang="en-US" sz="2800" dirty="0"/>
              <a:t>看你們學習的工夫，本該做師傅，誰知還得有人將神聖言小學的開端另教導你們，並且成了那必須吃奶、不能吃乾糧的人！ </a:t>
            </a:r>
            <a:r>
              <a:rPr lang="en-US" altLang="zh-TW" sz="2800" dirty="0"/>
              <a:t>13 </a:t>
            </a:r>
            <a:r>
              <a:rPr lang="zh-TW" altLang="en-US" sz="2800" dirty="0"/>
              <a:t>凡只能吃奶的，都不熟練仁義的道理，因為他是嬰孩。 </a:t>
            </a:r>
            <a:r>
              <a:rPr lang="en-US" altLang="zh-TW" sz="2800" dirty="0"/>
              <a:t>14 </a:t>
            </a:r>
            <a:r>
              <a:rPr lang="zh-TW" altLang="en-US" sz="2800" dirty="0"/>
              <a:t>唯獨長大成人的才能吃乾糧，他們的心竅習練得通達，就能分辨好歹了</a:t>
            </a:r>
            <a:r>
              <a:rPr lang="zh-TW" altLang="en-US" sz="2800" dirty="0" smtClean="0"/>
              <a:t>。</a:t>
            </a:r>
            <a:r>
              <a:rPr lang="en-US" altLang="zh-TW" sz="2800" dirty="0"/>
              <a:t>6:1</a:t>
            </a:r>
            <a:r>
              <a:rPr lang="zh-TW" altLang="en-US" sz="2800" dirty="0"/>
              <a:t>所以，我们应当离开基督道理的开端，竭力进到完全的地步，不必再立根基，就如那懊悔死行、信靠神、 </a:t>
            </a:r>
            <a:r>
              <a:rPr lang="en-US" altLang="zh-TW" sz="2800" dirty="0"/>
              <a:t>2 </a:t>
            </a:r>
            <a:r>
              <a:rPr lang="zh-TW" altLang="en-US" sz="2800" dirty="0"/>
              <a:t>各样洗礼、按手之礼、死人复活，以及永远审判各等教训。 </a:t>
            </a:r>
            <a:r>
              <a:rPr lang="en-US" altLang="zh-TW" sz="2800" dirty="0"/>
              <a:t>3 </a:t>
            </a:r>
            <a:r>
              <a:rPr lang="zh-TW" altLang="en-US" sz="2800" dirty="0"/>
              <a:t>神若许我们，我们必如此行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709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7281333" cy="571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600" dirty="0" smtClean="0"/>
              <a:t>希伯来书</a:t>
            </a:r>
            <a:r>
              <a:rPr lang="en-US" altLang="zh-TW" sz="2600" dirty="0" smtClean="0"/>
              <a:t>6:4 </a:t>
            </a:r>
            <a:r>
              <a:rPr lang="zh-TW" altLang="en-US" sz="2600" dirty="0"/>
              <a:t>论到那些已经蒙了光照，尝过天恩的滋味，又于圣灵有份， </a:t>
            </a:r>
            <a:r>
              <a:rPr lang="en-US" altLang="zh-TW" sz="2600" dirty="0"/>
              <a:t>5 </a:t>
            </a:r>
            <a:r>
              <a:rPr lang="zh-TW" altLang="en-US" sz="2600" dirty="0"/>
              <a:t>并尝过神善道的滋味，觉悟来世权能的人， </a:t>
            </a:r>
            <a:r>
              <a:rPr lang="en-US" altLang="zh-TW" sz="2600" dirty="0"/>
              <a:t>6 </a:t>
            </a:r>
            <a:r>
              <a:rPr lang="zh-TW" altLang="en-US" sz="2600" dirty="0"/>
              <a:t>若是离弃道理，就不能叫他们重新懊悔了。因为他们把神的儿子重钉十字架，明明地羞辱他。 </a:t>
            </a:r>
            <a:r>
              <a:rPr lang="en-US" altLang="zh-TW" sz="2600" dirty="0"/>
              <a:t>7 </a:t>
            </a:r>
            <a:r>
              <a:rPr lang="zh-TW" altLang="en-US" sz="2600" dirty="0"/>
              <a:t>就如一块田地，吃过屡次下的雨水，生长菜蔬，合乎耕种的人用，就从神得福； </a:t>
            </a:r>
            <a:r>
              <a:rPr lang="en-US" altLang="zh-TW" sz="2600" dirty="0"/>
              <a:t>8 </a:t>
            </a:r>
            <a:r>
              <a:rPr lang="zh-TW" altLang="en-US" sz="2600" dirty="0"/>
              <a:t>若长荆棘和蒺藜，必被废弃，近于咒诅，结局就是焚烧</a:t>
            </a:r>
            <a:r>
              <a:rPr lang="zh-TW" altLang="en-US" sz="2600" dirty="0" smtClean="0"/>
              <a:t>。</a:t>
            </a:r>
            <a:r>
              <a:rPr lang="en-US" altLang="zh-TW" sz="2600" dirty="0" smtClean="0"/>
              <a:t>9</a:t>
            </a:r>
            <a:r>
              <a:rPr lang="zh-TW" altLang="en-US" sz="2600" dirty="0" smtClean="0"/>
              <a:t>亲爱</a:t>
            </a:r>
            <a:r>
              <a:rPr lang="zh-TW" altLang="en-US" sz="2600" dirty="0"/>
              <a:t>的弟兄们，我们虽是这样说，却深信你们的行为强过这些，而且近乎得救。 </a:t>
            </a:r>
            <a:r>
              <a:rPr lang="en-US" altLang="zh-TW" sz="2600" dirty="0"/>
              <a:t>10 </a:t>
            </a:r>
            <a:r>
              <a:rPr lang="zh-TW" altLang="en-US" sz="2600" dirty="0"/>
              <a:t>因为神并非不公义，竟忘记你们所做的工和你们为他名所显的爱心，就是：先前伺候圣徒，如今还是伺候。 </a:t>
            </a:r>
            <a:r>
              <a:rPr lang="en-US" altLang="zh-TW" sz="2600" dirty="0"/>
              <a:t>11 </a:t>
            </a:r>
            <a:r>
              <a:rPr lang="zh-TW" altLang="en-US" sz="2600" dirty="0"/>
              <a:t>我们愿你们各人都显出这样的殷勤，使你们有满足的指望，一直到底； </a:t>
            </a:r>
            <a:r>
              <a:rPr lang="en-US" altLang="zh-TW" sz="2600" dirty="0"/>
              <a:t>12 </a:t>
            </a:r>
            <a:r>
              <a:rPr lang="zh-TW" altLang="en-US" sz="2600" dirty="0"/>
              <a:t>并且不懈怠，总要效法那些凭信心和忍耐承受应许的人。 </a:t>
            </a:r>
          </a:p>
        </p:txBody>
      </p:sp>
    </p:spTree>
    <p:extLst>
      <p:ext uri="{BB962C8B-B14F-4D97-AF65-F5344CB8AC3E}">
        <p14:creationId xmlns:p14="http://schemas.microsoft.com/office/powerpoint/2010/main" val="332200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9467" y="336185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宗教改革的</a:t>
            </a:r>
            <a:r>
              <a:rPr lang="zh-CN" altLang="en-US" dirty="0"/>
              <a:t>五大“</a:t>
            </a:r>
            <a:r>
              <a:rPr lang="zh-CN" altLang="en-US" dirty="0" smtClean="0"/>
              <a:t>唯独”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Five </a:t>
            </a:r>
            <a:r>
              <a:rPr lang="en-US" altLang="zh-CN" dirty="0" err="1" smtClean="0"/>
              <a:t>Solas</a:t>
            </a:r>
            <a:r>
              <a:rPr lang="en-US" altLang="zh-CN" dirty="0" smtClean="0"/>
              <a:t> of Reformation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685"/>
            <a:ext cx="6686550" cy="3629743"/>
          </a:xfrm>
        </p:spPr>
        <p:txBody>
          <a:bodyPr>
            <a:normAutofit/>
          </a:bodyPr>
          <a:lstStyle/>
          <a:p>
            <a:endParaRPr lang="en-US" sz="2200" i="1" dirty="0"/>
          </a:p>
          <a:p>
            <a:r>
              <a:rPr lang="zh-CN" altLang="en-US" sz="2200" i="1" dirty="0"/>
              <a:t>唯独信心</a:t>
            </a:r>
            <a:r>
              <a:rPr lang="en-US" altLang="zh-CN" sz="2200" i="1" dirty="0"/>
              <a:t>/</a:t>
            </a:r>
            <a:r>
              <a:rPr lang="en-US" sz="2200" i="1" dirty="0"/>
              <a:t>Sola Fide</a:t>
            </a:r>
            <a:r>
              <a:rPr lang="en-US" sz="2200" dirty="0"/>
              <a:t>, by faith alone.</a:t>
            </a:r>
          </a:p>
          <a:p>
            <a:r>
              <a:rPr lang="zh-CN" altLang="en-US" sz="2200" i="1" dirty="0"/>
              <a:t>唯独圣经</a:t>
            </a:r>
            <a:r>
              <a:rPr lang="en-US" altLang="zh-CN" sz="2200" i="1" dirty="0"/>
              <a:t>/</a:t>
            </a:r>
            <a:r>
              <a:rPr lang="en-US" sz="2200" i="1" dirty="0"/>
              <a:t>Sola Scriptura</a:t>
            </a:r>
            <a:r>
              <a:rPr lang="en-US" sz="2200" dirty="0"/>
              <a:t>, by Scripture alone.</a:t>
            </a:r>
          </a:p>
          <a:p>
            <a:r>
              <a:rPr lang="zh-CN" altLang="en-US" sz="2200" i="1" dirty="0">
                <a:solidFill>
                  <a:srgbClr val="FFFF00"/>
                </a:solidFill>
              </a:rPr>
              <a:t>唯独基督</a:t>
            </a:r>
            <a:r>
              <a:rPr lang="en-US" altLang="zh-CN" sz="2200" i="1" dirty="0">
                <a:solidFill>
                  <a:srgbClr val="FFFF00"/>
                </a:solidFill>
              </a:rPr>
              <a:t>/</a:t>
            </a:r>
            <a:r>
              <a:rPr lang="en-US" sz="2200" i="1" dirty="0" err="1">
                <a:solidFill>
                  <a:srgbClr val="FFFF00"/>
                </a:solidFill>
              </a:rPr>
              <a:t>Solus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Christus</a:t>
            </a:r>
            <a:r>
              <a:rPr lang="en-US" sz="2200" dirty="0">
                <a:solidFill>
                  <a:srgbClr val="FFFF00"/>
                </a:solidFill>
              </a:rPr>
              <a:t>, through Christ alone</a:t>
            </a:r>
            <a:r>
              <a:rPr lang="en-US" sz="2200" dirty="0"/>
              <a:t>.</a:t>
            </a:r>
          </a:p>
          <a:p>
            <a:r>
              <a:rPr lang="zh-CN" altLang="en-US" sz="2200" i="1" dirty="0"/>
              <a:t>唯独恩典</a:t>
            </a:r>
            <a:r>
              <a:rPr lang="en-US" altLang="zh-CN" sz="2200" i="1" dirty="0"/>
              <a:t>/</a:t>
            </a:r>
            <a:r>
              <a:rPr lang="en-US" sz="2200" i="1" dirty="0"/>
              <a:t>Sola Gratia</a:t>
            </a:r>
            <a:r>
              <a:rPr lang="en-US" sz="2200" dirty="0"/>
              <a:t>, by grace alone.</a:t>
            </a:r>
          </a:p>
          <a:p>
            <a:r>
              <a:rPr lang="zh-CN" altLang="en-US" sz="2200" i="1" dirty="0"/>
              <a:t>唯独神的荣耀</a:t>
            </a:r>
            <a:r>
              <a:rPr lang="en-US" altLang="zh-CN" sz="2200" i="1" dirty="0"/>
              <a:t>/</a:t>
            </a:r>
            <a:r>
              <a:rPr lang="en-US" sz="2200" i="1" dirty="0"/>
              <a:t>Soli </a:t>
            </a:r>
            <a:r>
              <a:rPr lang="en-US" sz="2200" i="1" dirty="0" err="1"/>
              <a:t>Deo</a:t>
            </a:r>
            <a:r>
              <a:rPr lang="en-US" sz="2200" i="1" dirty="0"/>
              <a:t> Gloria</a:t>
            </a:r>
            <a:r>
              <a:rPr lang="en-US" sz="2200" dirty="0"/>
              <a:t>, glory to God alone.</a:t>
            </a:r>
          </a:p>
        </p:txBody>
      </p:sp>
    </p:spTree>
    <p:extLst>
      <p:ext uri="{BB962C8B-B14F-4D97-AF65-F5344CB8AC3E}">
        <p14:creationId xmlns:p14="http://schemas.microsoft.com/office/powerpoint/2010/main" val="123821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0533" y="2421467"/>
            <a:ext cx="6316134" cy="2540264"/>
          </a:xfrm>
        </p:spPr>
        <p:txBody>
          <a:bodyPr>
            <a:normAutofit/>
          </a:bodyPr>
          <a:lstStyle/>
          <a:p>
            <a:pPr marL="457200" lvl="1" indent="0" eaLnBrk="1"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道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lvl="1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写出的道</a:t>
            </a:r>
            <a:r>
              <a:rPr lang="en-US" altLang="zh-CN" sz="3200" dirty="0" smtClean="0">
                <a:solidFill>
                  <a:srgbClr val="FFFFFF"/>
                </a:solidFill>
              </a:rPr>
              <a:t>: </a:t>
            </a:r>
            <a:r>
              <a:rPr lang="zh-CN" altLang="en-US" sz="3200" dirty="0" smtClean="0">
                <a:solidFill>
                  <a:srgbClr val="FFFFFF"/>
                </a:solidFill>
              </a:rPr>
              <a:t>圣经</a:t>
            </a:r>
            <a:r>
              <a:rPr lang="en-US" altLang="zh-CN" sz="3200" dirty="0" smtClean="0">
                <a:solidFill>
                  <a:srgbClr val="FFFFFF"/>
                </a:solidFill>
              </a:rPr>
              <a:t>Bible</a:t>
            </a:r>
          </a:p>
          <a:p>
            <a:pPr lvl="1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活出的道</a:t>
            </a:r>
            <a:r>
              <a:rPr lang="en-US" altLang="zh-CN" sz="3200" dirty="0" smtClean="0">
                <a:solidFill>
                  <a:srgbClr val="FFFFFF"/>
                </a:solidFill>
              </a:rPr>
              <a:t>: </a:t>
            </a:r>
            <a:r>
              <a:rPr lang="zh-CN" altLang="en-US" sz="3200" dirty="0" smtClean="0">
                <a:solidFill>
                  <a:srgbClr val="FFFFFF"/>
                </a:solidFill>
              </a:rPr>
              <a:t>耶稣基督</a:t>
            </a:r>
            <a:r>
              <a:rPr lang="en-US" altLang="zh-CN" sz="3200" dirty="0" smtClean="0">
                <a:solidFill>
                  <a:srgbClr val="FFFFFF"/>
                </a:solidFill>
              </a:rPr>
              <a:t>Christ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4" y="280192"/>
            <a:ext cx="3125787" cy="19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14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467" y="-1"/>
            <a:ext cx="734906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/>
              <a:t>希伯来书</a:t>
            </a:r>
            <a:r>
              <a:rPr lang="en-US" altLang="zh-TW" sz="2800" dirty="0"/>
              <a:t>5</a:t>
            </a:r>
            <a:r>
              <a:rPr lang="en-US" altLang="zh-CN" sz="2800" dirty="0" smtClean="0"/>
              <a:t>:</a:t>
            </a:r>
            <a:r>
              <a:rPr lang="en-US" altLang="zh-TW" sz="2800" dirty="0"/>
              <a:t>11 </a:t>
            </a:r>
            <a:r>
              <a:rPr lang="zh-TW" altLang="en-US" sz="2800" dirty="0"/>
              <a:t>論到麥基洗德，我們有好些話，並且難以解明，因為你們聽不進去。 </a:t>
            </a:r>
            <a:r>
              <a:rPr lang="en-US" altLang="zh-TW" sz="2800" dirty="0"/>
              <a:t>12 </a:t>
            </a:r>
            <a:r>
              <a:rPr lang="zh-TW" altLang="en-US" sz="2800" dirty="0"/>
              <a:t>看你們學習的工夫，本該做師傅，誰知還得有人將神聖言小學的開端另教導你們，並且成了那必須吃奶、不能吃乾糧的人！ </a:t>
            </a:r>
            <a:r>
              <a:rPr lang="en-US" altLang="zh-TW" sz="2800" dirty="0"/>
              <a:t>13 </a:t>
            </a:r>
            <a:r>
              <a:rPr lang="zh-TW" altLang="en-US" sz="2800" dirty="0"/>
              <a:t>凡只能吃奶的，都不熟練仁義的道理，因為他是</a:t>
            </a:r>
            <a:r>
              <a:rPr lang="zh-TW" altLang="en-US" sz="2800" dirty="0">
                <a:solidFill>
                  <a:srgbClr val="FFFF00"/>
                </a:solidFill>
              </a:rPr>
              <a:t>嬰孩</a:t>
            </a:r>
            <a:r>
              <a:rPr lang="zh-TW" altLang="en-US" sz="2800" dirty="0"/>
              <a:t>。 </a:t>
            </a:r>
            <a:r>
              <a:rPr lang="en-US" altLang="zh-TW" sz="2800" dirty="0"/>
              <a:t>14 </a:t>
            </a:r>
            <a:r>
              <a:rPr lang="zh-TW" altLang="en-US" sz="2800" dirty="0"/>
              <a:t>唯獨長大</a:t>
            </a:r>
            <a:r>
              <a:rPr lang="zh-TW" altLang="en-US" sz="2800" dirty="0">
                <a:solidFill>
                  <a:srgbClr val="FFFF00"/>
                </a:solidFill>
              </a:rPr>
              <a:t>成人</a:t>
            </a:r>
            <a:r>
              <a:rPr lang="zh-TW" altLang="en-US" sz="2800" dirty="0"/>
              <a:t>的才能吃乾糧，他們的心竅習練得通達，就能分辨好歹了</a:t>
            </a:r>
            <a:r>
              <a:rPr lang="zh-TW" altLang="en-US" sz="2800" dirty="0" smtClean="0"/>
              <a:t>。</a:t>
            </a:r>
            <a:r>
              <a:rPr lang="en-US" altLang="zh-TW" sz="2800" dirty="0"/>
              <a:t>6:1</a:t>
            </a:r>
            <a:r>
              <a:rPr lang="zh-TW" altLang="en-US" sz="2800" dirty="0"/>
              <a:t>所以，我们应当离开基督道理的开端，竭力进到完全的地步，不必再立根基，就如那懊悔死行、信靠神、 </a:t>
            </a:r>
            <a:r>
              <a:rPr lang="en-US" altLang="zh-TW" sz="2800" dirty="0"/>
              <a:t>2 </a:t>
            </a:r>
            <a:r>
              <a:rPr lang="zh-TW" altLang="en-US" sz="2800" dirty="0"/>
              <a:t>各样洗礼、按手之礼、死人复活，以及永远审判各等教训。 </a:t>
            </a:r>
            <a:r>
              <a:rPr lang="en-US" altLang="zh-TW" sz="2800" dirty="0"/>
              <a:t>3 </a:t>
            </a:r>
            <a:r>
              <a:rPr lang="zh-TW" altLang="en-US" sz="2800" dirty="0"/>
              <a:t>神若许我们，我们必如此行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8234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标题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952500"/>
          </a:xfrm>
        </p:spPr>
        <p:txBody>
          <a:bodyPr>
            <a:normAutofit/>
          </a:bodyPr>
          <a:lstStyle/>
          <a:p>
            <a:pPr marL="342900" indent="-342900"/>
            <a:r>
              <a:rPr lang="zh-CN" altLang="en-US" dirty="0" smtClean="0">
                <a:latin typeface="隶书" charset="0"/>
                <a:ea typeface="隶书" charset="0"/>
                <a:cs typeface="隶书" charset="0"/>
              </a:rPr>
              <a:t>比喻的范例</a:t>
            </a:r>
            <a:endParaRPr lang="zh-CN" altLang="en-US" dirty="0">
              <a:latin typeface="隶书" charset="0"/>
              <a:ea typeface="隶书" charset="0"/>
              <a:cs typeface="隶书" charset="0"/>
            </a:endParaRPr>
          </a:p>
        </p:txBody>
      </p:sp>
      <p:sp>
        <p:nvSpPr>
          <p:cNvPr id="69634" name="内容占位符 2"/>
          <p:cNvSpPr>
            <a:spLocks noGrp="1"/>
          </p:cNvSpPr>
          <p:nvPr>
            <p:ph idx="4294967295"/>
          </p:nvPr>
        </p:nvSpPr>
        <p:spPr>
          <a:xfrm>
            <a:off x="468313" y="1117865"/>
            <a:ext cx="8229600" cy="444500"/>
          </a:xfrm>
        </p:spPr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r>
              <a:rPr lang="en-US" altLang="zh-CN" sz="11200" dirty="0" smtClean="0">
                <a:latin typeface="Arial" charset="0"/>
                <a:cs typeface="宋体" charset="0"/>
              </a:rPr>
              <a:t>A </a:t>
            </a:r>
            <a:r>
              <a:rPr lang="zh-CN" altLang="en-US" sz="11200" dirty="0">
                <a:latin typeface="Arial" charset="0"/>
                <a:cs typeface="宋体" charset="0"/>
              </a:rPr>
              <a:t>就像 </a:t>
            </a:r>
            <a:r>
              <a:rPr lang="en-US" altLang="zh-CN" sz="11200" dirty="0">
                <a:latin typeface="Arial" charset="0"/>
                <a:cs typeface="宋体" charset="0"/>
              </a:rPr>
              <a:t>B </a:t>
            </a:r>
            <a:r>
              <a:rPr lang="zh-CN" altLang="en-US" sz="11200" dirty="0">
                <a:latin typeface="Arial" charset="0"/>
                <a:cs typeface="宋体" charset="0"/>
              </a:rPr>
              <a:t>因为 </a:t>
            </a:r>
            <a:r>
              <a:rPr lang="en-US" altLang="zh-CN" sz="11200" dirty="0" smtClean="0">
                <a:latin typeface="Arial" charset="0"/>
                <a:cs typeface="宋体" charset="0"/>
              </a:rPr>
              <a:t>C (</a:t>
            </a:r>
            <a:r>
              <a:rPr lang="zh-CN" altLang="en-US" sz="11200" dirty="0" smtClean="0">
                <a:latin typeface="Arial" charset="0"/>
                <a:cs typeface="宋体" charset="0"/>
              </a:rPr>
              <a:t>比喻重点</a:t>
            </a:r>
            <a:r>
              <a:rPr lang="en-US" altLang="zh-CN" sz="11200" dirty="0" smtClean="0">
                <a:latin typeface="Arial" charset="0"/>
                <a:cs typeface="宋体" charset="0"/>
              </a:rPr>
              <a:t> </a:t>
            </a:r>
            <a:r>
              <a:rPr lang="en-US" altLang="zh-CN" sz="11200" dirty="0">
                <a:latin typeface="Arial" charset="0"/>
                <a:cs typeface="宋体" charset="0"/>
              </a:rPr>
              <a:t>)</a:t>
            </a:r>
          </a:p>
          <a:p>
            <a:endParaRPr lang="zh-CN" altLang="en-US" sz="2400" dirty="0">
              <a:latin typeface="Arial" charset="0"/>
              <a:cs typeface="宋体" charset="0"/>
            </a:endParaRPr>
          </a:p>
        </p:txBody>
      </p:sp>
      <p:graphicFrame>
        <p:nvGraphicFramePr>
          <p:cNvPr id="125004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09721"/>
              </p:ext>
            </p:extLst>
          </p:nvPr>
        </p:nvGraphicFramePr>
        <p:xfrm>
          <a:off x="457200" y="1811866"/>
          <a:ext cx="7095067" cy="3819139"/>
        </p:xfrm>
        <a:graphic>
          <a:graphicData uri="http://schemas.openxmlformats.org/drawingml/2006/table">
            <a:tbl>
              <a:tblPr/>
              <a:tblGrid>
                <a:gridCol w="2012117"/>
                <a:gridCol w="1951143"/>
                <a:gridCol w="3131807"/>
              </a:tblGrid>
              <a:tr h="957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彼前</a:t>
                      </a: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 5:8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魔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鬼</a:t>
                      </a:r>
                      <a:endParaRPr kumimoji="0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</a:txBody>
                  <a:tcPr marT="38098" marB="380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狮子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攻击性强（遍地游行，寻找可吞吃的人）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启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5:5  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 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耶稣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8098" marB="380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狮子</a:t>
                      </a: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王的身份（大卫的根，他已得胜）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约</a:t>
                      </a: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10:10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-11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耶稣</a:t>
                      </a:r>
                    </a:p>
                  </a:txBody>
                  <a:tcPr marT="38098" marB="380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是好牧人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，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不像贼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赐予，不是夺取</a:t>
                      </a: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太</a:t>
                      </a: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24:42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-43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；彼后</a:t>
                      </a: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3:10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宋体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主的日子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8098" marB="380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像贼来</a:t>
                      </a: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不可预测性；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宋体" charset="0"/>
                        </a:rPr>
                        <a:t>（审判的）严厉性</a:t>
                      </a:r>
                    </a:p>
                  </a:txBody>
                  <a:tcPr marT="38098" marB="380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95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45943"/>
              </p:ext>
            </p:extLst>
          </p:nvPr>
        </p:nvGraphicFramePr>
        <p:xfrm>
          <a:off x="254000" y="223575"/>
          <a:ext cx="7213600" cy="5332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3285067"/>
                <a:gridCol w="2048933"/>
              </a:tblGrid>
              <a:tr h="558595">
                <a:tc>
                  <a:txBody>
                    <a:bodyPr/>
                    <a:lstStyle/>
                    <a:p>
                      <a:r>
                        <a:rPr lang="zh-CN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小孩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大人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比喻重点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  <a:tr h="1181947">
                <a:tc>
                  <a:txBody>
                    <a:bodyPr/>
                    <a:lstStyle/>
                    <a:p>
                      <a:r>
                        <a:rPr lang="zh-TW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马太</a:t>
                      </a:r>
                      <a:r>
                        <a:rPr lang="en-US" altLang="zh-CN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18:</a:t>
                      </a:r>
                      <a:r>
                        <a:rPr lang="zh-CN" altLang="zh-TW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3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若不成小孩样式，断不得进天国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马太</a:t>
                      </a:r>
                      <a:r>
                        <a:rPr lang="en-US" altLang="zh-CN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18:</a:t>
                      </a:r>
                      <a:r>
                        <a:rPr lang="zh-CN" altLang="zh-TW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4</a:t>
                      </a:r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谦卑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  <a:tr h="641764">
                <a:tc>
                  <a:txBody>
                    <a:bodyPr/>
                    <a:lstStyle/>
                    <a:p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聽不進去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聽</a:t>
                      </a:r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得</a:t>
                      </a:r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進去</a:t>
                      </a:r>
                      <a:endParaRPr lang="en-US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领受能力</a:t>
                      </a:r>
                      <a:endParaRPr lang="en-US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  <a:tr h="641764">
                <a:tc>
                  <a:txBody>
                    <a:bodyPr/>
                    <a:lstStyle/>
                    <a:p>
                      <a:r>
                        <a:rPr lang="zh-TW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必須吃奶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能吃乾糧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0" i="0" smtClean="0">
                          <a:latin typeface="Heiti SC Medium"/>
                          <a:ea typeface="Heiti SC Medium"/>
                          <a:cs typeface="Heiti SC Medium"/>
                        </a:rPr>
                        <a:t>领受能力</a:t>
                      </a:r>
                      <a:endParaRPr lang="en-US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  <a:tr h="641764">
                <a:tc>
                  <a:txBody>
                    <a:bodyPr/>
                    <a:lstStyle/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没有</a:t>
                      </a:r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長大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心竅習練得通達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分辨</a:t>
                      </a:r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能力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  <a:tr h="563908">
                <a:tc>
                  <a:txBody>
                    <a:bodyPr/>
                    <a:lstStyle/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恶事上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心志</a:t>
                      </a:r>
                      <a:r>
                        <a:rPr lang="en-US" altLang="zh-CN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@</a:t>
                      </a:r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林前</a:t>
                      </a:r>
                      <a:r>
                        <a:rPr lang="en-US" altLang="zh-CN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14:20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分辨</a:t>
                      </a:r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能力</a:t>
                      </a:r>
                      <a:endParaRPr lang="en-US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  <a:tr h="563908">
                <a:tc>
                  <a:txBody>
                    <a:bodyPr/>
                    <a:lstStyle/>
                    <a:p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嫉妒纷争</a:t>
                      </a:r>
                      <a:endParaRPr lang="en-US" altLang="zh-TW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林前</a:t>
                      </a:r>
                      <a:r>
                        <a:rPr lang="en-US" altLang="zh-CN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3:3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知道根基，建造</a:t>
                      </a:r>
                      <a:endParaRPr lang="en-US" altLang="zh-CN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  <a:p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林前</a:t>
                      </a:r>
                      <a:r>
                        <a:rPr lang="en-US" altLang="zh-CN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3:4-11</a:t>
                      </a:r>
                      <a:endParaRPr lang="en-US" sz="3200" b="0" i="0" dirty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分辨</a:t>
                      </a:r>
                      <a:r>
                        <a:rPr lang="zh-CN" altLang="en-US" sz="3200" b="0" i="0" dirty="0" smtClean="0">
                          <a:latin typeface="Heiti SC Medium"/>
                          <a:ea typeface="Heiti SC Medium"/>
                          <a:cs typeface="Heiti SC Medium"/>
                        </a:rPr>
                        <a:t>能力</a:t>
                      </a:r>
                      <a:endParaRPr lang="en-US" sz="3200" b="0" i="0" dirty="0" smtClean="0">
                        <a:latin typeface="Heiti SC Medium"/>
                        <a:ea typeface="Heiti SC Medium"/>
                        <a:cs typeface="Heiti SC Medium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7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34" y="718833"/>
            <a:ext cx="78570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Heiti SC Medium"/>
                <a:ea typeface="Heiti SC Medium"/>
                <a:cs typeface="Heiti SC Medium"/>
              </a:rPr>
              <a:t>希伯來書</a:t>
            </a:r>
            <a:r>
              <a:rPr lang="en-US" altLang="zh-TW" sz="2800" dirty="0">
                <a:latin typeface="Heiti SC Medium"/>
                <a:ea typeface="Heiti SC Medium"/>
                <a:cs typeface="Heiti SC Medium"/>
              </a:rPr>
              <a:t>6:1</a:t>
            </a:r>
            <a:r>
              <a:rPr lang="zh-TW" altLang="en-US" sz="2800" dirty="0">
                <a:latin typeface="Heiti SC Medium"/>
                <a:ea typeface="Heiti SC Medium"/>
                <a:cs typeface="Heiti SC Medium"/>
              </a:rPr>
              <a:t>所以，我们应当离开基督道理的开端，竭力进到完全的地步，不必再立根基，</a:t>
            </a:r>
            <a:r>
              <a:rPr lang="zh-TW" altLang="en-US" sz="2800" dirty="0" smtClean="0">
                <a:latin typeface="Heiti SC Medium"/>
                <a:ea typeface="Heiti SC Medium"/>
                <a:cs typeface="Heiti SC Medium"/>
              </a:rPr>
              <a:t>就如那</a:t>
            </a:r>
            <a:endParaRPr lang="en-US" altLang="zh-TW" sz="28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懊悔死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行、信靠神、 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信实公义的神（约一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1:9-10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）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en-US" altLang="zh-TW" sz="3200" dirty="0" smtClean="0">
                <a:latin typeface="Heiti SC Medium"/>
                <a:ea typeface="Heiti SC Medium"/>
                <a:cs typeface="Heiti SC Medium"/>
              </a:rPr>
              <a:t>2 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各样洗礼、按手之礼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、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罗马书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6:4-5</a:t>
            </a: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提后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1:6-14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457200" indent="-457200">
              <a:buFont typeface="Arial"/>
              <a:buChar char="•"/>
            </a:pP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死人复</a:t>
            </a:r>
            <a:r>
              <a:rPr lang="zh-TW" altLang="en-US" sz="3200" dirty="0">
                <a:latin typeface="Heiti SC Medium"/>
                <a:ea typeface="Heiti SC Medium"/>
                <a:cs typeface="Heiti SC Medium"/>
              </a:rPr>
              <a:t>活，</a:t>
            </a:r>
            <a:r>
              <a:rPr lang="zh-TW" altLang="en-US" sz="3200" dirty="0" smtClean="0">
                <a:latin typeface="Heiti SC Medium"/>
                <a:ea typeface="Heiti SC Medium"/>
                <a:cs typeface="Heiti SC Medium"/>
              </a:rPr>
              <a:t>以及永远审判各等教训</a:t>
            </a:r>
            <a:endParaRPr lang="en-US" altLang="zh-TW" sz="3200" dirty="0" smtClean="0">
              <a:latin typeface="Heiti SC Medium"/>
              <a:ea typeface="Heiti SC Medium"/>
              <a:cs typeface="Heiti SC Medium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罗马书</a:t>
            </a:r>
            <a:r>
              <a:rPr lang="en-US" altLang="zh-CN" sz="3200" dirty="0">
                <a:latin typeface="Heiti SC Medium"/>
                <a:ea typeface="Heiti SC Medium"/>
                <a:cs typeface="Heiti SC Medium"/>
              </a:rPr>
              <a:t>6:4-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5</a:t>
            </a: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启示录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20:13-14</a:t>
            </a:r>
            <a:r>
              <a:rPr lang="zh-CN" altLang="en-US" sz="3200" dirty="0" smtClean="0">
                <a:latin typeface="Heiti SC Medium"/>
                <a:ea typeface="Heiti SC Medium"/>
                <a:cs typeface="Heiti SC Medium"/>
              </a:rPr>
              <a:t>；林后</a:t>
            </a:r>
            <a:r>
              <a:rPr lang="en-US" altLang="zh-CN" sz="3200" dirty="0" smtClean="0">
                <a:latin typeface="Heiti SC Medium"/>
                <a:ea typeface="Heiti SC Medium"/>
                <a:cs typeface="Heiti SC Medium"/>
              </a:rPr>
              <a:t>5:10</a:t>
            </a:r>
            <a:endParaRPr lang="en-US" altLang="zh-CN" sz="3200" dirty="0">
              <a:latin typeface="Heiti SC Medium"/>
              <a:ea typeface="Heiti SC Medium"/>
              <a:cs typeface="Heiti S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Heiti SC Medium"/>
                <a:ea typeface="Heiti SC Medium"/>
                <a:cs typeface="Heiti SC Medium"/>
              </a:rPr>
              <a:t>唯独基督！</a:t>
            </a:r>
            <a:endParaRPr lang="en-US" sz="3200" dirty="0">
              <a:latin typeface="Heiti SC Medium"/>
              <a:ea typeface="Heiti SC Medium"/>
              <a:cs typeface="Heiti S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303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8531033</TotalTime>
  <Words>3507</Words>
  <Application>Microsoft Macintosh PowerPoint</Application>
  <PresentationFormat>On-screen Show (16:10)</PresentationFormat>
  <Paragraphs>174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Twilight</vt:lpstr>
      <vt:lpstr>PowerPoint Presentation</vt:lpstr>
      <vt:lpstr>PowerPoint Presentation</vt:lpstr>
      <vt:lpstr>PowerPoint Presentation</vt:lpstr>
      <vt:lpstr>宗教改革的五大“唯独” Five Solas of Reformation </vt:lpstr>
      <vt:lpstr>PowerPoint Presentation</vt:lpstr>
      <vt:lpstr>PowerPoint Presentation</vt:lpstr>
      <vt:lpstr>比喻的范例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宗教改革 五大“唯独” 1517年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Jiang</dc:creator>
  <cp:lastModifiedBy>Kunming Su</cp:lastModifiedBy>
  <cp:revision>697</cp:revision>
  <cp:lastPrinted>2017-08-13T13:41:49Z</cp:lastPrinted>
  <dcterms:created xsi:type="dcterms:W3CDTF">2016-04-20T14:44:41Z</dcterms:created>
  <dcterms:modified xsi:type="dcterms:W3CDTF">2017-12-03T04:46:52Z</dcterms:modified>
</cp:coreProperties>
</file>