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9"/>
  </p:notesMasterIdLst>
  <p:handoutMasterIdLst>
    <p:handoutMasterId r:id="rId30"/>
  </p:handoutMasterIdLst>
  <p:sldIdLst>
    <p:sldId id="261" r:id="rId2"/>
    <p:sldId id="1010" r:id="rId3"/>
    <p:sldId id="1082" r:id="rId4"/>
    <p:sldId id="1081" r:id="rId5"/>
    <p:sldId id="1080" r:id="rId6"/>
    <p:sldId id="1079" r:id="rId7"/>
    <p:sldId id="1075" r:id="rId8"/>
    <p:sldId id="1076" r:id="rId9"/>
    <p:sldId id="1077" r:id="rId10"/>
    <p:sldId id="1037" r:id="rId11"/>
    <p:sldId id="1073" r:id="rId12"/>
    <p:sldId id="1085" r:id="rId13"/>
    <p:sldId id="1091" r:id="rId14"/>
    <p:sldId id="1094" r:id="rId15"/>
    <p:sldId id="1095" r:id="rId16"/>
    <p:sldId id="1097" r:id="rId17"/>
    <p:sldId id="1096" r:id="rId18"/>
    <p:sldId id="1092" r:id="rId19"/>
    <p:sldId id="1098" r:id="rId20"/>
    <p:sldId id="1099" r:id="rId21"/>
    <p:sldId id="1084" r:id="rId22"/>
    <p:sldId id="1083" r:id="rId23"/>
    <p:sldId id="1086" r:id="rId24"/>
    <p:sldId id="1088" r:id="rId25"/>
    <p:sldId id="1061" r:id="rId26"/>
    <p:sldId id="822" r:id="rId27"/>
    <p:sldId id="1054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32" y="-3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赛亚书 </a:t>
            </a:r>
            <a:r>
              <a:rPr lang="en-US" altLang="zh-TW" dirty="0" smtClean="0"/>
              <a:t>31</a:t>
            </a:r>
            <a:r>
              <a:rPr lang="zh-CN" altLang="en-US" dirty="0" smtClean="0"/>
              <a:t>：</a:t>
            </a:r>
            <a:r>
              <a:rPr lang="en-US" altLang="zh-TW" dirty="0" smtClean="0"/>
              <a:t>1 </a:t>
            </a:r>
            <a:r>
              <a:rPr lang="zh-TW" altLang="en-US" dirty="0" smtClean="0"/>
              <a:t>祸哉，那些下埃及求帮助的！是因仗赖马匹，倚靠甚多的车辆，并倚靠强壮的马兵，却不仰望以色列的圣者，也不求问耶和华。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其实耶和华有智慧，他必降灾祸，并不反悔自己的话，却要兴起攻击那作恶之家，又攻击那作孽帮助人的。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埃及人不过是人，并不是神；他们的马不过是血肉，并不是灵。耶和华一伸手，那帮助人的必绊跌，那受帮助的也必跌倒，都一同灭亡。 劝民归诚 </a:t>
            </a:r>
            <a:r>
              <a:rPr lang="en-US" altLang="zh-TW" dirty="0" smtClean="0"/>
              <a:t>4 </a:t>
            </a:r>
            <a:r>
              <a:rPr lang="zh-TW" altLang="en-US" dirty="0" smtClean="0"/>
              <a:t>耶和华对我如此说：“狮子和少壮狮子护食咆哮，就是喊许多牧人来攻击它，它总不因他们的声音惊惶，也不因他们的喧哗缩伏。如此，万军之耶和华也必降临在锡安山冈上争战。 </a:t>
            </a:r>
            <a:r>
              <a:rPr lang="en-US" altLang="zh-TW" dirty="0" smtClean="0"/>
              <a:t>5 </a:t>
            </a:r>
            <a:r>
              <a:rPr lang="zh-TW" altLang="en-US" dirty="0" smtClean="0"/>
              <a:t>雀鸟怎样扇翅覆雏，万军之耶和华也要照样保护耶路撒冷。他必保护拯救，要越门保守。”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以色列人哪，你们深深地悖逆耶和华，现今要归向他。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到那日，各人必将他金偶像、银偶像，就是亲手所造陷自己在罪中的，都抛弃了。 预言亚述必灭 </a:t>
            </a:r>
            <a:r>
              <a:rPr lang="en-US" altLang="zh-TW" dirty="0" smtClean="0"/>
              <a:t>8 “</a:t>
            </a:r>
            <a:r>
              <a:rPr lang="zh-TW" altLang="en-US" dirty="0" smtClean="0"/>
              <a:t>亚述人必倒在刀下，并非人的刀；有刀要将他吞灭，并非人的刀。他必逃避这刀，他的少年人必成为服苦的。 </a:t>
            </a:r>
            <a:r>
              <a:rPr lang="en-US" altLang="zh-TW" dirty="0" smtClean="0"/>
              <a:t>9 </a:t>
            </a:r>
            <a:r>
              <a:rPr lang="zh-TW" altLang="en-US" dirty="0" smtClean="0"/>
              <a:t>他的磐石必因惊吓挪去，他的首领必因大旗惊惶。”这是那有火在锡安、有炉在耶路撒冷的耶和华说的。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以赛亚书 </a:t>
            </a:r>
            <a:r>
              <a:rPr lang="en-US" altLang="zh-TW" dirty="0" smtClean="0"/>
              <a:t>3</a:t>
            </a:r>
            <a:r>
              <a:rPr lang="en-US" altLang="zh-CN" dirty="0" smtClean="0"/>
              <a:t>3:1</a:t>
            </a:r>
            <a:r>
              <a:rPr lang="en-US" altLang="zh-TW" dirty="0" smtClean="0"/>
              <a:t> </a:t>
            </a:r>
            <a:r>
              <a:rPr lang="zh-TW" altLang="en-US" dirty="0" smtClean="0"/>
              <a:t>祸哉！你这毁灭人的，自己倒不被毁灭；行事诡诈的，人倒不以诡诈待你。你毁灭罢休了，自己必被毁灭；你行完了诡诈，人必以诡诈待你。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耶和华啊，求你施恩于我们，我们等候你！求你每早晨做我们的膀臂，遭难的时候为我们的拯救。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喧嚷的响声一发，众民奔逃；你一兴起，列国四散。 </a:t>
            </a:r>
            <a:r>
              <a:rPr lang="en-US" altLang="zh-TW" dirty="0" smtClean="0"/>
              <a:t>4 </a:t>
            </a:r>
            <a:r>
              <a:rPr lang="zh-TW" altLang="en-US" dirty="0" smtClean="0"/>
              <a:t>你们所掳的必被敛尽，好像蚂蚱吃</a:t>
            </a:r>
            <a:r>
              <a:rPr lang="en-US" altLang="zh-TW" dirty="0" smtClean="0"/>
              <a:t>[a]</a:t>
            </a:r>
            <a:r>
              <a:rPr lang="zh-TW" altLang="en-US" dirty="0" smtClean="0"/>
              <a:t>尽禾稼；人要蹦在其上，好像蝗虫一样。 </a:t>
            </a:r>
            <a:r>
              <a:rPr lang="en-US" altLang="zh-TW" dirty="0" smtClean="0"/>
              <a:t>5 </a:t>
            </a:r>
            <a:r>
              <a:rPr lang="zh-TW" altLang="en-US" dirty="0" smtClean="0"/>
              <a:t>耶和华被尊崇，因他居在高处，他以公平、公义充满锡安。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你一生一世必得安稳，有丰盛的救恩并智慧和知识，你以敬畏耶和华为至宝。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看哪，他们的豪杰在外头哀号，求和的使臣痛痛哭泣。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大路荒凉，行人止息；敌人背约，藐视城邑，不顾人民。 </a:t>
            </a:r>
            <a:r>
              <a:rPr lang="en-US" altLang="zh-TW" dirty="0" smtClean="0"/>
              <a:t>9 </a:t>
            </a:r>
            <a:r>
              <a:rPr lang="zh-TW" altLang="en-US" dirty="0" smtClean="0"/>
              <a:t>地上悲哀衰残，黎巴嫩羞愧枯干，沙仑像旷野，巴珊和迦密的树林凋残。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耶和华说：“现在我要起来，我要兴起，我要勃然而兴！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你们要怀的是糠秕，要生的是碎秸，你们的气就是吞灭自己的火。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列邦必像已烧的石灰，像已割的荆棘，在火中焚烧。 行义为善必获多恩 </a:t>
            </a:r>
            <a:r>
              <a:rPr lang="en-US" altLang="zh-TW" dirty="0" smtClean="0"/>
              <a:t>13 “</a:t>
            </a:r>
            <a:r>
              <a:rPr lang="zh-TW" altLang="en-US" dirty="0" smtClean="0"/>
              <a:t>你们远方的人，当听我所行的！你们近处的人，当承认我的大能！”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锡安中的罪人都惧怕，不敬虔的人被战兢抓住：“我们中间谁能与吞灭的火同住？我们中间谁能与永火同住呢？”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行事公义，说话正直，憎恶欺压的财利，摆手不受贿赂，塞耳不听流血的话，闭眼不看邪恶事的，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他必居高处，他的保障是磐石的坚垒，他的粮必不缺乏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，他的水必不断绝。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你的眼必见王的荣美，必见辽阔之地。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你的心必思想那惊吓的事，自问说：“记数目的在哪里呢？平贡银的在哪里呢？数戍楼的在哪里呢？”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你必不见那强暴的民，就是说话深奥你不能明白，言语呢喃你不能懂得的。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你要看锡安我们守圣节的城：你的眼必见耶路撒冷为安静的居所，为不挪移的帐幕，橛子永不拔出，绳索一根也不折断。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在那里，耶和华必显威严与我们同在，当做江河宽阔之地。其中必没有荡桨摇橹的船来往，也没有威武的船经过。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因为耶和华是审判我们的，耶和华是给我们设律法的，耶和华是我们的王，他必拯救我们。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你的绳索松开，不能栽稳桅杆，也不能扬起篷来；那时许多掳来的物被分了，瘸腿的把掠物夺去了。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城内居民必不说“我病了”，其中居住的百姓，罪孽都赦免了。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被谴责时意识不到自己问题，像游轮上意识不到自己被宠的小孩一样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10:</a:t>
            </a:r>
            <a:r>
              <a:rPr lang="en-US" altLang="zh-TW" dirty="0" smtClean="0"/>
              <a:t>5 “</a:t>
            </a:r>
            <a:r>
              <a:rPr lang="zh-TW" altLang="en-US" dirty="0" smtClean="0"/>
              <a:t>亚述是我怒气的棍，手中拿我恼恨的杖。 </a:t>
            </a:r>
            <a:r>
              <a:rPr lang="en-US" altLang="zh-TW" dirty="0" smtClean="0"/>
              <a:t>6 </a:t>
            </a:r>
            <a:r>
              <a:rPr lang="zh-TW" altLang="en-US" dirty="0" smtClean="0"/>
              <a:t>我要打发他攻击亵渎的国民，吩咐他攻击我所恼怒的百姓，抢财为掳物，夺货为掠物，将他们践踏，像街上的泥土一样。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然而，他不是这样的意思，他心也不这样打算，他心里倒想毁灭，剪除不少的国。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他说：‘我的臣仆岂不都是王吗？ </a:t>
            </a:r>
            <a:r>
              <a:rPr lang="en-US" altLang="zh-TW" dirty="0" smtClean="0"/>
              <a:t>9 </a:t>
            </a:r>
            <a:r>
              <a:rPr lang="zh-TW" altLang="en-US" dirty="0" smtClean="0"/>
              <a:t>迦勒挪岂不像迦基米施吗？哈马岂不像亚珥拔吗？撒马利亚岂不像大马士革吗？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我手已经够到有偶像的国，这些国雕刻的偶像过于耶路撒冷和撒马利亚的偶像。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我怎样待撒马利亚和其中的偶像，岂不照样待耶路撒冷和其中的偶像吗？’”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主在锡安山和耶路撒冷成就他一切工作的时候，主说：“我必罚亚述王自大的心和他高傲眼目的荣耀。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因为他说：‘我所成就的事，是靠我手的能力和我的智慧，我本有聪明。我挪移列国的地界，抢夺他们所积蓄的财宝，并且我像勇士，使坐宝座的降为卑。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我的手够到列国的财宝，好像人够到鸟窝；我也得了全地，好像人拾起所弃的雀蛋。没有动翅膀的，没有张嘴的，也没有鸣叫的。’”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斧岂可向用斧砍木的自夸呢？锯岂可向用锯的自大呢？好比棍抡起那举棍的，好比杖举起那非木的人。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因此，主万军之耶和华必使亚述王的肥壮人变为瘦弱，在他的荣华之下必有火着起，如同焚烧一样。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以色列的光必如火，他的圣者必如火焰，在一日之间，将亚述王的荆棘和蒺藜焚烧净尽。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又将他树林和肥田的荣耀全然烧尽，好像拿军旗的昏过去一样。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他林中剩下的树必稀少，就是孩子也能写其数。 以色列遗民必归主得救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到那日，以色列所剩下的和雅各家所逃脱的，不再倚靠那击打他们的，却要诚实倚靠耶和华以色列的圣者。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所剩下的，就是雅各家所剩下的，必归回全能的神。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以色列啊，你的百姓虽多如海沙，唯有剩下的归回。原来灭绝的事已定，必有公义施行，如水涨溢。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因为主万军之耶和华在全地之中，必成就所定规的结局。 主慰其民必释亚述之轭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所以主万军之耶和华如此说：“住锡安我的百姓啊，亚述王虽然用棍击打你，又照埃及的样子举杖攻击你，你却不要怕他。 </a:t>
            </a:r>
            <a:r>
              <a:rPr lang="en-US" altLang="zh-TW" dirty="0" smtClean="0"/>
              <a:t>25 </a:t>
            </a:r>
            <a:r>
              <a:rPr lang="zh-TW" altLang="en-US" dirty="0" smtClean="0"/>
              <a:t>因为还有一点点时候，向你们发的愤恨就要完毕，我的怒气要向他发作，使他灭亡。” </a:t>
            </a:r>
            <a:r>
              <a:rPr lang="en-US" altLang="zh-TW" dirty="0" smtClean="0"/>
              <a:t>26 </a:t>
            </a:r>
            <a:r>
              <a:rPr lang="zh-TW" altLang="en-US" dirty="0" smtClean="0"/>
              <a:t>万军之耶和华要兴起鞭来攻击他，好像在俄立磐石那里杀戮米甸人一样；耶和华的杖要向海伸出，把杖举起，像在埃及一样。 </a:t>
            </a:r>
            <a:r>
              <a:rPr lang="en-US" altLang="zh-TW" dirty="0" smtClean="0"/>
              <a:t>27 </a:t>
            </a:r>
            <a:r>
              <a:rPr lang="zh-TW" altLang="en-US" dirty="0" smtClean="0"/>
              <a:t>到那日，亚述王的重担必离开你的肩头，他的轭必离开你的颈项，那轭也必因肥壮的缘故撑断</a:t>
            </a:r>
            <a:r>
              <a:rPr lang="en-US" altLang="zh-TW" dirty="0" smtClean="0"/>
              <a:t>[b]</a:t>
            </a:r>
            <a:r>
              <a:rPr lang="zh-TW" altLang="en-US" dirty="0" smtClean="0"/>
              <a:t>。 </a:t>
            </a:r>
            <a:r>
              <a:rPr lang="en-US" altLang="zh-TW" dirty="0" smtClean="0"/>
              <a:t>28 </a:t>
            </a:r>
            <a:r>
              <a:rPr lang="zh-TW" altLang="en-US" dirty="0" smtClean="0"/>
              <a:t>亚述王来到亚叶，经过米矶仑，在密抹安放辎重。 </a:t>
            </a:r>
            <a:r>
              <a:rPr lang="en-US" altLang="zh-TW" dirty="0" smtClean="0"/>
              <a:t>29 </a:t>
            </a:r>
            <a:r>
              <a:rPr lang="zh-TW" altLang="en-US" dirty="0" smtClean="0"/>
              <a:t>他们过了隘口，在迦巴住宿。拉玛人战兢，扫罗的基比亚人逃跑。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迦琳的居民</a:t>
            </a:r>
            <a:r>
              <a:rPr lang="en-US" altLang="zh-TW" dirty="0" smtClean="0"/>
              <a:t>[c]</a:t>
            </a:r>
            <a:r>
              <a:rPr lang="zh-TW" altLang="en-US" dirty="0" smtClean="0"/>
              <a:t>哪，要高声呼喊！莱煞人哪，须听！哀哉，困苦的亚拿突啊！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玛得米那人躲避，基柄的居民逃遁。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当那日，亚述王要在挪伯歇兵，向锡安女子的山，就是耶路撒冷的山，抡手攻他。 </a:t>
            </a:r>
            <a:r>
              <a:rPr lang="en-US" altLang="zh-TW" dirty="0" smtClean="0"/>
              <a:t>33 </a:t>
            </a:r>
            <a:r>
              <a:rPr lang="zh-TW" altLang="en-US" dirty="0" smtClean="0"/>
              <a:t>看哪，主万军之耶和华以惊吓削去树枝，长高的必被砍下，高大的必被伐倒。 </a:t>
            </a:r>
            <a:r>
              <a:rPr lang="en-US" altLang="zh-TW" dirty="0" smtClean="0"/>
              <a:t>34 </a:t>
            </a:r>
            <a:r>
              <a:rPr lang="zh-TW" altLang="en-US" dirty="0" smtClean="0"/>
              <a:t>稠密的树林，他要用铁器砍下，黎巴嫩的树木必被大能者伐倒。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祸哉，以法莲的酒徒！住在肥美谷的山上，他们心里高傲，以所夸的为冠冕，犹如将残之花。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看哪，主有一大能大力者，像一阵冰雹，像毁灭的暴风，像涨溢的大水，他必用手将冠冕摔落于地。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以法莲高傲的酒徒，他的冠冕必被踏在脚下。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那荣美将残之花，就是在肥美谷山上的，必像夏令以前初熟的无花果，看见这果的就注意，一到手中就吞吃了。 耶和华为其民之华冕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到那日，万军之耶和华必做他余剩之民的荣冠华冕，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也做了在位上行审判者公平之灵，并城门口打退仇敌者的力量。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就是这地的人，也因酒摇摇晃晃，因浓酒东倒西歪。祭司和先知因浓酒摇摇晃晃，被酒所困，因浓酒东倒西歪。他们错解默示，谬行审判。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因为各席上满了呕吐的污秽，无一处干净。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讥诮先知的说：“他要将知识指教谁呢？要使谁明白传言呢？是那刚断奶离怀的吗？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他竟命上加命，令上加令，律上加律，例上加例，这里一点，那里一点！”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先知说：“不然！主要借异邦人的嘴唇和外邦人的舌头对这百姓说话。”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他曾对他们说：“你们要使疲乏人得安息，这样才得安息，才得舒畅。”他们却不肯听。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所以耶和华向他们说的话是“命上加命，令上加令，律上加律，例上加例，这里一点，那里一点”，以致他们前行仰面跌倒，而且跌碎，并陷入网罗，被缠住。 置宝贵隅石于锡安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所以你们这些亵慢的人，就是辖管住在耶路撒冷这百姓的，要听耶和华的话！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你们曾说：“我们与死亡立约，与阴间结盟。敌军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如水涨漫经过的时候，必不临到我们。因我们以谎言为避所，在虚假以下藏身。”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所以主耶和华如此说：“看哪，我在锡安放一块石头作为根基，是试验过的石头，是稳固根基，宝贵的房角石，信靠的人必不着急。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我必以公平为准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38</a:t>
            </a:r>
            <a:r>
              <a:rPr lang="zh-CN" altLang="en-US" dirty="0" smtClean="0"/>
              <a:t>分少</a:t>
            </a:r>
            <a:r>
              <a:rPr lang="en-US" altLang="zh-CN" dirty="0" smtClean="0"/>
              <a:t>3</a:t>
            </a:r>
            <a:r>
              <a:rPr lang="zh-CN" altLang="en-US" dirty="0" smtClean="0"/>
              <a:t>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38</a:t>
            </a:r>
            <a:r>
              <a:rPr lang="zh-CN" altLang="en-US" dirty="0" smtClean="0"/>
              <a:t>分少</a:t>
            </a:r>
            <a:r>
              <a:rPr lang="en-US" altLang="zh-CN" dirty="0" smtClean="0"/>
              <a:t>3</a:t>
            </a:r>
            <a:r>
              <a:rPr lang="zh-CN" altLang="en-US" dirty="0" smtClean="0"/>
              <a:t>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38</a:t>
            </a:r>
            <a:r>
              <a:rPr lang="zh-CN" altLang="en-US" dirty="0" smtClean="0"/>
              <a:t>分少</a:t>
            </a:r>
            <a:r>
              <a:rPr lang="en-US" altLang="zh-CN" dirty="0" smtClean="0"/>
              <a:t>3</a:t>
            </a:r>
            <a:r>
              <a:rPr lang="zh-CN" altLang="en-US" dirty="0" smtClean="0"/>
              <a:t>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祸哉，以法莲的酒徒！住在肥美谷的山上，他们心里高傲，以所夸的为冠冕，犹如将残之花。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看哪，主有一大能大力者，像一阵冰雹，像毁灭的暴风，像涨溢的大水，他必用手将冠冕摔落于地。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以法莲高傲的酒徒，他的冠冕必被踏在脚下。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那荣美将残之花，就是在肥美谷山上的，必像夏令以前初熟的无花果，看见这果的就注意，一到手中就吞吃了。 耶和华为其民之华冕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到那日，万军之耶和华必做他余剩之民的荣冠华冕，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也做了在位上行审判者公平之灵，并城门口打退仇敌者的力量。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就是这地的人，也因酒摇摇晃晃，因浓酒东倒西歪。祭司和先知因浓酒摇摇晃晃，被酒所困，因浓酒东倒西歪。他们错解默示，谬行审判。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因为各席上满了呕吐的污秽，无一处干净。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讥诮先知的说：“他要将知识指教谁呢？要使谁明白传言呢？是那刚断奶离怀的吗？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他竟命上加命，令上加令，律上加律，例上加例，这里一点，那里一点！”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先知说：“不然！主要借异邦人的嘴唇和外邦人的舌头对这百姓说话。”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他曾对他们说：“你们要使疲乏人得安息，这样才得安息，才得舒畅。”他们却不肯听。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所以耶和华向他们说的话是“命上加命，令上加令，律上加律，例上加例，这里一点，那里一点”，以致他们前行仰面跌倒，而且跌碎，并陷入网罗，被缠住。 置宝贵隅石于锡安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所以你们这些亵慢的人，就是辖管住在耶路撒冷这百姓的，要听耶和华的话！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你们曾说：“我们与死亡立约，与阴间结盟。敌军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如水涨漫经过的时候，必不临到我们。因我们以谎言为避所，在虚假以下藏身。”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所以主耶和华如此说：“看哪，我在锡安放一块石头作为根基，是试验过的石头，是稳固根基，宝贵的房角石，信靠的人必不着急。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我必以公平为准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</a:t>
            </a:r>
            <a:r>
              <a:rPr lang="zh-TW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祸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哉，以法莲的酒徒！住在肥美谷的山上，他们心里高傲，以所夸的为冠冕，犹如将残之花。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看哪，主有一大能大力者，像一阵冰雹，像毁灭的暴风，像涨溢的大水，他必用手将冠冕摔落于地。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以法莲高傲的酒徒，他的冠冕必被踏在脚下。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那荣美将残之花，就是在肥美谷山上的，必像夏令以前初熟的无花果，看见这果的就注意，一到手中就吞吃了。 耶和华为其民之华冕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到那日，万军之耶和华必做他余剩之民的荣冠华冕，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也做了在位上行审判者公平之灵，并城门口打退仇敌者的力量。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就是这地的人，也因酒摇摇晃晃，因浓酒东倒西歪。祭司和先知因浓酒摇摇晃晃，被酒所困，因浓酒东倒西歪。他们错解默示，谬行审判。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因为各席上满了呕吐的污秽，无一处干净。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讥诮先知的说：“他要将知识指教谁呢？要使谁明白传言呢？是那刚断奶离怀的吗？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他竟命上加命，令上加令，律上加律，例上加例，这里一点，那里一点！”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先知说：“不然！主要借异邦人的嘴唇和外邦人的舌头对这百姓说话。”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他曾对他们说：“你们要使疲乏人得安息，这样才得安息，才得舒畅。”他们却不肯听。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所以耶和华向他们说的话是“命上加命，令上加令，律上加律，例上加例，这里一点，那里一点”，以致他们前行仰面跌倒，而且跌碎，并陷入网罗，被缠住。 置宝贵隅石于锡安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所以你们这些亵慢的人，就是辖管住在耶路撒冷这百姓的，要听耶和华的话！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你们曾说：“我们与死亡立约，与阴间结盟。敌军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如水涨漫经过的时候，必不临到我们。因我们以谎言为避所，在虚假以下藏身。”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所以主耶和华如此说：“看哪，我在锡安放一块石头作为根基，是试验过的石头，是稳固根基，宝贵的房角石，信靠的人必不着急。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我必以公平为准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29:1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唉，亚利伊勒，亚利伊勒，大卫安营的城！任凭你年上加年，节期照常周流，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我终必使亚利伊勒困难，她必悲伤哀号，我却仍以她为亚利伊勒。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我必四围安营攻击你，屯兵围困你，筑垒攻击你。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你必败落，从地中说话，你的言语必微细出于尘埃。你的声音必像那交鬼者的声音出于地，你的言语低低微微出于尘埃。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你仇敌的群众却要像细尘，强暴人的群众也要像飞糠。这事必顷刻之间，忽然临到。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万军之耶和华必用雷轰、地震、大声、旋风、暴风并吞灭的火焰，向她讨罪。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那时，攻击亚利伊勒列国的群众，就是一切攻击亚利伊勒和她的保障并使她困难的，必如梦景，如夜间的异象。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又必像饥饿的人，梦中吃饭，醒了仍觉腹空；或像口渴的人，梦中喝水，醒了仍觉发昏，心里想喝。攻击锡安山列国的群众，也必如此。” 责民昏蒙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你们等候惊奇吧！你们宴乐昏迷吧！他们醉了，却非因酒；他们东倒西歪，却非因浓酒。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因为耶和华将沉睡的灵浇灌你们，封闭你们的眼，蒙盖你们的头。你们的眼就是先知，你们的头就是先见。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所有的默示，你们看如封住的书卷。人将这书卷交给识字的，说：“请念吧。”他说：“我不能念，因为是封住了。”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又将这书卷交给不识字的人，说：“请念吧。”他说：“我不识字。” 责民伪善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主说：“因为这百姓亲近我，用嘴唇尊敬我，心却远离我。他们敬畏我，不过是领受人的吩咐。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所以，我在这百姓中要行奇妙的事，就是奇妙又奇妙的事。他们智慧人的智慧必然消灭，聪明人的聪明必然隐藏。”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祸哉！那些向耶和华深藏谋略的，又在暗中行事，说：“谁看见我们呢？谁知道我们呢？”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你们把事颠倒了！岂可看窑匠如泥吗？被制作的物岂可论制作物的说“他没有制作我”？或是被创造的物论造物的说“他没有聪明”？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Chinese Union Version Modern Punctuation (Simplified) (CUVMPS)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预言耶路撒冷必遭重灾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唉，亚利伊勒，亚利伊勒，大卫安营的城！任凭你年上加年，节期照常周流，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我终必使亚利伊勒困难，她必悲伤哀号，我却仍以她为亚利伊勒。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我必四围安营攻击你，屯兵围困你，筑垒攻击你。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你必败落，从地中说话，你的言语必微细出于尘埃。你的声音必像那交鬼者的声音出于地，你的言语低低微微出于尘埃。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你仇敌的群众却要像细尘，强暴人的群众也要像飞糠。这事必顷刻之间，忽然临到。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万军之耶和华必用雷轰、地震、大声、旋风、暴风并吞灭的火焰，向她讨罪。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那时，攻击亚利伊勒列国的群众，就是一切攻击亚利伊勒和她的保障并使她困难的，必如梦景，如夜间的异象。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又必像饥饿的人，梦中吃饭，醒了仍觉腹空；或像口渴的人，梦中喝水，醒了仍觉发昏，心里想喝。攻击锡安山列国的群众，也必如此。” 责民昏蒙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你们等候惊奇吧！你们宴乐昏迷吧！他们醉了，却非因酒；他们东倒西歪，却非因浓酒。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因为耶和华将沉睡的灵浇灌你们，封闭你们的眼，蒙盖你们的头。你们的眼就是先知，你们的头就是先见。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所有的默示，你们看如封住的书卷。人将这书卷交给识字的，说：“请念吧。”他说：“我不能念，因为是封住了。”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又将这书卷交给不识字的人，说：“请念吧。”他说：“我不识字。” 责民伪善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主说：“因为这百姓亲近我，用嘴唇尊敬我，心却远离我。他们敬畏我，不过是领受人的吩咐。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所以，我在这百姓中要行奇妙的事，就是奇妙又奇妙的事。他们智慧人的智慧必然消灭，聪明人的聪明必然隐藏。”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祸哉！那些向耶和华深藏谋略的，又在暗中行事，说：“谁看见我们呢？谁知道我们呢？”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你们把事颠倒了！岂可看窑匠如泥吗？被制作的物岂可论制作物的说“他没有制作我”？或是被创造的物论造物的说“他没有聪明”？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耶和华说：“祸哉，这悖逆的儿女！他们同谋却不由于我，结盟却不由于我的灵，以致罪上加罪。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起身下埃及去，并没有求问我，要靠法老的力量加添自己的力量，并投在埃及的荫下。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所以法老的力量必做你们的羞辱，投在埃及的荫下要为你们的惭愧。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他们的首领已在琐安，他们的使臣到了哈内斯。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他们必因那不利于他们的民蒙羞，那民并非帮助，也非利益，只做羞耻凌辱。”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论南方牲畜的默示。 “他们把财物驮在驴驹的脊背上，将宝物驮在骆驼的肉鞍上，经过艰难困苦之地，就是公狮、母狮、蝮蛇、火焰的飞龙之地，往那不利于他们的民那里去。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埃及的帮助是徒然无益的，所以我称他为‘坐而不动的拉哈伯’。 责民悖逆不听训言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现今你去，在他们面前将这话刻在版上，写在书上，以便传留后世，直到永永远远。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因为他们是悖逆的百姓、说谎的儿女，不肯听从耶和华训诲的儿女。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他们对先见说：‘不要望见不吉利的事！’对先知说：‘不要向我们讲正直的话！要向我们说柔和的话，言虚幻的事。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你们要离弃正道，偏离直路，不要在我们面前再提说以色列的圣者！’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所以以色列的圣者如此说：‘因为你们藐视这训诲的话，倚赖欺压和乖僻，以此为可靠的，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故此，这罪孽在你们身上好像将要破裂凸出来的高墙，顷刻之间忽然坍塌。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要被打碎，好像把窑匠的瓦器打碎，毫不顾惜，甚至碎块中找不到一片可用以从炉内取火，从池中舀水。’”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主耶和华以色列的圣者曾如此说：“你们得救在乎归回安息，你们得力在乎平静安稳。”你们竟自不肯！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你们却说：“不然，我们要骑马奔走。”所以你们必然奔走。又说：“我们要骑飞快的牲口。”所以追赶你们的也必飞快。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一人叱喝必令千人逃跑，五人叱喝你们都必逃跑，以致剩下的好像山顶的旗杆，冈上的大旗。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耶和华必然等候，要施恩给你们，必然兴起，好怜悯你们，因为耶和华是公平的神。凡等候他的，都是有福的！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百姓必在锡安，在耶路撒冷居住，你不再哭泣。主必因你哀求的声音施恩给你，他听见的时候，就必应允你。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主虽然以艰难给你当饼，以困苦给你当水，你的教师却不再隐藏，你眼必看见你的教师。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你或向左或向右，你必听见后边有声音说：“这是正路，要行在其间。”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你雕刻偶像所包的银子和铸造偶像所镀的金子，你要玷污，要抛弃，好像污秽之物，对偶像说：“去吧！”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你将种子撒在地里，主必降雨在其上，并使地所出的粮肥美丰盛。到那时，你的牲畜必在宽阔的草场吃草。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耕地的牛和驴驹必吃加盐的料，这料是用木锨和杈子扬净的。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在大行杀戮的日子，高台倒塌的时候，各高山冈陵必有川流河涌。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当耶和华缠裹他百姓的损处，医治他民鞭伤的日子，月光必像日光，日光必加七倍，像七日的光一样。 耶和华怒灭仇敌俾民欢喜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看哪，耶和华的名从远方来，怒气烧起，密烟上腾。他的嘴唇满有愤恨，他的舌头像吞灭的火，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他的气如涨溢的河水，直涨到颈项，要用毁灭的筛箩筛净列国，并且在众民的口中必有使人错行的嚼环。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你们必唱歌，像守圣节的夜间一样；并且心中喜乐，像人吹笛，上耶和华的山，到以色列的磐石那里。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耶和华必使人听他威严的声音，又显他降罚的膀臂和他怒中的愤恨，并吞灭的火焰与霹雷、暴风、冰雹。 惩罚亚述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亚述人必因耶和华的声音惊惶，耶和华必用杖击打他。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耶和华必将命定的杖加在他身上，每打一下，人必击鼓弹琴。打仗的时候，耶和华必抡起手来与他交战。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原来陀斐特又深又宽，早已为王预备好了，其中堆的是火与许多木柴，耶和华的气如一股硫磺火，使它着起来。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耶和华说：“祸哉，这悖逆的儿女！他们同谋却不由于我，结盟却不由于我的灵，以致罪上加罪。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起身下埃及去，并没有求问我，要靠法老的力量加添自己的力量，并投在埃及的荫下。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所以法老的力量必做你们的羞辱，投在埃及的荫下要为你们的惭愧。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他们的首领已在琐安，他们的使臣到了哈内斯。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他们必因那不利于他们的民蒙羞，那民并非帮助，也非利益，只做羞耻凌辱。”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论南方牲畜的默示。 “他们把财物驮在驴驹的脊背上，将宝物驮在骆驼的肉鞍上，经过艰难困苦之地，就是公狮、母狮、蝮蛇、火焰的飞龙之地，往那不利于他们的民那里去。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埃及的帮助是徒然无益的，所以我称他为‘坐而不动的拉哈伯’。 责民悖逆不听训言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现今你去，在他们面前将这话刻在版上，写在书上，以便传留后世，直到永永远远。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因为他们是悖逆的百姓、说谎的儿女，不肯听从耶和华训诲的儿女。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他们对先见说：‘不要望见不吉利的事！’对先知说：‘不要向我们讲正直的话！要向我们说柔和的话，言虚幻的事。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你们要离弃正道，偏离直路，不要在我们面前再提说以色列的圣者！’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所以以色列的圣者如此说：‘因为你们藐视这训诲的话，倚赖欺压和乖僻，以此为可靠的，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故此，这罪孽在你们身上好像将要破裂凸出来的高墙，顷刻之间忽然坍塌。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要被打碎，好像把窑匠的瓦器打碎，毫不顾惜，甚至碎块中找不到一片可用以从炉内取火，从池中舀水。’”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主耶和华以色列的圣者曾如此说：“你们得救在乎归回安息，你们得力在乎平静安稳。”你们竟自不肯！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你们却说：“不然，我们要骑马奔走。”所以你们必然奔走。又说：“我们要骑飞快的牲口。”所以追赶你们的也必飞快。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一人叱喝必令千人逃跑，五人叱喝你们都必逃跑，以致剩下的好像山顶的旗杆，冈上的大旗。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耶和华必然等候，要施恩给你们，必然兴起，好怜悯你们，因为耶和华是公平的神。凡等候他的，都是有福的！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百姓必在锡安，在耶路撒冷居住，你不再哭泣。主必因你哀求的声音施恩给你，他听见的时候，就必应允你。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主虽然以艰难给你当饼，以困苦给你当水，你的教师却不再隐藏，你眼必看见你的教师。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你或向左或向右，你必听见后边有声音说：“这是正路，要行在其间。”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你雕刻偶像所包的银子和铸造偶像所镀的金子，你要玷污，要抛弃，好像污秽之物，对偶像说：“去吧！”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你将种子撒在地里，主必降雨在其上，并使地所出的粮肥美丰盛。到那时，你的牲畜必在宽阔的草场吃草。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耕地的牛和驴驹必吃加盐的料，这料是用木锨和杈子扬净的。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在大行杀戮的日子，高台倒塌的时候，各高山冈陵必有川流河涌。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当耶和华缠裹他百姓的损处，医治他民鞭伤的日子，月光必像日光，日光必加七倍，像七日的光一样。 耶和华怒灭仇敌俾民欢喜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看哪，耶和华的名从远方来，怒气烧起，密烟上腾。他的嘴唇满有愤恨，他的舌头像吞灭的火，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他的气如涨溢的河水，直涨到颈项，要用毁灭的筛箩筛净列国，并且在众民的口中必有使人错行的嚼环。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你们必唱歌，像守圣节的夜间一样；并且心中喜乐，像人吹笛，上耶和华的山，到以色列的磐石那里。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耶和华必使人听他威严的声音，又显他降罚的膀臂和他怒中的愤恨，并吞灭的火焰与霹雷、暴风、冰雹。 惩罚亚述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亚述人必因耶和华的声音惊惶，耶和华必用杖击打他。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耶和华必将命定的杖加在他身上，每打一下，人必击鼓弹琴。打仗的时候，耶和华必抡起手来与他交战。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原来陀斐特又深又宽，早已为王预备好了，其中堆的是火与许多木柴，耶和华的气如一股硫磺火，使它着起来。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耶和华说：“祸哉，这悖逆的儿女！他们同谋却不由于我，结盟却不由于我的灵，以致罪上加罪。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起身下埃及去，并没有求问我，要靠法老的力量加添自己的力量，并投在埃及的荫下。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所以法老的力量必做你们的羞辱，投在埃及的荫下要为你们的惭愧。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他们的首领已在琐安，他们的使臣到了哈内斯。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他们必因那不利于他们的民蒙羞，那民并非帮助，也非利益，只做羞耻凌辱。”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论南方牲畜的默示。 “他们把财物驮在驴驹的脊背上，将宝物驮在骆驼的肉鞍上，经过艰难困苦之地，就是公狮、母狮、蝮蛇、火焰的飞龙之地，往那不利于他们的民那里去。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埃及的帮助是徒然无益的，所以我称他为‘坐而不动的拉哈伯’。 责民悖逆不听训言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现今你去，在他们面前将这话刻在版上，写在书上，以便传留后世，直到永永远远。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因为他们是悖逆的百姓、说谎的儿女，不肯听从耶和华训诲的儿女。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他们对先见说：‘不要望见不吉利的事！’对先知说：‘不要向我们讲正直的话！要向我们说柔和的话，言虚幻的事。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你们要离弃正道，偏离直路，不要在我们面前再提说以色列的圣者！’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所以以色列的圣者如此说：‘因为你们藐视这训诲的话，倚赖欺压和乖僻，以此为可靠的，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故此，这罪孽在你们身上好像将要破裂凸出来的高墙，顷刻之间忽然坍塌。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要被打碎，好像把窑匠的瓦器打碎，毫不顾惜，甚至碎块中找不到一片可用以从炉内取火，从池中舀水。’”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主耶和华以色列的圣者曾如此说：“你们得救在乎归回安息，你们得力在乎平静安稳。”你们竟自不肯！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你们却说：“不然，我们要骑马奔走。”所以你们必然奔走。又说：“我们要骑飞快的牲口。”所以追赶你们的也必飞快。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一人叱喝必令千人逃跑，五人叱喝你们都必逃跑，以致剩下的好像山顶的旗杆，冈上的大旗。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耶和华必然等候，要施恩给你们，必然兴起，好怜悯你们，因为耶和华是公平的神。凡等候他的，都是有福的！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百姓必在锡安，在耶路撒冷居住，你不再哭泣。主必因你哀求的声音施恩给你，他听见的时候，就必应允你。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主虽然以艰难给你当饼，以困苦给你当水，你的教师却不再隐藏，你眼必看见你的教师。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你或向左或向右，你必听见后边有声音说：“这是正路，要行在其间。”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你雕刻偶像所包的银子和铸造偶像所镀的金子，你要玷污，要抛弃，好像污秽之物，对偶像说：“去吧！”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你将种子撒在地里，主必降雨在其上，并使地所出的粮肥美丰盛。到那时，你的牲畜必在宽阔的草场吃草。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耕地的牛和驴驹必吃加盐的料，这料是用木锨和杈子扬净的。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在大行杀戮的日子，高台倒塌的时候，各高山冈陵必有川流河涌。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当耶和华缠裹他百姓的损处，医治他民鞭伤的日子，月光必像日光，日光必加七倍，像七日的光一样。 耶和华怒灭仇敌俾民欢喜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看哪，耶和华的名从远方来，怒气烧起，密烟上腾。他的嘴唇满有愤恨，他的舌头像吞灭的火，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他的气如涨溢的河水，直涨到颈项，要用毁灭的筛箩筛净列国，并且在众民的口中必有使人错行的嚼环。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你们必唱歌，像守圣节的夜间一样；并且心中喜乐，像人吹笛，上耶和华的山，到以色列的磐石那里。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耶和华必使人听他威严的声音，又显他降罚的膀臂和他怒中的愤恨，并吞灭的火焰与霹雷、暴风、冰雹。 惩罚亚述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亚述人必因耶和华的声音惊惶，耶和华必用杖击打他。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耶和华必将命定的杖加在他身上，每打一下，人必击鼓弹琴。打仗的时候，耶和华必抡起手来与他交战。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原来陀斐特又深又宽，早已为王预备好了，其中堆的是火与许多木柴，耶和华的气如一股硫磺火，使它着起来。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F039-B951-524F-9634-44915F44E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14399" y="1236133"/>
            <a:ext cx="729826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谁有祸了？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 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自己的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人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以赛亚書 </a:t>
            </a:r>
            <a:r>
              <a:rPr lang="zh-CN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8-33</a:t>
            </a:r>
            <a:endParaRPr lang="en-US" altLang="zh-CN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8667" y="1"/>
            <a:ext cx="861906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以赛亚书</a:t>
            </a:r>
            <a:r>
              <a:rPr lang="zh-CN" altLang="zh-TW" sz="3200" dirty="0" smtClean="0">
                <a:solidFill>
                  <a:schemeClr val="bg1"/>
                </a:solidFill>
              </a:rPr>
              <a:t>3</a:t>
            </a:r>
            <a:r>
              <a:rPr lang="en-US" altLang="zh-CN" sz="3200" dirty="0" smtClean="0">
                <a:solidFill>
                  <a:schemeClr val="bg1"/>
                </a:solidFill>
              </a:rPr>
              <a:t>1:</a:t>
            </a:r>
            <a:r>
              <a:rPr lang="en-US" altLang="zh-TW" sz="3200" dirty="0" smtClean="0">
                <a:solidFill>
                  <a:schemeClr val="bg1"/>
                </a:solidFill>
              </a:rPr>
              <a:t>1 </a:t>
            </a:r>
            <a:r>
              <a:rPr lang="zh-TW" altLang="en-US" sz="3200" dirty="0">
                <a:solidFill>
                  <a:srgbClr val="FFFF00"/>
                </a:solidFill>
              </a:rPr>
              <a:t>祸哉</a:t>
            </a:r>
            <a:r>
              <a:rPr lang="zh-TW" altLang="en-US" sz="3200" dirty="0">
                <a:solidFill>
                  <a:schemeClr val="bg1"/>
                </a:solidFill>
              </a:rPr>
              <a:t>，那些下埃及求帮助的！是因仗赖马匹，倚靠甚多的车辆，并倚靠强壮的马兵，却不仰望以色列的圣者，也不求问耶和华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r>
              <a:rPr lang="en-US" altLang="zh-TW" sz="3200" dirty="0" smtClean="0">
                <a:solidFill>
                  <a:schemeClr val="bg1"/>
                </a:solidFill>
              </a:rPr>
              <a:t>6 </a:t>
            </a:r>
            <a:r>
              <a:rPr lang="zh-TW" altLang="en-US" sz="3200" dirty="0">
                <a:solidFill>
                  <a:schemeClr val="bg1"/>
                </a:solidFill>
              </a:rPr>
              <a:t>以色列人哪，你们深深地悖逆耶和华，现今要</a:t>
            </a:r>
            <a:r>
              <a:rPr lang="zh-TW" altLang="en-US" sz="3200" dirty="0">
                <a:solidFill>
                  <a:srgbClr val="CCFFCC"/>
                </a:solidFill>
              </a:rPr>
              <a:t>归</a:t>
            </a:r>
            <a:r>
              <a:rPr lang="zh-TW" altLang="en-US" sz="3200" dirty="0" smtClean="0">
                <a:solidFill>
                  <a:srgbClr val="CCFFCC"/>
                </a:solidFill>
              </a:rPr>
              <a:t>向</a:t>
            </a:r>
            <a:r>
              <a:rPr lang="zh-TW" altLang="en-US" sz="3200" dirty="0" smtClean="0">
                <a:solidFill>
                  <a:schemeClr val="bg1"/>
                </a:solidFill>
              </a:rPr>
              <a:t>他</a:t>
            </a:r>
            <a:r>
              <a:rPr lang="zh-TW" altLang="en-US" sz="3200" dirty="0">
                <a:solidFill>
                  <a:schemeClr val="bg1"/>
                </a:solidFill>
              </a:rPr>
              <a:t>。 </a:t>
            </a:r>
            <a:r>
              <a:rPr lang="en-US" altLang="zh-TW" sz="3200" dirty="0">
                <a:solidFill>
                  <a:schemeClr val="bg1"/>
                </a:solidFill>
              </a:rPr>
              <a:t>7 </a:t>
            </a:r>
            <a:r>
              <a:rPr lang="zh-TW" altLang="en-US" sz="3200" dirty="0">
                <a:solidFill>
                  <a:schemeClr val="bg1"/>
                </a:solidFill>
              </a:rPr>
              <a:t>到那日，各人必将他金偶像、银偶像，就是亲手所造陷自己在罪中的，都抛弃了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r>
              <a:rPr lang="en-US" altLang="zh-TW" sz="3200" dirty="0" smtClean="0">
                <a:solidFill>
                  <a:schemeClr val="bg1"/>
                </a:solidFill>
              </a:rPr>
              <a:t>8 </a:t>
            </a:r>
            <a:r>
              <a:rPr lang="en-US" altLang="zh-TW" sz="3200" dirty="0">
                <a:solidFill>
                  <a:schemeClr val="bg1"/>
                </a:solidFill>
              </a:rPr>
              <a:t>“</a:t>
            </a:r>
            <a:r>
              <a:rPr lang="zh-TW" altLang="en-US" sz="3200" dirty="0">
                <a:solidFill>
                  <a:schemeClr val="bg1"/>
                </a:solidFill>
              </a:rPr>
              <a:t>亚述人必倒在刀下，并非人的刀；有刀要将他吞灭，并非人的刀。他必逃避这刀，他的少年人必成为服苦的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33" y="1131889"/>
            <a:ext cx="8974667" cy="393964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以赛亚书 </a:t>
            </a:r>
            <a:r>
              <a:rPr lang="en-US" altLang="zh-TW" sz="3600" dirty="0">
                <a:solidFill>
                  <a:schemeClr val="bg1"/>
                </a:solidFill>
              </a:rPr>
              <a:t>3</a:t>
            </a:r>
            <a:r>
              <a:rPr lang="en-US" altLang="zh-CN" sz="3600" dirty="0">
                <a:solidFill>
                  <a:schemeClr val="bg1"/>
                </a:solidFill>
              </a:rPr>
              <a:t>3:1</a:t>
            </a:r>
            <a:r>
              <a:rPr lang="en-US" altLang="zh-TW" sz="3600" dirty="0">
                <a:solidFill>
                  <a:schemeClr val="bg1"/>
                </a:solidFill>
              </a:rPr>
              <a:t> </a:t>
            </a:r>
            <a:r>
              <a:rPr lang="zh-TW" altLang="en-US" sz="3600" dirty="0">
                <a:solidFill>
                  <a:srgbClr val="FFFF00"/>
                </a:solidFill>
              </a:rPr>
              <a:t>祸哉</a:t>
            </a:r>
            <a:r>
              <a:rPr lang="zh-TW" altLang="en-US" sz="3600" dirty="0">
                <a:solidFill>
                  <a:schemeClr val="bg1"/>
                </a:solidFill>
              </a:rPr>
              <a:t>！你这毁灭人的，自己倒不被毁灭；行事诡诈的，人倒不以诡诈待你。你毁灭罢休了，自己必被毁灭；你行完了诡诈，人必以诡诈待你。 </a:t>
            </a:r>
            <a:r>
              <a:rPr lang="en-US" altLang="zh-TW" sz="3600" dirty="0">
                <a:solidFill>
                  <a:schemeClr val="bg1"/>
                </a:solidFill>
              </a:rPr>
              <a:t>2 </a:t>
            </a:r>
            <a:r>
              <a:rPr lang="zh-TW" altLang="en-US" sz="3600" dirty="0">
                <a:solidFill>
                  <a:schemeClr val="bg1"/>
                </a:solidFill>
              </a:rPr>
              <a:t>耶和华啊，求你施恩于我们，我们等候你！求你每早晨做我们的膀臂，遭难的时候为我们的拯救</a:t>
            </a:r>
            <a:r>
              <a:rPr lang="zh-TW" altLang="en-US" sz="3600" dirty="0" smtClean="0">
                <a:solidFill>
                  <a:schemeClr val="bg1"/>
                </a:solidFill>
              </a:rPr>
              <a:t>。</a:t>
            </a:r>
            <a:r>
              <a:rPr lang="en-US" altLang="zh-TW" sz="3600" dirty="0" smtClean="0">
                <a:solidFill>
                  <a:schemeClr val="bg1"/>
                </a:solidFill>
              </a:rPr>
              <a:t>22 </a:t>
            </a:r>
            <a:r>
              <a:rPr lang="zh-TW" altLang="en-US" sz="3600" dirty="0">
                <a:solidFill>
                  <a:schemeClr val="bg1"/>
                </a:solidFill>
              </a:rPr>
              <a:t>因为耶和华是审判我们的，耶和华是给我们设律法的，耶和华是我们的王，他必</a:t>
            </a:r>
            <a:r>
              <a:rPr lang="zh-TW" altLang="en-US" sz="3600" dirty="0">
                <a:solidFill>
                  <a:srgbClr val="CCFFCC"/>
                </a:solidFill>
              </a:rPr>
              <a:t>拯救</a:t>
            </a:r>
            <a:r>
              <a:rPr lang="zh-TW" altLang="en-US" sz="3600" dirty="0">
                <a:solidFill>
                  <a:schemeClr val="bg1"/>
                </a:solidFill>
              </a:rPr>
              <a:t>我们</a:t>
            </a:r>
            <a:r>
              <a:rPr lang="zh-TW" altLang="en-US" sz="3600" dirty="0" smtClean="0">
                <a:solidFill>
                  <a:schemeClr val="bg1"/>
                </a:solidFill>
              </a:rPr>
              <a:t>。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235"/>
            <a:ext cx="8229600" cy="95250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先知书和先知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131239"/>
              </p:ext>
            </p:extLst>
          </p:nvPr>
        </p:nvGraphicFramePr>
        <p:xfrm>
          <a:off x="16933" y="691896"/>
          <a:ext cx="9110134" cy="5023104"/>
        </p:xfrm>
        <a:graphic>
          <a:graphicData uri="http://schemas.openxmlformats.org/drawingml/2006/table">
            <a:tbl>
              <a:tblPr/>
              <a:tblGrid>
                <a:gridCol w="2506134"/>
                <a:gridCol w="3302000"/>
                <a:gridCol w="3302000"/>
              </a:tblGrid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动力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Motive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神所呼召的代言人（ </a:t>
                      </a:r>
                      <a:r>
                        <a:rPr kumimoji="0" lang="en-US" altLang="zh-CN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nabi</a:t>
                      </a:r>
                      <a:r>
                        <a:rPr kumimoji="0" lang="en-US" altLang="zh-CN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’</a:t>
                      </a: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使命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Mission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Forth-telling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解释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谴责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呼召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Fore-telling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审判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救赎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息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Message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回应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Man’s 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response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顺服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信靠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86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066799" y="558800"/>
            <a:ext cx="72982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谁有祸了？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 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自己的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人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误用能力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0957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61999" y="16934"/>
            <a:ext cx="789093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谁有祸了？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 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自己的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人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误用能力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酒徒，高傲，亵慢，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暗中行事</a:t>
            </a:r>
            <a:r>
              <a:rPr lang="zh-CN" altLang="en-US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，行事诡诈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下埃及求帮助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9700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33" y="118534"/>
            <a:ext cx="8974667" cy="53848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solidFill>
                  <a:schemeClr val="bg1"/>
                </a:solidFill>
              </a:rPr>
              <a:t>10</a:t>
            </a:r>
            <a:r>
              <a:rPr lang="en-US" altLang="zh-CN" sz="3600" dirty="0" smtClean="0">
                <a:solidFill>
                  <a:schemeClr val="bg1"/>
                </a:solidFill>
              </a:rPr>
              <a:t>:</a:t>
            </a:r>
            <a:r>
              <a:rPr lang="en-US" altLang="zh-TW" sz="3600" dirty="0">
                <a:solidFill>
                  <a:schemeClr val="bg1"/>
                </a:solidFill>
              </a:rPr>
              <a:t>5 “</a:t>
            </a:r>
            <a:r>
              <a:rPr lang="zh-TW" altLang="en-US" sz="3600" dirty="0">
                <a:solidFill>
                  <a:schemeClr val="bg1"/>
                </a:solidFill>
              </a:rPr>
              <a:t>亚述是我怒气的棍，手中拿我恼恨的杖。 </a:t>
            </a:r>
            <a:r>
              <a:rPr lang="en-US" altLang="zh-TW" sz="3600" dirty="0">
                <a:solidFill>
                  <a:schemeClr val="bg1"/>
                </a:solidFill>
              </a:rPr>
              <a:t>6 </a:t>
            </a:r>
            <a:r>
              <a:rPr lang="zh-TW" altLang="en-US" sz="3600" dirty="0">
                <a:solidFill>
                  <a:schemeClr val="bg1"/>
                </a:solidFill>
              </a:rPr>
              <a:t>我要打发他攻击亵渎的国民，吩咐他攻击我所恼怒的百姓，抢财为掳物，夺货为掠物，将他们践踏，像街上的泥土一样。 </a:t>
            </a:r>
            <a:r>
              <a:rPr lang="en-US" altLang="zh-TW" sz="3600" dirty="0" smtClean="0">
                <a:solidFill>
                  <a:schemeClr val="bg1"/>
                </a:solidFill>
              </a:rPr>
              <a:t>7 </a:t>
            </a:r>
            <a:r>
              <a:rPr lang="zh-TW" altLang="en-US" sz="3600" dirty="0">
                <a:solidFill>
                  <a:schemeClr val="bg1"/>
                </a:solidFill>
              </a:rPr>
              <a:t>然而，他不是这样的意思，他心也不这样打算，他心里倒想毁灭，剪除不少的国</a:t>
            </a:r>
            <a:r>
              <a:rPr lang="zh-TW" altLang="en-US" sz="3600" dirty="0" smtClean="0">
                <a:solidFill>
                  <a:schemeClr val="bg1"/>
                </a:solidFill>
              </a:rPr>
              <a:t>。</a:t>
            </a:r>
            <a:r>
              <a:rPr lang="en-US" altLang="zh-TW" sz="3600" dirty="0">
                <a:solidFill>
                  <a:schemeClr val="bg1"/>
                </a:solidFill>
              </a:rPr>
              <a:t>12 </a:t>
            </a:r>
            <a:r>
              <a:rPr lang="zh-TW" altLang="en-US" sz="3600" dirty="0">
                <a:solidFill>
                  <a:schemeClr val="bg1"/>
                </a:solidFill>
              </a:rPr>
              <a:t>主说：“我必罚亚述王自大的心和他高傲眼目的荣耀。 </a:t>
            </a:r>
            <a:r>
              <a:rPr lang="en-US" altLang="zh-TW" sz="3600" dirty="0">
                <a:solidFill>
                  <a:schemeClr val="bg1"/>
                </a:solidFill>
              </a:rPr>
              <a:t>13 </a:t>
            </a:r>
            <a:r>
              <a:rPr lang="zh-TW" altLang="en-US" sz="3600" dirty="0">
                <a:solidFill>
                  <a:schemeClr val="bg1"/>
                </a:solidFill>
              </a:rPr>
              <a:t>因为他说：‘我所成就的事，是靠我手的能力和我的智慧，我本有聪明。我挪移列国的地界，抢夺他们所积蓄的财</a:t>
            </a:r>
            <a:r>
              <a:rPr lang="zh-TW" altLang="en-US" sz="3600" dirty="0" smtClean="0">
                <a:solidFill>
                  <a:schemeClr val="bg1"/>
                </a:solidFill>
              </a:rPr>
              <a:t>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0"/>
            <a:ext cx="889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9</a:t>
            </a:r>
            <a:r>
              <a:rPr lang="en-US" altLang="zh-TW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:22 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耶和华必击打埃及，又击打又医治，埃及人就归向耶和华。他必应允他们的祷告，医治他们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。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23 </a:t>
            </a:r>
            <a:r>
              <a:rPr lang="zh-TW" altLang="en-US" sz="32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当那日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，必有从埃及通亚述去的大道，亚述人要进入埃及，埃及人也进入亚述，埃及人要与亚述人一同敬拜耶和华。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24 </a:t>
            </a:r>
            <a:r>
              <a:rPr lang="zh-TW" altLang="en-US" sz="3200" dirty="0" smtClean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当那日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，以色列必与埃及、亚述三国一律，使地上的人得福</a:t>
            </a:r>
            <a:r>
              <a:rPr lang="zh-CN" altLang="zh-TW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。</a:t>
            </a:r>
            <a:r>
              <a:rPr lang="zh-TW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4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21 </a:t>
            </a:r>
            <a:r>
              <a:rPr lang="zh-TW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到那日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，耶和华在高处必惩罚高处的众军，在地上必惩罚地上的列王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。</a:t>
            </a:r>
            <a:r>
              <a:rPr lang="zh-TW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5</a:t>
            </a:r>
            <a:r>
              <a:rPr lang="en-US" altLang="zh-CN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TW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9 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到那日，人必说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：“看哪</a:t>
            </a:r>
            <a:r>
              <a:rPr lang="zh-TW" altLang="en-US" sz="32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，这是我们的神，我们素来等候他，他必拯救我们。这是耶和华，我们素来等候他，我们必因</a:t>
            </a:r>
            <a:r>
              <a:rPr lang="zh-TW" altLang="en-US" sz="32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他的救恩欢喜快乐。”</a:t>
            </a:r>
            <a:endParaRPr lang="en-US" altLang="zh-TW" sz="32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5972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34" y="575734"/>
            <a:ext cx="8466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endParaRPr lang="en-US" altLang="zh-TW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TW" altLang="zh-TW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TW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7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:</a:t>
            </a:r>
            <a:r>
              <a:rPr lang="en-US" altLang="zh-TW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12 </a:t>
            </a:r>
            <a:r>
              <a:rPr lang="zh-TW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以色列人哪，</a:t>
            </a:r>
            <a:r>
              <a:rPr lang="zh-TW" altLang="en-US" sz="40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到那日</a:t>
            </a:r>
            <a:r>
              <a:rPr lang="zh-TW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，耶和华必从大河直到埃及小河，将你们一一地收集，如同人打树拾果一样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。</a:t>
            </a:r>
            <a:r>
              <a:rPr lang="en-US" altLang="zh-TW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13 </a:t>
            </a:r>
            <a:r>
              <a:rPr lang="zh-TW" altLang="en-US" sz="40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当那日</a:t>
            </a:r>
            <a:r>
              <a:rPr lang="zh-TW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，必大发角声，在亚述地将要灭亡的，并在埃及地被赶散的都要来，他们就在耶路撒冷圣山上敬拜耶和华。</a:t>
            </a:r>
            <a:endParaRPr lang="en-US" altLang="zh-TW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7116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066799" y="558800"/>
            <a:ext cx="729826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怎样转危为安，转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祸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为福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？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 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悔：误用能力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1734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0"/>
            <a:ext cx="321208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 </a:t>
            </a:r>
            <a:r>
              <a:rPr lang="zh-CN" altLang="zh-CN" sz="3600" dirty="0">
                <a:solidFill>
                  <a:srgbClr val="000000"/>
                </a:solidFill>
              </a:rPr>
              <a:t>2</a:t>
            </a:r>
            <a:r>
              <a:rPr lang="en-US" altLang="zh-CN" sz="3600" dirty="0">
                <a:solidFill>
                  <a:srgbClr val="000000"/>
                </a:solidFill>
              </a:rPr>
              <a:t>8:1</a:t>
            </a:r>
            <a:r>
              <a:rPr lang="zh-TW" altLang="en-US" sz="3600" dirty="0">
                <a:solidFill>
                  <a:srgbClr val="FFFF00"/>
                </a:solidFill>
              </a:rPr>
              <a:t>祸哉</a:t>
            </a:r>
            <a:r>
              <a:rPr lang="zh-TW" altLang="en-US" sz="3600" dirty="0">
                <a:solidFill>
                  <a:srgbClr val="000000"/>
                </a:solidFill>
              </a:rPr>
              <a:t>，以法莲的酒徒！住在肥美谷的山上，他们心里高傲，以所夸的为冠冕，犹如将残之花。 </a:t>
            </a:r>
            <a:r>
              <a:rPr lang="en-US" altLang="zh-TW" sz="3600" dirty="0">
                <a:solidFill>
                  <a:srgbClr val="000000"/>
                </a:solidFill>
              </a:rPr>
              <a:t>2 </a:t>
            </a:r>
            <a:r>
              <a:rPr lang="zh-TW" altLang="en-US" sz="3600" dirty="0">
                <a:solidFill>
                  <a:srgbClr val="000000"/>
                </a:solidFill>
              </a:rPr>
              <a:t>看哪，主有一大能大力者，像一阵冰雹，像毁灭的暴风，像涨溢的大水，他必用手将冠冕摔落于地。 </a:t>
            </a:r>
            <a:r>
              <a:rPr lang="en-US" altLang="zh-TW" sz="3600" dirty="0">
                <a:solidFill>
                  <a:srgbClr val="000000"/>
                </a:solidFill>
              </a:rPr>
              <a:t>3 </a:t>
            </a:r>
            <a:r>
              <a:rPr lang="zh-TW" altLang="en-US" sz="3600" dirty="0">
                <a:solidFill>
                  <a:srgbClr val="000000"/>
                </a:solidFill>
              </a:rPr>
              <a:t>以法莲高傲的酒徒，他的冠冕必被踏在脚下。 </a:t>
            </a:r>
            <a:r>
              <a:rPr lang="en-US" altLang="zh-TW" sz="3600" dirty="0" smtClean="0">
                <a:solidFill>
                  <a:srgbClr val="000000"/>
                </a:solidFill>
              </a:rPr>
              <a:t>12 </a:t>
            </a:r>
            <a:r>
              <a:rPr lang="zh-TW" altLang="en-US" sz="3600" dirty="0">
                <a:solidFill>
                  <a:srgbClr val="000000"/>
                </a:solidFill>
              </a:rPr>
              <a:t>他曾对他们说：“你们要使疲乏人得安息，这样才得安息，</a:t>
            </a:r>
            <a:r>
              <a:rPr lang="zh-TW" altLang="en-US" sz="3600" dirty="0" smtClean="0">
                <a:solidFill>
                  <a:srgbClr val="000000"/>
                </a:solidFill>
              </a:rPr>
              <a:t>才得舒畅</a:t>
            </a:r>
            <a:r>
              <a:rPr lang="zh-TW" altLang="en-US" sz="3600" dirty="0">
                <a:solidFill>
                  <a:srgbClr val="000000"/>
                </a:solidFill>
              </a:rPr>
              <a:t>。”他们却不肯听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  <a:endParaRPr lang="en-US" altLang="zh-TW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066799" y="558800"/>
            <a:ext cx="72982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怎样转危为安，转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祸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为福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？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 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悔：误用能力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改：依靠能力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1812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52" b="9252"/>
          <a:stretch>
            <a:fillRect/>
          </a:stretch>
        </p:blipFill>
        <p:spPr>
          <a:xfrm>
            <a:off x="-3708400" y="-1744426"/>
            <a:ext cx="13431890" cy="6155852"/>
          </a:xfrm>
        </p:spPr>
      </p:pic>
    </p:spTree>
    <p:extLst>
      <p:ext uri="{BB962C8B-B14F-4D97-AF65-F5344CB8AC3E}">
        <p14:creationId xmlns:p14="http://schemas.microsoft.com/office/powerpoint/2010/main" val="310439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7601" y="372731"/>
            <a:ext cx="9144000" cy="5142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186" y="0"/>
            <a:ext cx="3802079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1520" y="372731"/>
            <a:ext cx="6358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“Change almost never fails because it's too early. It almost always fails because it's too late.” ― Seth Godin</a:t>
            </a:r>
          </a:p>
        </p:txBody>
      </p:sp>
    </p:spTree>
    <p:extLst>
      <p:ext uri="{BB962C8B-B14F-4D97-AF65-F5344CB8AC3E}">
        <p14:creationId xmlns:p14="http://schemas.microsoft.com/office/powerpoint/2010/main" val="12360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1735"/>
            <a:ext cx="9367788" cy="367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182035"/>
            <a:ext cx="4445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8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67" y="778933"/>
            <a:ext cx="752000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</a:rPr>
              <a:t>骄傲</a:t>
            </a:r>
            <a:r>
              <a:rPr lang="zh-CN" altLang="en-US" sz="4400" dirty="0" smtClean="0">
                <a:solidFill>
                  <a:schemeClr val="bg1"/>
                </a:solidFill>
              </a:rPr>
              <a:t>（依靠自己）</a:t>
            </a:r>
            <a:r>
              <a:rPr lang="zh-CN" altLang="en-US" sz="4400" dirty="0" smtClean="0">
                <a:solidFill>
                  <a:schemeClr val="bg1"/>
                </a:solidFill>
              </a:rPr>
              <a:t>的四种表现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400" dirty="0" smtClean="0">
                <a:solidFill>
                  <a:schemeClr val="bg1"/>
                </a:solidFill>
              </a:rPr>
              <a:t>心高气傲（亚述，巴比伦）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400" dirty="0" smtClean="0">
                <a:solidFill>
                  <a:schemeClr val="bg1"/>
                </a:solidFill>
              </a:rPr>
              <a:t>怨天尤人（以色列）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400" dirty="0" smtClean="0">
                <a:solidFill>
                  <a:schemeClr val="bg1"/>
                </a:solidFill>
              </a:rPr>
              <a:t>拒绝恩典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400" dirty="0" smtClean="0">
                <a:solidFill>
                  <a:schemeClr val="bg1"/>
                </a:solidFill>
              </a:rPr>
              <a:t>拒绝公义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9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灵性低潮</a:t>
            </a:r>
            <a:r>
              <a:rPr lang="en-US" altLang="zh-CN" sz="5400" b="1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zh-CN" altLang="en-US" sz="5400" b="1" smtClean="0">
                <a:solidFill>
                  <a:srgbClr val="FFFF00"/>
                </a:solidFill>
                <a:latin typeface="+mn-ea"/>
              </a:rPr>
              <a:t>脱离</a:t>
            </a:r>
            <a:r>
              <a:rPr lang="en-US" altLang="zh-CN" sz="5400" smtClean="0">
                <a:solidFill>
                  <a:srgbClr val="FFFF00"/>
                </a:solidFill>
                <a:effectLst/>
              </a:rPr>
              <a:t/>
            </a:r>
            <a:br>
              <a:rPr lang="en-US" altLang="zh-CN" sz="5400" smtClean="0">
                <a:solidFill>
                  <a:srgbClr val="FFFF00"/>
                </a:solidFill>
                <a:effectLst/>
              </a:rPr>
            </a:br>
            <a:endParaRPr lang="en-US" altLang="zh-CN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772" y="56405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</a:rPr>
              <a:t>谦卑悔改的四种表现</a:t>
            </a:r>
            <a:endParaRPr lang="en-US" altLang="zh-CN" sz="4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099"/>
              </p:ext>
            </p:extLst>
          </p:nvPr>
        </p:nvGraphicFramePr>
        <p:xfrm>
          <a:off x="1168400" y="1735666"/>
          <a:ext cx="694266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658"/>
                <a:gridCol w="2622787"/>
                <a:gridCol w="2314222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没能力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有能力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有成绩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接受恩典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感恩服侍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没成绩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接受公义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忍耐等候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58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3" y="2675467"/>
            <a:ext cx="8144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3600" dirty="0" smtClean="0">
                <a:solidFill>
                  <a:srgbClr val="000000"/>
                </a:solidFill>
              </a:rPr>
              <a:t>30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chemeClr val="bg1"/>
                </a:solidFill>
              </a:rPr>
              <a:t>15 </a:t>
            </a:r>
            <a:r>
              <a:rPr lang="zh-TW" altLang="en-US" sz="3600" dirty="0">
                <a:solidFill>
                  <a:schemeClr val="bg1"/>
                </a:solidFill>
              </a:rPr>
              <a:t>主耶和华以色列的圣者曾如此说：“</a:t>
            </a:r>
            <a:r>
              <a:rPr lang="zh-TW" altLang="en-US" sz="3600" dirty="0">
                <a:solidFill>
                  <a:srgbClr val="FFFF00"/>
                </a:solidFill>
              </a:rPr>
              <a:t>你们得救在乎归回</a:t>
            </a:r>
            <a:r>
              <a:rPr lang="zh-CN" altLang="en-US" sz="3600" dirty="0">
                <a:solidFill>
                  <a:srgbClr val="FFFF00"/>
                </a:solidFill>
              </a:rPr>
              <a:t>（悔改）</a:t>
            </a:r>
            <a:r>
              <a:rPr lang="zh-TW" altLang="en-US" sz="3600" dirty="0">
                <a:solidFill>
                  <a:srgbClr val="FFFF00"/>
                </a:solidFill>
              </a:rPr>
              <a:t>安息，你们得力在乎平静安稳</a:t>
            </a:r>
            <a:r>
              <a:rPr lang="zh-TW" altLang="en-US" sz="3600" dirty="0">
                <a:solidFill>
                  <a:schemeClr val="bg1"/>
                </a:solidFill>
              </a:rPr>
              <a:t>。”你们竟自不肯！ </a:t>
            </a:r>
            <a:endParaRPr lang="en-US" altLang="zh-TW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9867" y="1105008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谁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有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福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了</a:t>
            </a:r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？ 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en-US" altLang="zh-CN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—— 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依靠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圣者悔改归回</a:t>
            </a:r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的人 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67" y="13405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本周挑战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1600" y="0"/>
            <a:ext cx="15375468" cy="60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 </a:t>
            </a:r>
            <a:r>
              <a:rPr lang="zh-CN" altLang="zh-CN" sz="3600" dirty="0">
                <a:solidFill>
                  <a:srgbClr val="000000"/>
                </a:solidFill>
              </a:rPr>
              <a:t>2</a:t>
            </a:r>
            <a:r>
              <a:rPr lang="en-US" altLang="zh-CN" sz="3600" dirty="0">
                <a:solidFill>
                  <a:srgbClr val="000000"/>
                </a:solidFill>
              </a:rPr>
              <a:t>8</a:t>
            </a:r>
            <a:r>
              <a:rPr lang="en-US" altLang="zh-CN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</a:rPr>
              <a:t>14 </a:t>
            </a:r>
            <a:r>
              <a:rPr lang="zh-TW" altLang="en-US" sz="3600" dirty="0" smtClean="0">
                <a:solidFill>
                  <a:srgbClr val="000000"/>
                </a:solidFill>
              </a:rPr>
              <a:t>所以你们这些亵慢的人，就是辖管住在耶路撒冷这百姓的，要听耶和华的话！ </a:t>
            </a:r>
            <a:r>
              <a:rPr lang="en-US" altLang="zh-TW" sz="3600" dirty="0" smtClean="0">
                <a:solidFill>
                  <a:srgbClr val="000000"/>
                </a:solidFill>
              </a:rPr>
              <a:t>15 </a:t>
            </a:r>
            <a:r>
              <a:rPr lang="zh-TW" altLang="en-US" sz="3600" dirty="0" smtClean="0">
                <a:solidFill>
                  <a:srgbClr val="000000"/>
                </a:solidFill>
              </a:rPr>
              <a:t>你们曾说：“我们与死亡立约，与阴间结盟。敌军如水涨漫经过的时候，必不临到我们。因我们以谎言为避所，在虚假以下藏身。” </a:t>
            </a:r>
            <a:r>
              <a:rPr lang="en-US" altLang="zh-TW" sz="3600" dirty="0" smtClean="0">
                <a:solidFill>
                  <a:srgbClr val="000000"/>
                </a:solidFill>
              </a:rPr>
              <a:t>16 </a:t>
            </a:r>
            <a:r>
              <a:rPr lang="zh-TW" altLang="en-US" sz="3600" dirty="0" smtClean="0">
                <a:solidFill>
                  <a:srgbClr val="000000"/>
                </a:solidFill>
              </a:rPr>
              <a:t>所以主耶和华如此说：“看哪，我在锡安放一块石头作为</a:t>
            </a:r>
            <a:r>
              <a:rPr lang="zh-TW" altLang="en-US" sz="3600" dirty="0">
                <a:solidFill>
                  <a:srgbClr val="000000"/>
                </a:solidFill>
              </a:rPr>
              <a:t>根基，是试验过的石头，是稳固根基，宝贵的房角石，</a:t>
            </a:r>
            <a:r>
              <a:rPr lang="zh-TW" altLang="en-US" sz="3600" dirty="0">
                <a:solidFill>
                  <a:srgbClr val="FFFF00"/>
                </a:solidFill>
              </a:rPr>
              <a:t>信靠</a:t>
            </a:r>
            <a:r>
              <a:rPr lang="zh-TW" altLang="en-US" sz="3600" dirty="0">
                <a:solidFill>
                  <a:srgbClr val="000000"/>
                </a:solidFill>
              </a:rPr>
              <a:t>的人必不着急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  <a:endParaRPr lang="en-US" altLang="zh-TW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 </a:t>
            </a:r>
            <a:r>
              <a:rPr lang="en-US" altLang="zh-CN" sz="3600" dirty="0">
                <a:solidFill>
                  <a:srgbClr val="000000"/>
                </a:solidFill>
              </a:rPr>
              <a:t>29:1</a:t>
            </a:r>
            <a:r>
              <a:rPr lang="en-US" altLang="zh-TW" sz="3600" dirty="0">
                <a:solidFill>
                  <a:srgbClr val="000000"/>
                </a:solidFill>
              </a:rPr>
              <a:t>“</a:t>
            </a:r>
            <a:r>
              <a:rPr lang="zh-TW" altLang="en-US" sz="3600" dirty="0" smtClean="0">
                <a:solidFill>
                  <a:srgbClr val="000000"/>
                </a:solidFill>
              </a:rPr>
              <a:t>唉</a:t>
            </a:r>
            <a:r>
              <a:rPr lang="zh-CN" altLang="en-US" sz="3600" dirty="0" smtClean="0">
                <a:solidFill>
                  <a:srgbClr val="000000"/>
                </a:solidFill>
              </a:rPr>
              <a:t>（</a:t>
            </a:r>
            <a:r>
              <a:rPr lang="zh-CN" altLang="en-US" sz="3600" dirty="0" smtClean="0">
                <a:solidFill>
                  <a:srgbClr val="FFFF00"/>
                </a:solidFill>
              </a:rPr>
              <a:t>祸哉</a:t>
            </a:r>
            <a:r>
              <a:rPr lang="zh-CN" altLang="en-US" sz="3600" dirty="0" smtClean="0">
                <a:solidFill>
                  <a:srgbClr val="000000"/>
                </a:solidFill>
              </a:rPr>
              <a:t>，有祸了）</a:t>
            </a:r>
            <a:r>
              <a:rPr lang="zh-TW" altLang="en-US" sz="3600" dirty="0" smtClean="0">
                <a:solidFill>
                  <a:srgbClr val="000000"/>
                </a:solidFill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</a:rPr>
              <a:t>亚利伊勒，亚利伊勒，大卫安营的城！任凭你年上加年，节期照常周流， </a:t>
            </a:r>
            <a:r>
              <a:rPr lang="en-US" altLang="zh-TW" sz="3600" dirty="0">
                <a:solidFill>
                  <a:srgbClr val="000000"/>
                </a:solidFill>
              </a:rPr>
              <a:t>2 </a:t>
            </a:r>
            <a:r>
              <a:rPr lang="zh-TW" altLang="en-US" sz="3600" dirty="0">
                <a:solidFill>
                  <a:srgbClr val="000000"/>
                </a:solidFill>
              </a:rPr>
              <a:t>我终必使亚利伊勒困难，她必悲伤哀号，</a:t>
            </a:r>
            <a:r>
              <a:rPr lang="zh-TW" altLang="en-US" sz="3600" dirty="0" smtClean="0">
                <a:solidFill>
                  <a:srgbClr val="000000"/>
                </a:solidFill>
              </a:rPr>
              <a:t>我却仍以她为亚利伊勒</a:t>
            </a:r>
            <a:r>
              <a:rPr lang="zh-CN" altLang="en-US" sz="3600" dirty="0" smtClean="0">
                <a:solidFill>
                  <a:srgbClr val="000000"/>
                </a:solidFill>
              </a:rPr>
              <a:t>（祭坛的炉）</a:t>
            </a:r>
            <a:r>
              <a:rPr lang="zh-TW" altLang="en-US" sz="3600" dirty="0" smtClean="0">
                <a:solidFill>
                  <a:srgbClr val="000000"/>
                </a:solidFill>
              </a:rPr>
              <a:t>。 </a:t>
            </a:r>
            <a:r>
              <a:rPr lang="en-US" altLang="zh-TW" sz="3600" dirty="0" smtClean="0">
                <a:solidFill>
                  <a:srgbClr val="000000"/>
                </a:solidFill>
              </a:rPr>
              <a:t>13 </a:t>
            </a:r>
            <a:r>
              <a:rPr lang="zh-TW" altLang="en-US" sz="3600" dirty="0">
                <a:solidFill>
                  <a:srgbClr val="000000"/>
                </a:solidFill>
              </a:rPr>
              <a:t>主说：“因为这百姓亲近我，用嘴唇尊敬我，心却远离我。他们敬畏我，不过是领受人的吩咐。 </a:t>
            </a:r>
            <a:r>
              <a:rPr lang="en-US" altLang="zh-TW" sz="3600" dirty="0">
                <a:solidFill>
                  <a:srgbClr val="000000"/>
                </a:solidFill>
              </a:rPr>
              <a:t>14 </a:t>
            </a:r>
            <a:r>
              <a:rPr lang="zh-TW" altLang="en-US" sz="3600" dirty="0">
                <a:solidFill>
                  <a:srgbClr val="000000"/>
                </a:solidFill>
              </a:rPr>
              <a:t>所以，我在这百姓中要行奇妙的事，就是奇妙又奇妙的事。他们智慧人的智慧必然消灭，聪明人的聪明必然隐藏。</a:t>
            </a:r>
            <a:r>
              <a:rPr lang="zh-TW" altLang="en-US" sz="3600" dirty="0" smtClean="0">
                <a:solidFill>
                  <a:srgbClr val="000000"/>
                </a:solidFill>
              </a:rPr>
              <a:t>”</a:t>
            </a:r>
            <a:endParaRPr lang="en-US" altLang="zh-TW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CN" sz="4000" dirty="0">
                <a:solidFill>
                  <a:srgbClr val="000000"/>
                </a:solidFill>
              </a:rPr>
              <a:t>29</a:t>
            </a:r>
            <a:r>
              <a:rPr lang="en-US" altLang="zh-CN" sz="4000" dirty="0" smtClean="0">
                <a:solidFill>
                  <a:srgbClr val="000000"/>
                </a:solidFill>
              </a:rPr>
              <a:t>:</a:t>
            </a:r>
            <a:r>
              <a:rPr lang="en-US" altLang="zh-TW" sz="4000" dirty="0" smtClean="0">
                <a:solidFill>
                  <a:srgbClr val="000000"/>
                </a:solidFill>
              </a:rPr>
              <a:t>15 </a:t>
            </a:r>
            <a:r>
              <a:rPr lang="zh-TW" altLang="en-US" sz="4000" dirty="0">
                <a:solidFill>
                  <a:srgbClr val="FFFF00"/>
                </a:solidFill>
              </a:rPr>
              <a:t>祸哉</a:t>
            </a:r>
            <a:r>
              <a:rPr lang="zh-TW" altLang="en-US" sz="4000" dirty="0">
                <a:solidFill>
                  <a:srgbClr val="000000"/>
                </a:solidFill>
              </a:rPr>
              <a:t>！那些向耶和华深藏谋略的，又在暗中行事，说：“谁看见我们呢？谁知道我们呢？” </a:t>
            </a:r>
            <a:r>
              <a:rPr lang="en-US" altLang="zh-TW" sz="4000" dirty="0">
                <a:solidFill>
                  <a:srgbClr val="000000"/>
                </a:solidFill>
              </a:rPr>
              <a:t>16 </a:t>
            </a:r>
            <a:r>
              <a:rPr lang="zh-TW" altLang="en-US" sz="4000" dirty="0">
                <a:solidFill>
                  <a:srgbClr val="000000"/>
                </a:solidFill>
              </a:rPr>
              <a:t>你们把事颠倒了！岂可看窑匠如泥吗？被制作的物岂可论制作物的说“他没有制作我”？或是被创造的物论造物的说“他没有聪明”？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以赛亚书</a:t>
            </a:r>
            <a:r>
              <a:rPr lang="zh-CN" altLang="zh-TW" sz="4000" dirty="0" smtClean="0">
                <a:solidFill>
                  <a:schemeClr val="bg1"/>
                </a:solidFill>
              </a:rPr>
              <a:t>3</a:t>
            </a:r>
            <a:r>
              <a:rPr lang="en-US" altLang="zh-CN" sz="4000" dirty="0" smtClean="0">
                <a:solidFill>
                  <a:schemeClr val="bg1"/>
                </a:solidFill>
              </a:rPr>
              <a:t>0</a:t>
            </a:r>
            <a:r>
              <a:rPr lang="en-US" altLang="zh-TW" sz="4000" dirty="0" smtClean="0">
                <a:solidFill>
                  <a:schemeClr val="bg1"/>
                </a:solidFill>
              </a:rPr>
              <a:t>:</a:t>
            </a:r>
            <a:r>
              <a:rPr lang="en-US" altLang="zh-TW" sz="4000" dirty="0">
                <a:solidFill>
                  <a:schemeClr val="bg1"/>
                </a:solidFill>
              </a:rPr>
              <a:t>12 </a:t>
            </a:r>
            <a:r>
              <a:rPr lang="zh-TW" altLang="en-US" sz="4000" dirty="0">
                <a:solidFill>
                  <a:schemeClr val="bg1"/>
                </a:solidFill>
              </a:rPr>
              <a:t>所以以色列的圣者如此说：‘因为你们藐视这训诲的话，倚赖欺压和乖僻，以此为可靠的， </a:t>
            </a:r>
            <a:r>
              <a:rPr lang="en-US" altLang="zh-TW" sz="4000" dirty="0">
                <a:solidFill>
                  <a:schemeClr val="bg1"/>
                </a:solidFill>
              </a:rPr>
              <a:t>13 </a:t>
            </a:r>
            <a:r>
              <a:rPr lang="zh-TW" altLang="en-US" sz="4000" dirty="0">
                <a:solidFill>
                  <a:schemeClr val="bg1"/>
                </a:solidFill>
              </a:rPr>
              <a:t>故此，这罪孽在你们身上好像将要破裂凸出来的高墙，顷刻之间忽然坍塌。 </a:t>
            </a:r>
            <a:r>
              <a:rPr lang="en-US" altLang="zh-TW" sz="4000" dirty="0">
                <a:solidFill>
                  <a:schemeClr val="bg1"/>
                </a:solidFill>
              </a:rPr>
              <a:t>14 </a:t>
            </a:r>
            <a:r>
              <a:rPr lang="zh-TW" altLang="en-US" sz="4000" dirty="0">
                <a:solidFill>
                  <a:schemeClr val="bg1"/>
                </a:solidFill>
              </a:rPr>
              <a:t>要被打碎，好像把窑匠的瓦器打碎，毫不顾惜，甚至碎块中找不到一片可用以从炉内取火，从池中舀水。</a:t>
            </a:r>
            <a:r>
              <a:rPr lang="zh-TW" altLang="en-US" sz="4000" dirty="0" smtClean="0">
                <a:solidFill>
                  <a:schemeClr val="bg1"/>
                </a:solidFill>
              </a:rPr>
              <a:t>’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801"/>
            <a:ext cx="91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以赛亚书</a:t>
            </a:r>
            <a:r>
              <a:rPr lang="zh-CN" altLang="zh-TW" sz="4000" dirty="0" smtClean="0">
                <a:solidFill>
                  <a:schemeClr val="bg1"/>
                </a:solidFill>
              </a:rPr>
              <a:t>3</a:t>
            </a:r>
            <a:r>
              <a:rPr lang="en-US" altLang="zh-CN" sz="4000" dirty="0" smtClean="0">
                <a:solidFill>
                  <a:schemeClr val="bg1"/>
                </a:solidFill>
              </a:rPr>
              <a:t>0</a:t>
            </a:r>
            <a:r>
              <a:rPr lang="en-US" altLang="zh-TW" sz="4000" dirty="0" smtClean="0">
                <a:solidFill>
                  <a:schemeClr val="bg1"/>
                </a:solidFill>
              </a:rPr>
              <a:t>:15 </a:t>
            </a:r>
            <a:r>
              <a:rPr lang="zh-TW" altLang="en-US" sz="4000" dirty="0">
                <a:solidFill>
                  <a:schemeClr val="bg1"/>
                </a:solidFill>
              </a:rPr>
              <a:t>主耶和华以色列的圣者曾如此说：“</a:t>
            </a:r>
            <a:r>
              <a:rPr lang="zh-TW" altLang="en-US" sz="4000" dirty="0">
                <a:solidFill>
                  <a:srgbClr val="FFFF00"/>
                </a:solidFill>
              </a:rPr>
              <a:t>你们得救在乎归</a:t>
            </a:r>
            <a:r>
              <a:rPr lang="zh-TW" altLang="en-US" sz="4000" dirty="0" smtClean="0">
                <a:solidFill>
                  <a:srgbClr val="FFFF00"/>
                </a:solidFill>
              </a:rPr>
              <a:t>回</a:t>
            </a:r>
            <a:r>
              <a:rPr lang="zh-CN" altLang="en-US" sz="4000" dirty="0" smtClean="0">
                <a:solidFill>
                  <a:srgbClr val="FFFF00"/>
                </a:solidFill>
              </a:rPr>
              <a:t>（悔改）</a:t>
            </a:r>
            <a:r>
              <a:rPr lang="zh-TW" altLang="en-US" sz="4000" dirty="0" smtClean="0">
                <a:solidFill>
                  <a:srgbClr val="FFFF00"/>
                </a:solidFill>
              </a:rPr>
              <a:t>安息</a:t>
            </a:r>
            <a:r>
              <a:rPr lang="zh-TW" altLang="en-US" sz="4000" dirty="0">
                <a:solidFill>
                  <a:srgbClr val="FFFF00"/>
                </a:solidFill>
              </a:rPr>
              <a:t>，你们得力在乎平静安稳</a:t>
            </a:r>
            <a:r>
              <a:rPr lang="zh-TW" altLang="en-US" sz="4000" dirty="0">
                <a:solidFill>
                  <a:schemeClr val="bg1"/>
                </a:solidFill>
              </a:rPr>
              <a:t>。”你们竟自不肯！ </a:t>
            </a:r>
            <a:r>
              <a:rPr lang="en-US" altLang="zh-TW" sz="4000" dirty="0">
                <a:solidFill>
                  <a:schemeClr val="bg1"/>
                </a:solidFill>
              </a:rPr>
              <a:t>16 </a:t>
            </a:r>
            <a:r>
              <a:rPr lang="zh-TW" altLang="en-US" sz="4000" dirty="0">
                <a:solidFill>
                  <a:schemeClr val="bg1"/>
                </a:solidFill>
              </a:rPr>
              <a:t>你们却说：“不然，我们要骑马奔走。”所以你们必然奔走。又说：“我们要骑飞快的牲口。”所以追赶你们的也必飞快。 </a:t>
            </a:r>
            <a:r>
              <a:rPr lang="en-US" altLang="zh-TW" sz="4000" dirty="0">
                <a:solidFill>
                  <a:schemeClr val="bg1"/>
                </a:solidFill>
              </a:rPr>
              <a:t>17 </a:t>
            </a:r>
            <a:r>
              <a:rPr lang="zh-TW" altLang="en-US" sz="4000" dirty="0">
                <a:solidFill>
                  <a:schemeClr val="bg1"/>
                </a:solidFill>
              </a:rPr>
              <a:t>一人叱喝必令千人逃跑，五人叱喝你们都必逃跑，以致剩下的好像山顶的旗杆，冈上的大旗</a:t>
            </a:r>
            <a:r>
              <a:rPr lang="zh-TW" altLang="en-US" sz="4000" dirty="0" smtClean="0">
                <a:solidFill>
                  <a:schemeClr val="bg1"/>
                </a:solidFill>
              </a:rPr>
              <a:t>。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</a:rPr>
              <a:t>以赛亚书</a:t>
            </a:r>
            <a:r>
              <a:rPr lang="zh-CN" altLang="zh-TW" sz="3600" dirty="0" smtClean="0">
                <a:solidFill>
                  <a:schemeClr val="bg1"/>
                </a:solidFill>
              </a:rPr>
              <a:t>3</a:t>
            </a:r>
            <a:r>
              <a:rPr lang="en-US" altLang="zh-CN" sz="3600" dirty="0" smtClean="0">
                <a:solidFill>
                  <a:schemeClr val="bg1"/>
                </a:solidFill>
              </a:rPr>
              <a:t>0</a:t>
            </a:r>
            <a:r>
              <a:rPr lang="en-US" altLang="zh-TW" sz="3600" dirty="0" smtClean="0">
                <a:solidFill>
                  <a:schemeClr val="bg1"/>
                </a:solidFill>
              </a:rPr>
              <a:t>:18 </a:t>
            </a:r>
            <a:r>
              <a:rPr lang="zh-TW" altLang="en-US" sz="3600" dirty="0">
                <a:solidFill>
                  <a:schemeClr val="bg1"/>
                </a:solidFill>
              </a:rPr>
              <a:t>耶和华必然等候，要施恩给你们，必然兴起，好怜悯你们，因为耶和华是公平的神。凡等候他的，都是有福的！ </a:t>
            </a:r>
            <a:r>
              <a:rPr lang="en-US" altLang="zh-TW" sz="3600" dirty="0">
                <a:solidFill>
                  <a:schemeClr val="bg1"/>
                </a:solidFill>
              </a:rPr>
              <a:t>19 </a:t>
            </a:r>
            <a:r>
              <a:rPr lang="zh-TW" altLang="en-US" sz="3600" dirty="0">
                <a:solidFill>
                  <a:schemeClr val="bg1"/>
                </a:solidFill>
              </a:rPr>
              <a:t>百姓必在锡安，在耶路撒冷居住，你不再哭泣。主必因你哀求的声音施恩给你，他听见的时候，就必应允你。 </a:t>
            </a:r>
            <a:r>
              <a:rPr lang="en-US" altLang="zh-TW" sz="3600" dirty="0">
                <a:solidFill>
                  <a:schemeClr val="bg1"/>
                </a:solidFill>
              </a:rPr>
              <a:t>20 </a:t>
            </a:r>
            <a:r>
              <a:rPr lang="zh-TW" altLang="en-US" sz="3600" dirty="0">
                <a:solidFill>
                  <a:schemeClr val="bg1"/>
                </a:solidFill>
              </a:rPr>
              <a:t>主虽然以艰难给你当饼，以困苦给你当水，你的教师却不再隐藏，你眼必看见你的教师。 </a:t>
            </a:r>
            <a:r>
              <a:rPr lang="en-US" altLang="zh-TW" sz="3600" dirty="0">
                <a:solidFill>
                  <a:schemeClr val="bg1"/>
                </a:solidFill>
              </a:rPr>
              <a:t>21 </a:t>
            </a:r>
            <a:r>
              <a:rPr lang="zh-TW" altLang="en-US" sz="3600" dirty="0">
                <a:solidFill>
                  <a:schemeClr val="bg1"/>
                </a:solidFill>
              </a:rPr>
              <a:t>你或向左或向右，你必听见后边有声音说：“这是正路，要行在其间。</a:t>
            </a:r>
            <a:r>
              <a:rPr lang="zh-TW" altLang="en-US" sz="3600" dirty="0" smtClean="0">
                <a:solidFill>
                  <a:schemeClr val="bg1"/>
                </a:solidFill>
              </a:rPr>
              <a:t>”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7" y="50801"/>
            <a:ext cx="914400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</a:rPr>
              <a:t>22 </a:t>
            </a:r>
            <a:r>
              <a:rPr lang="zh-TW" altLang="en-US" sz="3400" dirty="0">
                <a:solidFill>
                  <a:schemeClr val="bg1"/>
                </a:solidFill>
              </a:rPr>
              <a:t>你雕刻偶像所包的银子和铸造偶像所镀的金子，你要玷污，要抛弃，好像污秽之物，对偶像说：“去吧！” </a:t>
            </a:r>
            <a:r>
              <a:rPr lang="en-US" altLang="zh-TW" sz="3400" dirty="0">
                <a:solidFill>
                  <a:schemeClr val="bg1"/>
                </a:solidFill>
              </a:rPr>
              <a:t>23 </a:t>
            </a:r>
            <a:r>
              <a:rPr lang="zh-TW" altLang="en-US" sz="3400" dirty="0">
                <a:solidFill>
                  <a:schemeClr val="bg1"/>
                </a:solidFill>
              </a:rPr>
              <a:t>你将种子撒在地里，主必降雨在其上，并使地所出的粮肥美丰盛。到那时，你的牲畜必在宽阔的草场吃草。 </a:t>
            </a:r>
            <a:r>
              <a:rPr lang="en-US" altLang="zh-TW" sz="3400" dirty="0">
                <a:solidFill>
                  <a:schemeClr val="bg1"/>
                </a:solidFill>
              </a:rPr>
              <a:t>24 </a:t>
            </a:r>
            <a:r>
              <a:rPr lang="zh-TW" altLang="en-US" sz="3400" dirty="0">
                <a:solidFill>
                  <a:schemeClr val="bg1"/>
                </a:solidFill>
              </a:rPr>
              <a:t>耕地的牛和驴驹必吃加盐的料，这料是用木锨和杈子扬净的。 </a:t>
            </a:r>
            <a:r>
              <a:rPr lang="en-US" altLang="zh-TW" sz="3400" dirty="0">
                <a:solidFill>
                  <a:schemeClr val="bg1"/>
                </a:solidFill>
              </a:rPr>
              <a:t>25 </a:t>
            </a:r>
            <a:r>
              <a:rPr lang="zh-TW" altLang="en-US" sz="3400" dirty="0">
                <a:solidFill>
                  <a:schemeClr val="bg1"/>
                </a:solidFill>
              </a:rPr>
              <a:t>在大行杀戮的日子，高台倒塌的时候，各高山冈陵必有川流河涌。 </a:t>
            </a:r>
            <a:r>
              <a:rPr lang="en-US" altLang="zh-TW" sz="3400" dirty="0">
                <a:solidFill>
                  <a:schemeClr val="bg1"/>
                </a:solidFill>
              </a:rPr>
              <a:t>26 </a:t>
            </a:r>
            <a:r>
              <a:rPr lang="zh-TW" altLang="en-US" sz="3400" dirty="0">
                <a:solidFill>
                  <a:schemeClr val="bg1"/>
                </a:solidFill>
              </a:rPr>
              <a:t>当耶和华缠裹他百姓的损处，医治他民鞭伤的日子，月光必像日光，日光必加七倍，像七日的光一样。</a:t>
            </a:r>
            <a:endParaRPr lang="en-US" altLang="zh-CN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8548048</TotalTime>
  <Words>5273</Words>
  <Application>Microsoft Macintosh PowerPoint</Application>
  <PresentationFormat>On-screen Show (16:10)</PresentationFormat>
  <Paragraphs>120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以赛亚书 33:1 祸哉！你这毁灭人的，自己倒不被毁灭；行事诡诈的，人倒不以诡诈待你。你毁灭罢休了，自己必被毁灭；你行完了诡诈，人必以诡诈待你。 2 耶和华啊，求你施恩于我们，我们等候你！求你每早晨做我们的膀臂，遭难的时候为我们的拯救。22 因为耶和华是审判我们的，耶和华是给我们设律法的，耶和华是我们的王，他必拯救我们。</vt:lpstr>
      <vt:lpstr>先知书和先知</vt:lpstr>
      <vt:lpstr>PowerPoint Presentation</vt:lpstr>
      <vt:lpstr>PowerPoint Presentation</vt:lpstr>
      <vt:lpstr>10:5 “亚述是我怒气的棍，手中拿我恼恨的杖。 6 我要打发他攻击亵渎的国民，吩咐他攻击我所恼怒的百姓，抢财为掳物，夺货为掠物，将他们践踏，像街上的泥土一样。 7 然而，他不是这样的意思，他心也不这样打算，他心里倒想毁灭，剪除不少的国。12 主说：“我必罚亚述王自大的心和他高傲眼目的荣耀。 13 因为他说：‘我所成就的事，是靠我手的能力和我的智慧，我本有聪明。我挪移列国的地界，抢夺他们所积蓄的财宝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灵性低潮: 脱离 </vt:lpstr>
      <vt:lpstr>灵性低潮: 脱离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963</cp:revision>
  <cp:lastPrinted>2018-09-23T13:29:12Z</cp:lastPrinted>
  <dcterms:created xsi:type="dcterms:W3CDTF">2016-04-20T14:44:41Z</dcterms:created>
  <dcterms:modified xsi:type="dcterms:W3CDTF">2018-10-28T13:39:29Z</dcterms:modified>
</cp:coreProperties>
</file>