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7"/>
  </p:notesMasterIdLst>
  <p:handoutMasterIdLst>
    <p:handoutMasterId r:id="rId18"/>
  </p:handoutMasterIdLst>
  <p:sldIdLst>
    <p:sldId id="261" r:id="rId2"/>
    <p:sldId id="1115" r:id="rId3"/>
    <p:sldId id="1010" r:id="rId4"/>
    <p:sldId id="1102" r:id="rId5"/>
    <p:sldId id="1117" r:id="rId6"/>
    <p:sldId id="1118" r:id="rId7"/>
    <p:sldId id="1119" r:id="rId8"/>
    <p:sldId id="1120" r:id="rId9"/>
    <p:sldId id="1116" r:id="rId10"/>
    <p:sldId id="1094" r:id="rId11"/>
    <p:sldId id="1121" r:id="rId12"/>
    <p:sldId id="1114" r:id="rId13"/>
    <p:sldId id="1111" r:id="rId14"/>
    <p:sldId id="1113" r:id="rId15"/>
    <p:sldId id="822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64" y="-3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0000"/>
                </a:solidFill>
              </a:rPr>
              <a:t>以赛亚书 </a:t>
            </a:r>
            <a:r>
              <a:rPr lang="en-US" altLang="zh-TW" sz="1200" dirty="0" smtClean="0">
                <a:solidFill>
                  <a:srgbClr val="000000"/>
                </a:solidFill>
              </a:rPr>
              <a:t>3</a:t>
            </a:r>
            <a:r>
              <a:rPr lang="en-US" altLang="zh-CN" sz="1200" dirty="0" smtClean="0">
                <a:solidFill>
                  <a:srgbClr val="000000"/>
                </a:solidFill>
              </a:rPr>
              <a:t>7:</a:t>
            </a:r>
            <a:r>
              <a:rPr lang="en-US" altLang="zh-TW" sz="1200" dirty="0" smtClean="0">
                <a:solidFill>
                  <a:srgbClr val="000000"/>
                </a:solidFill>
              </a:rPr>
              <a:t>29 </a:t>
            </a:r>
            <a:r>
              <a:rPr lang="zh-TW" altLang="en-US" sz="1200" dirty="0" smtClean="0">
                <a:solidFill>
                  <a:srgbClr val="000000"/>
                </a:solidFill>
              </a:rPr>
              <a:t>因你向我发烈怒，又因你狂傲的话达到我耳中，我就要用钩子钩上你的鼻子，把嚼环放在你口里，使你从原路转回去。’ </a:t>
            </a:r>
            <a:r>
              <a:rPr lang="en-US" altLang="zh-TW" sz="1200" dirty="0" smtClean="0">
                <a:solidFill>
                  <a:srgbClr val="000000"/>
                </a:solidFill>
              </a:rPr>
              <a:t>30 “</a:t>
            </a:r>
            <a:r>
              <a:rPr lang="zh-TW" altLang="en-US" sz="1200" dirty="0" smtClean="0">
                <a:solidFill>
                  <a:srgbClr val="000000"/>
                </a:solidFill>
              </a:rPr>
              <a:t>以色列人哪，我赐你们一个证据：你们今年要吃自生的，明年也要吃自长的，至于后年，你们要耕种收割，栽植葡萄园，吃其中的果子。 </a:t>
            </a:r>
            <a:r>
              <a:rPr lang="en-US" altLang="zh-TW" sz="1200" dirty="0" smtClean="0">
                <a:solidFill>
                  <a:srgbClr val="000000"/>
                </a:solidFill>
              </a:rPr>
              <a:t>31 </a:t>
            </a:r>
            <a:r>
              <a:rPr lang="zh-TW" altLang="en-US" sz="1200" dirty="0" smtClean="0">
                <a:solidFill>
                  <a:srgbClr val="000000"/>
                </a:solidFill>
              </a:rPr>
              <a:t>犹大家所</a:t>
            </a:r>
            <a:r>
              <a:rPr lang="zh-TW" altLang="en-US" sz="1200" dirty="0" smtClean="0">
                <a:solidFill>
                  <a:srgbClr val="FFFF00"/>
                </a:solidFill>
              </a:rPr>
              <a:t>逃脱余剩的，仍要往下扎根，向上结果</a:t>
            </a:r>
            <a:r>
              <a:rPr lang="zh-TW" altLang="en-US" sz="1200" dirty="0" smtClean="0">
                <a:solidFill>
                  <a:srgbClr val="000000"/>
                </a:solidFill>
              </a:rPr>
              <a:t>。 </a:t>
            </a:r>
            <a:r>
              <a:rPr lang="en-US" altLang="zh-TW" sz="1200" dirty="0" smtClean="0">
                <a:solidFill>
                  <a:srgbClr val="000000"/>
                </a:solidFill>
              </a:rPr>
              <a:t>32 </a:t>
            </a:r>
            <a:r>
              <a:rPr lang="zh-TW" altLang="en-US" sz="1200" dirty="0" smtClean="0">
                <a:solidFill>
                  <a:srgbClr val="000000"/>
                </a:solidFill>
              </a:rPr>
              <a:t>必有余剩的民从耶路撒冷而出，必有逃脱的人从锡安山而来。万军之耶和华的热心必成就这事。</a:t>
            </a:r>
            <a:endParaRPr lang="en-US" altLang="zh-CN" sz="12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Map: The Neo-Assyrian</a:t>
            </a:r>
            <a:r>
              <a:rPr lang="en-US" baseline="0" dirty="0" smtClean="0"/>
              <a:t> empire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Trevor Bryce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Jessie Birkett-Rees,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Atlas of the Ancient Near East: From Prehistoric Times to the Roman Imperial Period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[London: Routledge, 2016], 168-169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A284A-CE27-44F8-A646-F4C6DA41E0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9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你们对犹大王希西家如此说：不要听你所倚靠的神欺哄你说：‘耶路撒冷必不交在亚述王的手中。’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你总听说亚述诸王向列国所行的，乃是尽行灭绝，难道你还能得救吗？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我列祖所毁灭的，就是歌散、哈兰、利色和属提拉撒的伊甸人，这些国的神何曾拯救这些国呢？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哈马的王、亚珥拔的王、西法瓦音城的王、希拿和以瓦的王都在哪里呢？’” 希西家祈祷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希西家从使者手里接过书信来，看完了，就上耶和华的殿，将书信在耶和华面前展开。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希西家向耶和华祷告说：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坐在二基路伯上万军之耶和华以色列的神啊，你，唯有你，是天下万国的神，你曾创造天地。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耶和华啊，求你侧耳而听！耶和华啊，求你睁眼而看！要听西拿基立的一切话，他是打发使者来辱骂永生神的。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耶和华啊，亚述诸王果然使列国和列国之地变为荒凉，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将列国的神像都扔在火里，因为它本不是神，乃是人手所造的，是木头、石头的，所以灭绝它。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耶和华我们的神啊，现在求你救我们脱离亚述王的手，使天下万国都知道，唯有你是耶和华。” 以赛亚预言亚述王因骄致祸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亚摩斯的儿子以赛亚就打发人去见希西家，说：“耶和华以色列的神如此说：你既然求我攻击亚述王西拿基立，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所以耶和华论他这样说：‘锡安的处女藐视你，嗤笑你，耶路撒冷的女子向你摇头。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你辱骂谁，亵渎谁？扬起声来，高举眼目攻击谁呢？乃是攻击以色列的圣者！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你借你的臣仆辱骂主，说：“我率领许多战车上山顶，到黎巴嫩极深之处，我要砍伐其中高大的香柏树和佳美的松树，我必上极高之处，进入肥田的树林。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我已经挖井喝水，我必用脚掌踏干埃及的一切河。”’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耶和华说：‘你岂没有听见我早先所做的，古时所立的吗？现在借你使坚固城荒废，变为乱堆。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所以其中的居民力量甚小，惊惶羞愧，他们像野草，像青菜，如房顶上的草，又如田间未长成的禾稼。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你坐下，你出去，你进来，你向我发烈怒，我都知道。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因你向我发烈怒，又因你狂傲的话达到我耳中，我就要用钩子钩上你的鼻子，把嚼环放在你口里，使你从原路转回去。’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以色列人哪，我赐你们一个证据：你们今年要吃自生的，明年也要吃自长的，至于后年，你们要耕种收割，栽植葡萄园，吃其中的果子。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犹大家所逃脱余剩的，仍要往下扎根，向上结果。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必有余剩的民从耶路撒冷而出，必有逃脱的人从锡安山而来。万军之耶和华的热心必成就这事。 耶和华遣使击亚述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所以耶和华论亚述王如此说：他必不得来到这城，也不在这里射箭，不得拿盾牌到城前，也不筑垒攻城。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他从哪条路来，必从哪条路回去，必不得来到这城。这是耶和华说的。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因我为自己的缘故，又为我仆人大卫的缘故，必保护拯救这城。”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耶和华的使者出去，在亚述营中杀了十八万五千人。清早有人起来，一看，都是死尸了。 亚述王为子所弑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亚述王西拿基立就拔营回去，住在尼尼微。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一日，在他的神尼斯洛庙里叩拜，他儿子亚得米勒和沙利色用刀杀了他，就逃到亚拉腊地。他儿子以撒哈顿接续他做王。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000000"/>
                </a:solidFill>
              </a:rPr>
              <a:t>3</a:t>
            </a:r>
            <a:r>
              <a:rPr lang="en-US" altLang="zh-CN" sz="1200" dirty="0" smtClean="0">
                <a:solidFill>
                  <a:srgbClr val="000000"/>
                </a:solidFill>
              </a:rPr>
              <a:t>7:1</a:t>
            </a:r>
            <a:r>
              <a:rPr lang="zh-TW" altLang="en-US" sz="1200" dirty="0" smtClean="0">
                <a:solidFill>
                  <a:srgbClr val="000000"/>
                </a:solidFill>
              </a:rPr>
              <a:t>希西家王听见，就撕裂衣服，披上麻布，进了耶和华的殿</a:t>
            </a:r>
            <a:endParaRPr lang="en-US" altLang="zh-TW" sz="1200" dirty="0" smtClean="0">
              <a:solidFill>
                <a:srgbClr val="000000"/>
              </a:solidFill>
            </a:endParaRPr>
          </a:p>
          <a:p>
            <a:r>
              <a:rPr lang="en-US" altLang="zh-TW" sz="1200" dirty="0" smtClean="0">
                <a:solidFill>
                  <a:srgbClr val="000000"/>
                </a:solidFill>
              </a:rPr>
              <a:t>3</a:t>
            </a:r>
            <a:r>
              <a:rPr lang="en-US" altLang="zh-CN" sz="1200" dirty="0" smtClean="0">
                <a:solidFill>
                  <a:srgbClr val="000000"/>
                </a:solidFill>
              </a:rPr>
              <a:t>7:</a:t>
            </a:r>
            <a:r>
              <a:rPr lang="en-US" altLang="zh-TW" sz="1200" dirty="0" smtClean="0">
                <a:solidFill>
                  <a:srgbClr val="000000"/>
                </a:solidFill>
              </a:rPr>
              <a:t>14 </a:t>
            </a:r>
            <a:r>
              <a:rPr lang="zh-TW" altLang="en-US" sz="1200" dirty="0" smtClean="0">
                <a:solidFill>
                  <a:srgbClr val="000000"/>
                </a:solidFill>
              </a:rPr>
              <a:t>希西家从使者手里接过书信来，看完了，就上耶和华的殿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以赛亚书</a:t>
            </a:r>
            <a:r>
              <a:rPr lang="en-US" altLang="zh-TW" dirty="0" smtClean="0"/>
              <a:t>38:</a:t>
            </a:r>
            <a:r>
              <a:rPr lang="en-US" altLang="zh-CN" dirty="0" smtClean="0"/>
              <a:t>1</a:t>
            </a:r>
            <a:r>
              <a:rPr lang="zh-TW" altLang="en-US" dirty="0" smtClean="0"/>
              <a:t>那时，希西家病得要死。亚摩斯的儿子先知以赛亚去见他，对他说：“耶和华如此说：你当留遗命于你的家，因为你必死，不能活了。”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希西家就转脸朝墙，祷告耶和华说： </a:t>
            </a:r>
            <a:r>
              <a:rPr lang="en-US" altLang="zh-TW" dirty="0" smtClean="0"/>
              <a:t>3 “</a:t>
            </a:r>
            <a:r>
              <a:rPr lang="zh-TW" altLang="en-US" dirty="0" smtClean="0"/>
              <a:t>耶和华啊，求你记念我在你面前怎样存完全的心，按诚实行事，又做你眼中所看为善的。”希西家就痛哭了。 以赛亚奉谕慰藉之 </a:t>
            </a:r>
            <a:r>
              <a:rPr lang="en-US" altLang="zh-TW" dirty="0" smtClean="0"/>
              <a:t>4 </a:t>
            </a:r>
            <a:r>
              <a:rPr lang="zh-TW" altLang="en-US" dirty="0" smtClean="0"/>
              <a:t>耶和华的话临到以赛亚说： </a:t>
            </a:r>
            <a:r>
              <a:rPr lang="en-US" altLang="zh-TW" dirty="0" smtClean="0"/>
              <a:t>5 “</a:t>
            </a:r>
            <a:r>
              <a:rPr lang="zh-TW" altLang="en-US" dirty="0" smtClean="0"/>
              <a:t>你去告诉希西家说：‘耶和华你祖大卫的神如此说：我听见了你的祷告，看见了你的眼泪。我必加增你十五年的寿数，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并且我要救你和这城脱离亚述王的手，也要保护这城。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我耶和华必成就我所说的，我先给你一个兆头， </a:t>
            </a:r>
            <a:r>
              <a:rPr lang="en-US" altLang="zh-TW" dirty="0" smtClean="0"/>
              <a:t>8 </a:t>
            </a:r>
            <a:r>
              <a:rPr lang="zh-TW" altLang="en-US" dirty="0" smtClean="0"/>
              <a:t>就是叫亚哈斯的日晷向前进的日影往后退十度。’”于是前进的日影果然在日晷上往后退了十度。 希西家感恩之歌 </a:t>
            </a:r>
            <a:r>
              <a:rPr lang="en-US" altLang="zh-TW" dirty="0" smtClean="0"/>
              <a:t>9 </a:t>
            </a:r>
            <a:r>
              <a:rPr lang="zh-TW" altLang="en-US" dirty="0" smtClean="0"/>
              <a:t>犹大王希西家患病已经痊愈，就作诗说： </a:t>
            </a:r>
            <a:r>
              <a:rPr lang="en-US" altLang="zh-TW" dirty="0" smtClean="0"/>
              <a:t>10 “</a:t>
            </a:r>
            <a:r>
              <a:rPr lang="zh-TW" altLang="en-US" dirty="0" smtClean="0"/>
              <a:t>我说，正在我中年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之日，必进入阴间的门，我余剩的年岁不得享受。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我说，我必不得见耶和华，就是在活人之地不见耶和华，我与世上的居民不再见面。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我的住处被迁去离开我，好像牧人的帐篷一样。我将性命卷起，像织布的卷布一样，耶和华必将我从机头剪断；从早到晚，他要使我完结。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我使自己安静直到天亮，他像狮子折断我一切的骨头；从早到晚，他要使我完结。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我像燕子呢喃，像白鹤鸣叫，又像鸽子哀鸣，我因仰观，眼睛困倦。耶和华啊，我受欺压，求你为我作保！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我可说什么呢？他应许我的，也给我成就了。我因心里的苦楚，在一生的年日必悄悄而行。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主啊，人得存活乃在乎此，我灵存活也全在此，所以求你使我痊愈，仍然存活。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看哪，我受大苦本为使我得平安，你因爱我的灵魂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，便救我脱离败坏的坑，因为你将我一切的罪扔在你的背后。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原来阴间不能称谢你，死亡不能颂扬你，下坑的人不能盼望你的诚实。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只有活人，活人必称谢你，像我今日称谢你一样，为父的必使儿女知道你的诚实。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耶和华肯救我，所以我们要一生一世，在耶和华殿中用丝弦的乐器唱我的诗歌。”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以赛亚说：“当取一块无花果饼来，贴在疮上，王必痊愈。”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希西家问说：“我能上耶和华的殿，有什么兆头呢？”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以赛亚书</a:t>
            </a:r>
            <a:r>
              <a:rPr lang="en-US" altLang="zh-TW" dirty="0" smtClean="0"/>
              <a:t>38:</a:t>
            </a:r>
            <a:r>
              <a:rPr lang="en-US" altLang="zh-CN" dirty="0" smtClean="0"/>
              <a:t>1</a:t>
            </a:r>
            <a:r>
              <a:rPr lang="zh-TW" altLang="en-US" dirty="0" smtClean="0"/>
              <a:t>那时，希西家病得要死。亚摩斯的儿子先知以赛亚去见他，对他说：“耶和华如此说：你当留遗命于你的家，因为你必死，不能活了。”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希西家就转脸朝墙，祷告耶和华说： </a:t>
            </a:r>
            <a:r>
              <a:rPr lang="en-US" altLang="zh-TW" dirty="0" smtClean="0"/>
              <a:t>3 “</a:t>
            </a:r>
            <a:r>
              <a:rPr lang="zh-TW" altLang="en-US" dirty="0" smtClean="0"/>
              <a:t>耶和华啊，求你记念我在你面前怎样存完全的心，按诚实行事，又做你眼中所看为善的。”希西家就痛哭了。 以赛亚奉谕慰藉之 </a:t>
            </a:r>
            <a:r>
              <a:rPr lang="en-US" altLang="zh-TW" dirty="0" smtClean="0"/>
              <a:t>4 </a:t>
            </a:r>
            <a:r>
              <a:rPr lang="zh-TW" altLang="en-US" dirty="0" smtClean="0"/>
              <a:t>耶和华的话临到以赛亚说： </a:t>
            </a:r>
            <a:r>
              <a:rPr lang="en-US" altLang="zh-TW" dirty="0" smtClean="0"/>
              <a:t>5 “</a:t>
            </a:r>
            <a:r>
              <a:rPr lang="zh-TW" altLang="en-US" dirty="0" smtClean="0"/>
              <a:t>你去告诉希西家说：‘耶和华你祖大卫的神如此说：我听见了你的祷告，看见了你的眼泪。我必加增你十五年的寿数，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并且我要救你和这城脱离亚述王的手，也要保护这城。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我耶和华必成就我所说的，我先给你一个兆头， </a:t>
            </a:r>
            <a:r>
              <a:rPr lang="en-US" altLang="zh-TW" dirty="0" smtClean="0"/>
              <a:t>8 </a:t>
            </a:r>
            <a:r>
              <a:rPr lang="zh-TW" altLang="en-US" dirty="0" smtClean="0"/>
              <a:t>就是叫亚哈斯的日晷向前进的日影往后退十度。’”于是前进的日影果然在日晷上往后退了十度。 希西家感恩之歌 </a:t>
            </a:r>
            <a:r>
              <a:rPr lang="en-US" altLang="zh-TW" dirty="0" smtClean="0"/>
              <a:t>9 </a:t>
            </a:r>
            <a:r>
              <a:rPr lang="zh-TW" altLang="en-US" dirty="0" smtClean="0"/>
              <a:t>犹大王希西家患病已经痊愈，就作诗说： </a:t>
            </a:r>
            <a:r>
              <a:rPr lang="en-US" altLang="zh-TW" dirty="0" smtClean="0"/>
              <a:t>10 “</a:t>
            </a:r>
            <a:r>
              <a:rPr lang="zh-TW" altLang="en-US" dirty="0" smtClean="0"/>
              <a:t>我说，正在我中年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之日，必进入阴间的门，我余剩的年岁不得享受。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我说，我必不得见耶和华，就是在活人之地不见耶和华，我与世上的居民不再见面。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我的住处被迁去离开我，好像牧人的帐篷一样。我将性命卷起，像织布的卷布一样，耶和华必将我从机头剪断；从早到晚，他要使我完结。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我使自己安静直到天亮，他像狮子折断我一切的骨头；从早到晚，他要使我完结。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我像燕子呢喃，像白鹤鸣叫，又像鸽子哀鸣，我因仰观，眼睛困倦。耶和华啊，我受欺压，求你为我作保！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我可说什么呢？他应许我的，也给我成就了。我因心里的苦楚，在一生的年日必悄悄而行。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主啊，人得存活乃在乎此，我灵存活也全在此，所以求你使我痊愈，仍然存活。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看哪，我受大苦本为使我得平安，你因爱我的灵魂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，便救我脱离败坏的坑，因为你将我一切的罪扔在你的背后。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原来阴间不能称谢你，死亡不能颂扬你，下坑的人不能盼望你的诚实。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只有活人，活人必称谢你，像我今日称谢你一样，为父的必使儿女知道你的诚实。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耶和华肯救我，所以我们要一生一世，在耶和华殿中用丝弦的乐器唱我的诗歌。”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以赛亚说：“当取一块无花果饼来，贴在疮上，王必痊愈。”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希西家问说：“我能上耶和华的殿，有什么兆头呢？”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以赛亚书</a:t>
            </a:r>
            <a:r>
              <a:rPr lang="en-US" altLang="zh-TW" dirty="0" smtClean="0"/>
              <a:t>38:9 </a:t>
            </a:r>
            <a:r>
              <a:rPr lang="zh-TW" altLang="en-US" dirty="0" smtClean="0"/>
              <a:t>犹大王希西家患病已经痊愈，就作诗说： </a:t>
            </a:r>
            <a:r>
              <a:rPr lang="en-US" altLang="zh-TW" dirty="0" smtClean="0"/>
              <a:t>10 “</a:t>
            </a:r>
            <a:r>
              <a:rPr lang="zh-TW" altLang="en-US" dirty="0" smtClean="0"/>
              <a:t>我说，正在我中年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之日，必进入阴间的门，我余剩的年岁不得享受。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我说，我必不得见耶和华，就是在活人之地不见耶和华，我与世上的居民不再见面。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我的住处被迁去离开我，好像牧人的帐篷一样。我将性命卷起，像织布的卷布一样，耶和华必将我从机头剪断；从早到晚，他要使我完结。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我使自己安静直到天亮，他像狮子折断我一切的骨头；从早到晚，他要使我完结。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我像燕子呢喃，像白鹤鸣叫，又像鸽子哀鸣，我因仰观，眼睛困倦。耶和华啊，我受欺压，求你为我作保！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我可说什么呢？他应许我的，也给我成就了。我因心里的苦楚，在一生的年日必悄悄而行。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主啊，人得存活乃在乎此，我灵存活也全在此，所以求你使我痊愈，仍然存活。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看哪，我受大苦本为使我得平安，你因爱我的灵魂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，便救我脱离败坏的坑，因为你将我一切的罪扔在你的背后。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原来阴间不能称谢你，死亡不能颂扬你，下坑的人不能盼望你的诚实。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只有活人，活人必称谢你，像我今日称谢你一样，为父的必使儿女知道你的诚实。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耶和华肯救我，所以我们要一生一世，在耶和华殿中用丝弦的乐器唱我的诗歌。”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以赛亚说：“当取一块无花果饼来，贴在疮上，王必痊愈。”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希西家问说：“我能上耶和华的殿，有什么兆头呢？”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以赛亚书</a:t>
            </a:r>
            <a:r>
              <a:rPr lang="en-US" altLang="zh-TW" dirty="0" smtClean="0"/>
              <a:t>38:9 </a:t>
            </a:r>
            <a:r>
              <a:rPr lang="zh-TW" altLang="en-US" dirty="0" smtClean="0"/>
              <a:t>犹大王希西家患病已经痊愈，就作诗说： </a:t>
            </a:r>
            <a:r>
              <a:rPr lang="en-US" altLang="zh-TW" dirty="0" smtClean="0"/>
              <a:t>10 “</a:t>
            </a:r>
            <a:r>
              <a:rPr lang="zh-TW" altLang="en-US" dirty="0" smtClean="0"/>
              <a:t>我说，正在我中年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之日，必进入阴间的门，我余剩的年岁不得享受。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我说，我必不得见耶和华，就是在活人之地不见耶和华，我与世上的居民不再见面。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我的住处被迁去离开我，好像牧人的帐篷一样。我将性命卷起，像织布的卷布一样，耶和华必将我从机头剪断；从早到晚，他要使我完结。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我使自己安静直到天亮，他像狮子折断我一切的骨头；从早到晚，他要使我完结。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我像燕子呢喃，像白鹤鸣叫，又像鸽子哀鸣，我因仰观，眼睛困倦。耶和华啊，我受欺压，求你为我作保！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我可说什么呢？他应许我的，也给我成就了。我因心里的苦楚，在一生的年日必悄悄而行。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主啊，人得存活乃在乎此，我灵存活也全在此，所以求你使我痊愈，仍然存活。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看哪，我受大苦本为使我得平安，你因爱我的灵魂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，便救我脱离败坏的坑，因为你将我一切的罪扔在你的背后。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原来阴间不能称谢你，死亡不能颂扬你，下坑的人不能盼望你的诚实。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只有活人，活人必称谢你，像我今日称谢你一样，为父的必使儿女知道你的诚实。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耶和华肯救我，所以我们要一生一世，在耶和华殿中用丝弦的乐器唱我的诗歌。”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以赛亚说：“当取一块无花果饼来，贴在疮上，王必痊愈。”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希西家问说：“我能上耶和华的殿，有什么兆头呢？”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以赛亚书</a:t>
            </a:r>
            <a:r>
              <a:rPr lang="en-US" altLang="zh-TW" dirty="0" smtClean="0"/>
              <a:t>38:9 </a:t>
            </a:r>
            <a:r>
              <a:rPr lang="zh-TW" altLang="en-US" dirty="0" smtClean="0"/>
              <a:t>犹大王希西家患病已经痊愈，就作诗说： </a:t>
            </a:r>
            <a:r>
              <a:rPr lang="en-US" altLang="zh-TW" dirty="0" smtClean="0"/>
              <a:t>10 “</a:t>
            </a:r>
            <a:r>
              <a:rPr lang="zh-TW" altLang="en-US" dirty="0" smtClean="0"/>
              <a:t>我说，正在我中年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之日，必进入阴间的门，我余剩的年岁不得享受。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我说，我必不得见耶和华，就是在活人之地不见耶和华，我与世上的居民不再见面。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我的住处被迁去离开我，好像牧人的帐篷一样。我将性命卷起，像织布的卷布一样，耶和华必将我从机头剪断；从早到晚，他要使我完结。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我使自己安静直到天亮，他像狮子折断我一切的骨头；从早到晚，他要使我完结。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我像燕子呢喃，像白鹤鸣叫，又像鸽子哀鸣，我因仰观，眼睛困倦。耶和华啊，我受欺压，求你为我作保！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我可说什么呢？他应许我的，也给我成就了。我因心里的苦楚，在一生的年日必悄悄而行。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主啊，人得存活乃在乎此，我灵存活也全在此，所以求你使我痊愈，仍然存活。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看哪，我受大苦本为使我得平安，你因爱我的灵魂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，便救我脱离败坏的坑，因为你将我一切的罪扔在你的背后。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原来阴间不能称谢你，死亡不能颂扬你，下坑的人不能盼望你的诚实。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只有活人，活人必称谢你，像我今日称谢你一样，为父的必使儿女知道你的诚实。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耶和华肯救我，所以我们要一生一世，在耶和华殿中用丝弦的乐器唱我的诗歌。”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以赛亚说：“当取一块无花果饼来，贴在疮上，王必痊愈。”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希西家问说：“我能上耶和华的殿，有什么兆头呢？”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列王纪下 </a:t>
            </a:r>
            <a:r>
              <a:rPr lang="en-US" altLang="zh-TW" dirty="0" smtClean="0"/>
              <a:t>1</a:t>
            </a:r>
            <a:r>
              <a:rPr lang="en-US" altLang="zh-CN" dirty="0" smtClean="0"/>
              <a:t>6:2</a:t>
            </a:r>
            <a:r>
              <a:rPr lang="zh-TW" altLang="en-US" dirty="0" smtClean="0"/>
              <a:t>他登基的时候年二十岁，在耶路撒冷做王十六年。不像他祖大卫行耶和华他神眼中看为正的事，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却效法以色列诸王所行的，又照着耶和华从以色列人面前赶出的外邦人所行可憎的事，使他的儿子经火，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并在丘坛上、山冈上、各青翠树下献祭烧香。</a:t>
            </a:r>
            <a:endParaRPr lang="en-US" altLang="zh-TW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列王纪下 </a:t>
            </a:r>
            <a:r>
              <a:rPr lang="en-US" altLang="zh-TW" dirty="0" smtClean="0"/>
              <a:t>18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TW" altLang="en-US" dirty="0" smtClean="0"/>
              <a:t>以色列王以拉的儿子何细亚第三年，犹大王亚哈斯的儿子希西家登基。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他登基的时候年二十五岁，在耶路撒冷做王二十九年。他母亲名叫亚比，是撒迦利雅的女儿。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希西家行耶和华眼中看为正的事，效法他祖大卫一切所行的。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他废去丘坛，毁坏柱像，砍下木偶，打碎摩西所造的铜蛇，因为到那时以色列人仍向铜蛇烧香；希西家叫铜蛇为铜块</a:t>
            </a:r>
            <a:r>
              <a:rPr lang="en-US" altLang="zh-TW" dirty="0" smtClean="0"/>
              <a:t>[a]</a:t>
            </a:r>
            <a:r>
              <a:rPr lang="zh-TW" altLang="en-US" dirty="0" smtClean="0"/>
              <a:t>。 倚靠耶和华谨守其诫 </a:t>
            </a:r>
            <a:r>
              <a:rPr lang="en-US" altLang="zh-TW" dirty="0" smtClean="0"/>
              <a:t>5 </a:t>
            </a:r>
            <a:r>
              <a:rPr lang="zh-TW" altLang="en-US" dirty="0" smtClean="0"/>
              <a:t>希西家倚靠耶和华以色列的神，在他前后的犹大列王中没有一个及他的。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因为他专靠耶和华，总不离开，谨守耶和华所吩咐摩西的诫命。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耶和华与他同在，他无论往何处去尽都亨通。他背叛，不肯侍奉亚述王。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914399" y="1236133"/>
            <a:ext cx="729826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人的尽头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以赛亚書 </a:t>
            </a:r>
            <a:r>
              <a:rPr lang="zh-CN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-3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9</a:t>
            </a:r>
            <a:endParaRPr lang="en-US" altLang="zh-CN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69333" y="0"/>
            <a:ext cx="921173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</a:rPr>
              <a:t>以赛亚书 </a:t>
            </a:r>
            <a:r>
              <a:rPr lang="en-US" altLang="zh-TW" sz="3200" dirty="0">
                <a:solidFill>
                  <a:srgbClr val="000000"/>
                </a:solidFill>
              </a:rPr>
              <a:t>3</a:t>
            </a:r>
            <a:r>
              <a:rPr lang="en-US" altLang="zh-CN" sz="3200" dirty="0">
                <a:solidFill>
                  <a:srgbClr val="000000"/>
                </a:solidFill>
              </a:rPr>
              <a:t>9:1</a:t>
            </a:r>
            <a:r>
              <a:rPr lang="zh-TW" altLang="en-US" sz="3200" dirty="0">
                <a:solidFill>
                  <a:srgbClr val="000000"/>
                </a:solidFill>
              </a:rPr>
              <a:t>那时，巴比伦王巴拉但的儿子米罗达巴拉但听见希西家病而痊愈，就送书信和礼物给他。 </a:t>
            </a:r>
            <a:r>
              <a:rPr lang="en-US" altLang="zh-TW" sz="3200" dirty="0">
                <a:solidFill>
                  <a:srgbClr val="000000"/>
                </a:solidFill>
              </a:rPr>
              <a:t>2 </a:t>
            </a:r>
            <a:r>
              <a:rPr lang="zh-TW" altLang="en-US" sz="3200" dirty="0">
                <a:solidFill>
                  <a:srgbClr val="000000"/>
                </a:solidFill>
              </a:rPr>
              <a:t>希西家喜欢见使者，就把自己宝库的金子、银子、香料、贵重的膏油和他武库的一切军器，并所有的财宝，都给他们看。他家中和全国之内，希西家没有一样不给他们看的。 </a:t>
            </a:r>
            <a:r>
              <a:rPr lang="en-US" altLang="zh-TW" sz="3200" dirty="0">
                <a:solidFill>
                  <a:srgbClr val="000000"/>
                </a:solidFill>
              </a:rPr>
              <a:t>3 </a:t>
            </a:r>
            <a:r>
              <a:rPr lang="zh-TW" altLang="en-US" sz="3200" dirty="0">
                <a:solidFill>
                  <a:srgbClr val="000000"/>
                </a:solidFill>
              </a:rPr>
              <a:t>于是先知以赛亚来见希西家王，问他说：“这些人说什么？他们从哪里来见你？”希西家说：“他们从远方的巴比伦来见我。” </a:t>
            </a:r>
            <a:r>
              <a:rPr lang="en-US" altLang="zh-TW" sz="3200" dirty="0">
                <a:solidFill>
                  <a:srgbClr val="000000"/>
                </a:solidFill>
              </a:rPr>
              <a:t>4 </a:t>
            </a:r>
            <a:r>
              <a:rPr lang="zh-TW" altLang="en-US" sz="3200" dirty="0">
                <a:solidFill>
                  <a:srgbClr val="000000"/>
                </a:solidFill>
              </a:rPr>
              <a:t>以赛亚说：“他们在你家里看见了什么？”希西家说：“凡我家中所有的，他们都看见了，我财宝中没有一样不给他们看的。</a:t>
            </a:r>
            <a:r>
              <a:rPr lang="zh-TW" altLang="en-US" sz="3200" dirty="0" smtClean="0">
                <a:solidFill>
                  <a:srgbClr val="000000"/>
                </a:solidFill>
              </a:rPr>
              <a:t>”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0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06400" y="304800"/>
            <a:ext cx="8568267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 </a:t>
            </a:r>
            <a:r>
              <a:rPr lang="en-US" altLang="zh-TW" sz="3600" dirty="0">
                <a:solidFill>
                  <a:srgbClr val="000000"/>
                </a:solidFill>
              </a:rPr>
              <a:t>3</a:t>
            </a:r>
            <a:r>
              <a:rPr lang="en-US" altLang="zh-CN" sz="3600" dirty="0">
                <a:solidFill>
                  <a:srgbClr val="000000"/>
                </a:solidFill>
              </a:rPr>
              <a:t>9</a:t>
            </a:r>
            <a:r>
              <a:rPr lang="en-US" altLang="zh-CN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>
                <a:solidFill>
                  <a:srgbClr val="000000"/>
                </a:solidFill>
              </a:rPr>
              <a:t>5 </a:t>
            </a:r>
            <a:r>
              <a:rPr lang="zh-TW" altLang="en-US" sz="3600" dirty="0">
                <a:solidFill>
                  <a:srgbClr val="000000"/>
                </a:solidFill>
              </a:rPr>
              <a:t>以赛亚对希西家说：“你要听万军之耶和华的话： </a:t>
            </a:r>
            <a:r>
              <a:rPr lang="en-US" altLang="zh-TW" sz="3600" dirty="0">
                <a:solidFill>
                  <a:srgbClr val="000000"/>
                </a:solidFill>
              </a:rPr>
              <a:t>6 </a:t>
            </a:r>
            <a:r>
              <a:rPr lang="zh-TW" altLang="en-US" sz="3600" dirty="0">
                <a:solidFill>
                  <a:srgbClr val="000000"/>
                </a:solidFill>
              </a:rPr>
              <a:t>日子必到，凡你家里所有的，并你列祖积蓄到如今的，都要被掳到巴比伦去，不留下一样。这是耶和华说的。 </a:t>
            </a:r>
            <a:r>
              <a:rPr lang="en-US" altLang="zh-TW" sz="3600" dirty="0">
                <a:solidFill>
                  <a:srgbClr val="000000"/>
                </a:solidFill>
              </a:rPr>
              <a:t>7 </a:t>
            </a:r>
            <a:r>
              <a:rPr lang="zh-TW" altLang="en-US" sz="3600" dirty="0">
                <a:solidFill>
                  <a:srgbClr val="000000"/>
                </a:solidFill>
              </a:rPr>
              <a:t>并且从你本身所生的众子，其中必有被掳去，在巴比伦王宫里当太监的。” </a:t>
            </a:r>
            <a:r>
              <a:rPr lang="en-US" altLang="zh-TW" sz="3600" dirty="0">
                <a:solidFill>
                  <a:srgbClr val="000000"/>
                </a:solidFill>
              </a:rPr>
              <a:t>8 </a:t>
            </a:r>
            <a:r>
              <a:rPr lang="zh-TW" altLang="en-US" sz="3600" dirty="0">
                <a:solidFill>
                  <a:srgbClr val="000000"/>
                </a:solidFill>
              </a:rPr>
              <a:t>希西家对以赛亚说：“你所说耶和华的话甚好。因为在我的年日中，必有太平和稳固的景况。”</a:t>
            </a:r>
            <a:endParaRPr lang="en-US" altLang="zh-C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6" y="3913"/>
            <a:ext cx="7266430" cy="57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2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2401" y="152400"/>
            <a:ext cx="8805332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</a:rPr>
              <a:t>以赛亚书 </a:t>
            </a:r>
            <a:r>
              <a:rPr lang="en-US" altLang="zh-TW" sz="3600" dirty="0" smtClean="0">
                <a:solidFill>
                  <a:srgbClr val="000000"/>
                </a:solidFill>
              </a:rPr>
              <a:t>3</a:t>
            </a:r>
            <a:r>
              <a:rPr lang="en-US" altLang="zh-CN" sz="3600" dirty="0" smtClean="0">
                <a:solidFill>
                  <a:srgbClr val="000000"/>
                </a:solidFill>
              </a:rPr>
              <a:t>7:</a:t>
            </a:r>
            <a:r>
              <a:rPr lang="en-US" altLang="zh-TW" sz="3600" dirty="0" smtClean="0">
                <a:solidFill>
                  <a:srgbClr val="000000"/>
                </a:solidFill>
              </a:rPr>
              <a:t>33 </a:t>
            </a:r>
            <a:r>
              <a:rPr lang="en-US" altLang="zh-TW" sz="3600" dirty="0">
                <a:solidFill>
                  <a:srgbClr val="000000"/>
                </a:solidFill>
              </a:rPr>
              <a:t>“</a:t>
            </a:r>
            <a:r>
              <a:rPr lang="zh-TW" altLang="en-US" sz="3600" dirty="0">
                <a:solidFill>
                  <a:srgbClr val="000000"/>
                </a:solidFill>
              </a:rPr>
              <a:t>所以耶和华论亚述王如此说：他必不得来到这城，也不在这里射箭，不得拿盾牌到城前，也不筑垒攻城。 </a:t>
            </a:r>
            <a:r>
              <a:rPr lang="en-US" altLang="zh-TW" sz="3600" dirty="0">
                <a:solidFill>
                  <a:srgbClr val="000000"/>
                </a:solidFill>
              </a:rPr>
              <a:t>34 </a:t>
            </a:r>
            <a:r>
              <a:rPr lang="zh-TW" altLang="en-US" sz="3600" dirty="0">
                <a:solidFill>
                  <a:srgbClr val="000000"/>
                </a:solidFill>
              </a:rPr>
              <a:t>他从哪条路来，必从哪条路回去，必不得来到这城。这是耶和华说的。 </a:t>
            </a:r>
            <a:r>
              <a:rPr lang="en-US" altLang="zh-TW" sz="3600" dirty="0">
                <a:solidFill>
                  <a:srgbClr val="000000"/>
                </a:solidFill>
              </a:rPr>
              <a:t>35 </a:t>
            </a:r>
            <a:r>
              <a:rPr lang="zh-TW" altLang="en-US" sz="3600" dirty="0">
                <a:solidFill>
                  <a:srgbClr val="000000"/>
                </a:solidFill>
              </a:rPr>
              <a:t>因我为自己的缘故，又为我仆人大卫的缘故，必保护拯救这城。” </a:t>
            </a:r>
            <a:r>
              <a:rPr lang="en-US" altLang="zh-TW" sz="3600" dirty="0">
                <a:solidFill>
                  <a:srgbClr val="000000"/>
                </a:solidFill>
              </a:rPr>
              <a:t>36 </a:t>
            </a:r>
            <a:r>
              <a:rPr lang="zh-TW" altLang="en-US" sz="3600" dirty="0">
                <a:solidFill>
                  <a:srgbClr val="000000"/>
                </a:solidFill>
              </a:rPr>
              <a:t>耶和华的使者出去，在亚述营中杀了十八万五千人。清早有人起来，一看，都是死尸了。</a:t>
            </a:r>
            <a:endParaRPr lang="en-US" altLang="zh-CN" sz="3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6546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61999" y="558800"/>
            <a:ext cx="7298268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往下扎根，向上结果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听到看到：大难临头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悔改归回：祷告得救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平静安稳：不靠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信靠顺服：放下自己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20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33" y="2383347"/>
            <a:ext cx="8144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CN" sz="3600" dirty="0" smtClean="0">
                <a:solidFill>
                  <a:srgbClr val="000000"/>
                </a:solidFill>
              </a:rPr>
              <a:t>3</a:t>
            </a:r>
            <a:r>
              <a:rPr lang="en-US" altLang="zh-CN" sz="3600" dirty="0" smtClean="0">
                <a:solidFill>
                  <a:srgbClr val="000000"/>
                </a:solidFill>
              </a:rPr>
              <a:t>8</a:t>
            </a:r>
            <a:r>
              <a:rPr lang="en-US" altLang="zh-TW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>
                <a:solidFill>
                  <a:srgbClr val="000000"/>
                </a:solidFill>
              </a:rPr>
              <a:t>2 </a:t>
            </a:r>
            <a:r>
              <a:rPr lang="zh-TW" altLang="en-US" sz="3600" dirty="0">
                <a:solidFill>
                  <a:srgbClr val="000000"/>
                </a:solidFill>
              </a:rPr>
              <a:t>希西家就转脸朝墙，祷告耶和华说： </a:t>
            </a:r>
            <a:r>
              <a:rPr lang="en-US" altLang="zh-TW" sz="3600" dirty="0">
                <a:solidFill>
                  <a:srgbClr val="000000"/>
                </a:solidFill>
              </a:rPr>
              <a:t>3 “</a:t>
            </a:r>
            <a:r>
              <a:rPr lang="zh-TW" altLang="en-US" sz="3600" dirty="0">
                <a:solidFill>
                  <a:srgbClr val="000000"/>
                </a:solidFill>
              </a:rPr>
              <a:t>耶和华啊，求你记念我在你面前怎样存完全的心，按诚实行事，又做你眼中所看为善的。”希西家就痛哭了。</a:t>
            </a:r>
            <a:endParaRPr lang="en-US" altLang="zh-TW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" y="1124340"/>
            <a:ext cx="7501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祷告感恩求怜悯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867" y="134057"/>
            <a:ext cx="689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本周挑战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33" y="2383347"/>
            <a:ext cx="8144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CN" sz="3600" dirty="0" smtClean="0">
                <a:solidFill>
                  <a:srgbClr val="000000"/>
                </a:solidFill>
              </a:rPr>
              <a:t>30</a:t>
            </a:r>
            <a:r>
              <a:rPr lang="en-US" altLang="zh-TW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>
                <a:solidFill>
                  <a:schemeClr val="bg1"/>
                </a:solidFill>
              </a:rPr>
              <a:t>15 </a:t>
            </a:r>
            <a:r>
              <a:rPr lang="zh-TW" altLang="en-US" sz="3600" dirty="0">
                <a:solidFill>
                  <a:schemeClr val="bg1"/>
                </a:solidFill>
              </a:rPr>
              <a:t>主耶和华以色列的圣者曾如此说：“</a:t>
            </a:r>
            <a:r>
              <a:rPr lang="zh-TW" altLang="en-US" sz="3600" dirty="0" smtClean="0">
                <a:solidFill>
                  <a:srgbClr val="FFFF00"/>
                </a:solidFill>
              </a:rPr>
              <a:t>你们得救在乎</a:t>
            </a:r>
            <a:r>
              <a:rPr lang="zh-CN" altLang="en-US" sz="3600" dirty="0" smtClean="0">
                <a:solidFill>
                  <a:srgbClr val="FFFF00"/>
                </a:solidFill>
              </a:rPr>
              <a:t>悔改</a:t>
            </a:r>
            <a:r>
              <a:rPr lang="zh-TW" altLang="en-US" sz="3600" dirty="0" smtClean="0">
                <a:solidFill>
                  <a:srgbClr val="FFFF00"/>
                </a:solidFill>
              </a:rPr>
              <a:t>安息</a:t>
            </a:r>
            <a:r>
              <a:rPr lang="zh-TW" altLang="en-US" sz="3600" dirty="0">
                <a:solidFill>
                  <a:srgbClr val="FFFF00"/>
                </a:solidFill>
              </a:rPr>
              <a:t>，你们得力在乎平静安稳</a:t>
            </a:r>
            <a:r>
              <a:rPr lang="zh-TW" altLang="en-US" sz="3600" dirty="0">
                <a:solidFill>
                  <a:schemeClr val="bg1"/>
                </a:solidFill>
              </a:rPr>
              <a:t>。</a:t>
            </a:r>
            <a:r>
              <a:rPr lang="zh-TW" altLang="en-US" sz="3600" dirty="0" smtClean="0">
                <a:solidFill>
                  <a:schemeClr val="bg1"/>
                </a:solidFill>
              </a:rPr>
              <a:t>”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r>
              <a:rPr lang="zh-CN" altLang="zh-TW" sz="36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3</a:t>
            </a:r>
            <a:r>
              <a:rPr lang="en-US" altLang="zh-CN" sz="36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7:</a:t>
            </a:r>
            <a:r>
              <a:rPr lang="en-US" altLang="zh-TW" sz="3600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31 </a:t>
            </a:r>
            <a:r>
              <a:rPr lang="zh-TW" altLang="en-US" sz="3600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犹大家所逃脱余剩的，仍要</a:t>
            </a:r>
            <a:r>
              <a:rPr lang="zh-TW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往下扎根，向上结果</a:t>
            </a:r>
            <a:r>
              <a:rPr lang="zh-TW" altLang="en-US" sz="3600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。</a:t>
            </a:r>
            <a:endParaRPr lang="en-US" altLang="zh-TW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" y="921140"/>
            <a:ext cx="75014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谁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有福了</a:t>
            </a:r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？ 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依靠圣者悔改归回的人</a:t>
            </a:r>
            <a:endParaRPr lang="en-US" altLang="zh-CN" sz="3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他们福气何在？往下扎</a:t>
            </a:r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根，向上结果 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867" y="134057"/>
            <a:ext cx="689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家庭作业复习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9304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2" y="1845734"/>
            <a:ext cx="6129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srgbClr val="000000"/>
                </a:solidFill>
              </a:rPr>
              <a:t>最后三天如何度过？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389466"/>
            <a:ext cx="8890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</a:t>
            </a:r>
            <a:r>
              <a:rPr lang="en-US" altLang="zh-TW" sz="3600" dirty="0">
                <a:solidFill>
                  <a:srgbClr val="000000"/>
                </a:solidFill>
              </a:rPr>
              <a:t>38:</a:t>
            </a:r>
            <a:r>
              <a:rPr lang="en-US" altLang="zh-CN" sz="3600" dirty="0">
                <a:solidFill>
                  <a:srgbClr val="000000"/>
                </a:solidFill>
              </a:rPr>
              <a:t>1</a:t>
            </a:r>
            <a:r>
              <a:rPr lang="zh-TW" altLang="en-US" sz="3600" dirty="0">
                <a:solidFill>
                  <a:srgbClr val="000000"/>
                </a:solidFill>
              </a:rPr>
              <a:t>那时，希西家病得要死。亚摩斯的儿子先知以赛亚去见他，对他说：“耶和华如此说：你当留遗命于你的家，因为你必死，不能活了。” </a:t>
            </a:r>
            <a:r>
              <a:rPr lang="en-US" altLang="zh-TW" sz="3600" dirty="0">
                <a:solidFill>
                  <a:srgbClr val="000000"/>
                </a:solidFill>
              </a:rPr>
              <a:t>2 </a:t>
            </a:r>
            <a:r>
              <a:rPr lang="zh-TW" altLang="en-US" sz="3600" dirty="0">
                <a:solidFill>
                  <a:srgbClr val="000000"/>
                </a:solidFill>
              </a:rPr>
              <a:t>希西家就转脸朝墙，祷告耶和华说： </a:t>
            </a:r>
            <a:r>
              <a:rPr lang="en-US" altLang="zh-TW" sz="3600" dirty="0">
                <a:solidFill>
                  <a:srgbClr val="000000"/>
                </a:solidFill>
              </a:rPr>
              <a:t>3 “</a:t>
            </a:r>
            <a:r>
              <a:rPr lang="zh-TW" altLang="en-US" sz="3600" dirty="0">
                <a:solidFill>
                  <a:srgbClr val="000000"/>
                </a:solidFill>
              </a:rPr>
              <a:t>耶和华啊，求你记念我在你面前怎样存完全的心，按诚实行事，又做你眼中所看为善的。”希西家就痛哭了</a:t>
            </a:r>
            <a:r>
              <a:rPr lang="zh-TW" altLang="en-US" sz="3600" dirty="0" smtClean="0">
                <a:solidFill>
                  <a:srgbClr val="000000"/>
                </a:solidFill>
              </a:rPr>
              <a:t>。 </a:t>
            </a:r>
            <a:r>
              <a:rPr lang="en-US" altLang="zh-TW" sz="3600" dirty="0" smtClean="0">
                <a:solidFill>
                  <a:srgbClr val="000000"/>
                </a:solidFill>
              </a:rPr>
              <a:t>4 </a:t>
            </a:r>
            <a:r>
              <a:rPr lang="zh-TW" altLang="en-US" sz="3600" dirty="0">
                <a:solidFill>
                  <a:srgbClr val="000000"/>
                </a:solidFill>
              </a:rPr>
              <a:t>耶和华的话临到以赛亚说</a:t>
            </a:r>
            <a:r>
              <a:rPr lang="zh-TW" altLang="en-US" sz="3600" dirty="0" smtClean="0">
                <a:solidFill>
                  <a:srgbClr val="000000"/>
                </a:solidFill>
              </a:rPr>
              <a:t>：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8" y="287867"/>
            <a:ext cx="89069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</a:t>
            </a:r>
            <a:r>
              <a:rPr lang="en-US" altLang="zh-TW" sz="3600" dirty="0">
                <a:solidFill>
                  <a:srgbClr val="000000"/>
                </a:solidFill>
              </a:rPr>
              <a:t>38</a:t>
            </a:r>
            <a:r>
              <a:rPr lang="en-US" altLang="zh-TW" sz="3600" dirty="0" smtClean="0">
                <a:solidFill>
                  <a:srgbClr val="000000"/>
                </a:solidFill>
              </a:rPr>
              <a:t>:5 </a:t>
            </a:r>
            <a:r>
              <a:rPr lang="en-US" altLang="zh-TW" sz="3600" dirty="0">
                <a:solidFill>
                  <a:srgbClr val="000000"/>
                </a:solidFill>
              </a:rPr>
              <a:t>“</a:t>
            </a:r>
            <a:r>
              <a:rPr lang="zh-TW" altLang="en-US" sz="3600" dirty="0">
                <a:solidFill>
                  <a:srgbClr val="000000"/>
                </a:solidFill>
              </a:rPr>
              <a:t>你去告诉希西家说：‘耶和华你祖大卫的神如此说：我听见了你的祷告，看见了你的眼泪。我必加增你十五年的寿数， </a:t>
            </a:r>
            <a:r>
              <a:rPr lang="en-US" altLang="zh-TW" sz="3600" dirty="0">
                <a:solidFill>
                  <a:srgbClr val="000000"/>
                </a:solidFill>
              </a:rPr>
              <a:t>6 </a:t>
            </a:r>
            <a:r>
              <a:rPr lang="zh-TW" altLang="en-US" sz="3600" dirty="0">
                <a:solidFill>
                  <a:srgbClr val="000000"/>
                </a:solidFill>
              </a:rPr>
              <a:t>并且我要救你和这城脱离亚述王的手，也要保护这城。 </a:t>
            </a:r>
            <a:r>
              <a:rPr lang="en-US" altLang="zh-TW" sz="3600" dirty="0">
                <a:solidFill>
                  <a:srgbClr val="000000"/>
                </a:solidFill>
              </a:rPr>
              <a:t>7 </a:t>
            </a:r>
            <a:r>
              <a:rPr lang="zh-TW" altLang="en-US" sz="3600" dirty="0">
                <a:solidFill>
                  <a:srgbClr val="000000"/>
                </a:solidFill>
              </a:rPr>
              <a:t>我耶和华必成就我所说的，我先给你一个兆头， </a:t>
            </a:r>
            <a:r>
              <a:rPr lang="en-US" altLang="zh-TW" sz="3600" dirty="0">
                <a:solidFill>
                  <a:srgbClr val="000000"/>
                </a:solidFill>
              </a:rPr>
              <a:t>8 </a:t>
            </a:r>
            <a:r>
              <a:rPr lang="zh-TW" altLang="en-US" sz="3600" dirty="0">
                <a:solidFill>
                  <a:srgbClr val="000000"/>
                </a:solidFill>
              </a:rPr>
              <a:t>就是叫亚哈斯的日晷向前进的日影往后退十度。’”于是前进的日影果然在日晷上往后退了十度。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"/>
            <a:ext cx="8940800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rgbClr val="000000"/>
                </a:solidFill>
              </a:rPr>
              <a:t>以赛亚书</a:t>
            </a:r>
            <a:r>
              <a:rPr lang="en-US" altLang="zh-TW" sz="3400" dirty="0">
                <a:solidFill>
                  <a:srgbClr val="000000"/>
                </a:solidFill>
              </a:rPr>
              <a:t>38</a:t>
            </a:r>
            <a:r>
              <a:rPr lang="en-US" altLang="zh-TW" sz="3400" dirty="0" smtClean="0">
                <a:solidFill>
                  <a:srgbClr val="000000"/>
                </a:solidFill>
              </a:rPr>
              <a:t>:9 </a:t>
            </a:r>
            <a:r>
              <a:rPr lang="zh-TW" altLang="en-US" sz="3400" dirty="0">
                <a:solidFill>
                  <a:srgbClr val="000000"/>
                </a:solidFill>
              </a:rPr>
              <a:t>犹大王希西家患病已经痊愈，就作诗说： </a:t>
            </a:r>
            <a:r>
              <a:rPr lang="en-US" altLang="zh-TW" sz="3400" dirty="0">
                <a:solidFill>
                  <a:srgbClr val="000000"/>
                </a:solidFill>
              </a:rPr>
              <a:t>10 “</a:t>
            </a:r>
            <a:r>
              <a:rPr lang="zh-TW" altLang="en-US" sz="3400" dirty="0">
                <a:solidFill>
                  <a:srgbClr val="000000"/>
                </a:solidFill>
              </a:rPr>
              <a:t>我说，正在我</a:t>
            </a:r>
            <a:r>
              <a:rPr lang="zh-TW" altLang="en-US" sz="3400" dirty="0" smtClean="0">
                <a:solidFill>
                  <a:srgbClr val="000000"/>
                </a:solidFill>
              </a:rPr>
              <a:t>中年之</a:t>
            </a:r>
            <a:r>
              <a:rPr lang="zh-TW" altLang="en-US" sz="3400" dirty="0">
                <a:solidFill>
                  <a:srgbClr val="000000"/>
                </a:solidFill>
              </a:rPr>
              <a:t>日，必进入阴间的门，我余剩的年岁不得享受。 </a:t>
            </a:r>
            <a:r>
              <a:rPr lang="en-US" altLang="zh-TW" sz="3400" dirty="0">
                <a:solidFill>
                  <a:srgbClr val="000000"/>
                </a:solidFill>
              </a:rPr>
              <a:t>11 </a:t>
            </a:r>
            <a:r>
              <a:rPr lang="zh-TW" altLang="en-US" sz="3400" dirty="0">
                <a:solidFill>
                  <a:srgbClr val="000000"/>
                </a:solidFill>
              </a:rPr>
              <a:t>我说，我必不得见耶和华，就是在活人之地不见耶和华，我与世上的居民不再见面。 </a:t>
            </a:r>
            <a:r>
              <a:rPr lang="en-US" altLang="zh-TW" sz="3400" dirty="0">
                <a:solidFill>
                  <a:srgbClr val="000000"/>
                </a:solidFill>
              </a:rPr>
              <a:t>12 </a:t>
            </a:r>
            <a:r>
              <a:rPr lang="zh-TW" altLang="en-US" sz="3400" dirty="0">
                <a:solidFill>
                  <a:srgbClr val="000000"/>
                </a:solidFill>
              </a:rPr>
              <a:t>我的住处被迁去离开我，好像牧人的帐篷一样。我将性命卷起，像织布的卷布一样，耶和华必将我从机头剪断；从早到晚，他要使我完结。 </a:t>
            </a:r>
            <a:r>
              <a:rPr lang="en-US" altLang="zh-TW" sz="3400" dirty="0">
                <a:solidFill>
                  <a:srgbClr val="000000"/>
                </a:solidFill>
              </a:rPr>
              <a:t>13 </a:t>
            </a:r>
            <a:r>
              <a:rPr lang="zh-TW" altLang="en-US" sz="3400" dirty="0">
                <a:solidFill>
                  <a:srgbClr val="000000"/>
                </a:solidFill>
              </a:rPr>
              <a:t>我使自己安静直到天亮，他像狮子折断我一切的骨头；从早到晚，他要使我完结</a:t>
            </a:r>
            <a:r>
              <a:rPr lang="zh-TW" altLang="en-US" sz="3400" dirty="0" smtClean="0">
                <a:solidFill>
                  <a:srgbClr val="000000"/>
                </a:solidFill>
              </a:rPr>
              <a:t>。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2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0"/>
            <a:ext cx="8940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rgbClr val="000000"/>
                </a:solidFill>
              </a:rPr>
              <a:t>以赛亚书</a:t>
            </a:r>
            <a:r>
              <a:rPr lang="en-US" altLang="zh-TW" sz="3400" dirty="0">
                <a:solidFill>
                  <a:srgbClr val="000000"/>
                </a:solidFill>
              </a:rPr>
              <a:t>38</a:t>
            </a:r>
            <a:r>
              <a:rPr lang="en-US" altLang="zh-TW" sz="3400" dirty="0" smtClean="0">
                <a:solidFill>
                  <a:srgbClr val="000000"/>
                </a:solidFill>
              </a:rPr>
              <a:t>:14 </a:t>
            </a:r>
            <a:r>
              <a:rPr lang="zh-TW" altLang="en-US" sz="3400" dirty="0">
                <a:solidFill>
                  <a:srgbClr val="000000"/>
                </a:solidFill>
              </a:rPr>
              <a:t>我像燕子呢喃，像白鹤鸣叫，又像鸽子哀鸣，我因仰观，眼睛困倦。耶和华啊，我受欺压，求你为我作保！ </a:t>
            </a:r>
            <a:r>
              <a:rPr lang="en-US" altLang="zh-TW" sz="3400" dirty="0">
                <a:solidFill>
                  <a:srgbClr val="000000"/>
                </a:solidFill>
              </a:rPr>
              <a:t>15 </a:t>
            </a:r>
            <a:r>
              <a:rPr lang="zh-TW" altLang="en-US" sz="3400" dirty="0">
                <a:solidFill>
                  <a:srgbClr val="000000"/>
                </a:solidFill>
              </a:rPr>
              <a:t>我可说什么呢？他应许我的，也给我成就了。我因心里的苦楚，在一生的年日必悄悄而行。 </a:t>
            </a:r>
            <a:r>
              <a:rPr lang="en-US" altLang="zh-TW" sz="3400" dirty="0">
                <a:solidFill>
                  <a:srgbClr val="000000"/>
                </a:solidFill>
              </a:rPr>
              <a:t>16 </a:t>
            </a:r>
            <a:r>
              <a:rPr lang="zh-TW" altLang="en-US" sz="3400" dirty="0">
                <a:solidFill>
                  <a:srgbClr val="000000"/>
                </a:solidFill>
              </a:rPr>
              <a:t>主啊，人得存活乃在乎此，我灵存活也全在此，所以求你使我痊愈，仍然存活。 </a:t>
            </a:r>
            <a:r>
              <a:rPr lang="en-US" altLang="zh-TW" sz="3400" dirty="0">
                <a:solidFill>
                  <a:srgbClr val="000000"/>
                </a:solidFill>
              </a:rPr>
              <a:t>17 </a:t>
            </a:r>
            <a:r>
              <a:rPr lang="zh-TW" altLang="en-US" sz="3400" dirty="0">
                <a:solidFill>
                  <a:srgbClr val="000000"/>
                </a:solidFill>
              </a:rPr>
              <a:t>看哪，我受大苦本为使我得平安，你因爱我的灵</a:t>
            </a:r>
            <a:r>
              <a:rPr lang="zh-TW" altLang="en-US" sz="3400" dirty="0" smtClean="0">
                <a:solidFill>
                  <a:srgbClr val="000000"/>
                </a:solidFill>
              </a:rPr>
              <a:t>魂，</a:t>
            </a:r>
            <a:r>
              <a:rPr lang="zh-TW" altLang="en-US" sz="3400" dirty="0">
                <a:solidFill>
                  <a:srgbClr val="000000"/>
                </a:solidFill>
              </a:rPr>
              <a:t>便救我脱离败坏的坑，因为你将我一切的罪扔在你的背后。 </a:t>
            </a:r>
            <a:r>
              <a:rPr lang="en-US" altLang="zh-TW" sz="3400" dirty="0">
                <a:solidFill>
                  <a:srgbClr val="000000"/>
                </a:solidFill>
              </a:rPr>
              <a:t>18 </a:t>
            </a:r>
            <a:r>
              <a:rPr lang="zh-TW" altLang="en-US" sz="3400" dirty="0">
                <a:solidFill>
                  <a:srgbClr val="000000"/>
                </a:solidFill>
              </a:rPr>
              <a:t>原来阴间不能称谢你，死亡不能颂扬你，下坑的人不能盼望你的诚实</a:t>
            </a:r>
            <a:r>
              <a:rPr lang="zh-TW" altLang="en-US" sz="3400" dirty="0" smtClean="0">
                <a:solidFill>
                  <a:srgbClr val="000000"/>
                </a:solidFill>
              </a:rPr>
              <a:t>。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332" y="507999"/>
            <a:ext cx="872066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rgbClr val="000000"/>
                </a:solidFill>
              </a:rPr>
              <a:t>以赛亚书</a:t>
            </a:r>
            <a:r>
              <a:rPr lang="en-US" altLang="zh-TW" sz="3400" dirty="0">
                <a:solidFill>
                  <a:srgbClr val="000000"/>
                </a:solidFill>
              </a:rPr>
              <a:t>38</a:t>
            </a:r>
            <a:r>
              <a:rPr lang="en-US" altLang="zh-TW" sz="3400" dirty="0" smtClean="0">
                <a:solidFill>
                  <a:srgbClr val="000000"/>
                </a:solidFill>
              </a:rPr>
              <a:t>:19 </a:t>
            </a:r>
            <a:r>
              <a:rPr lang="zh-TW" altLang="en-US" sz="3400" dirty="0">
                <a:solidFill>
                  <a:srgbClr val="000000"/>
                </a:solidFill>
              </a:rPr>
              <a:t>只有活人，活人必称谢你，像我今日称谢你一样，为父的必使儿女知道你的诚实。 </a:t>
            </a:r>
            <a:r>
              <a:rPr lang="en-US" altLang="zh-TW" sz="3400" dirty="0">
                <a:solidFill>
                  <a:srgbClr val="000000"/>
                </a:solidFill>
              </a:rPr>
              <a:t>20 </a:t>
            </a:r>
            <a:r>
              <a:rPr lang="zh-TW" altLang="en-US" sz="3400" dirty="0">
                <a:solidFill>
                  <a:srgbClr val="000000"/>
                </a:solidFill>
              </a:rPr>
              <a:t>耶和华肯救我，所以我们要一生一世，在耶和华殿中用丝弦的乐器唱我的诗歌。” </a:t>
            </a:r>
            <a:r>
              <a:rPr lang="en-US" altLang="zh-TW" sz="3400" dirty="0">
                <a:solidFill>
                  <a:srgbClr val="000000"/>
                </a:solidFill>
              </a:rPr>
              <a:t>21 </a:t>
            </a:r>
            <a:r>
              <a:rPr lang="zh-TW" altLang="en-US" sz="3400" dirty="0">
                <a:solidFill>
                  <a:srgbClr val="000000"/>
                </a:solidFill>
              </a:rPr>
              <a:t>以赛亚说：“当取一块无花果饼来，贴在疮上，王必痊愈。” </a:t>
            </a:r>
            <a:r>
              <a:rPr lang="en-US" altLang="zh-TW" sz="3400" dirty="0">
                <a:solidFill>
                  <a:srgbClr val="000000"/>
                </a:solidFill>
              </a:rPr>
              <a:t>22 </a:t>
            </a:r>
            <a:r>
              <a:rPr lang="zh-TW" altLang="en-US" sz="3400" dirty="0">
                <a:solidFill>
                  <a:srgbClr val="000000"/>
                </a:solidFill>
              </a:rPr>
              <a:t>希西家问说：“我能上耶和华的殿，有什么兆头呢？</a:t>
            </a:r>
            <a:r>
              <a:rPr lang="zh-TW" altLang="en-US" sz="3400" dirty="0" smtClean="0">
                <a:solidFill>
                  <a:srgbClr val="000000"/>
                </a:solidFill>
              </a:rPr>
              <a:t>”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4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15597"/>
              </p:ext>
            </p:extLst>
          </p:nvPr>
        </p:nvGraphicFramePr>
        <p:xfrm>
          <a:off x="0" y="3385"/>
          <a:ext cx="9144000" cy="582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7"/>
                <a:gridCol w="4741333"/>
              </a:tblGrid>
              <a:tr h="608479">
                <a:tc>
                  <a:txBody>
                    <a:bodyPr/>
                    <a:lstStyle/>
                    <a:p>
                      <a:r>
                        <a:rPr lang="zh-TW" altLang="en-US" sz="3000" dirty="0" smtClean="0"/>
                        <a:t>亚哈斯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/>
                        <a:t>希西家</a:t>
                      </a:r>
                      <a:endParaRPr lang="en-US" sz="3000" dirty="0"/>
                    </a:p>
                  </a:txBody>
                  <a:tcPr/>
                </a:tc>
              </a:tr>
              <a:tr h="373655">
                <a:tc>
                  <a:txBody>
                    <a:bodyPr/>
                    <a:lstStyle/>
                    <a:p>
                      <a:r>
                        <a:rPr lang="en-US" altLang="zh-TW" sz="3000" dirty="0" smtClean="0"/>
                        <a:t>7</a:t>
                      </a:r>
                      <a:r>
                        <a:rPr lang="en-US" altLang="zh-CN" sz="3000" dirty="0" smtClean="0"/>
                        <a:t>:2 </a:t>
                      </a:r>
                      <a:r>
                        <a:rPr lang="zh-TW" altLang="en-US" sz="3000" dirty="0" smtClean="0"/>
                        <a:t>王的心就都跳动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/>
                        <a:t>38:</a:t>
                      </a:r>
                      <a:r>
                        <a:rPr lang="en-US" altLang="zh-CN" sz="3000" dirty="0" smtClean="0"/>
                        <a:t>1</a:t>
                      </a:r>
                      <a:r>
                        <a:rPr lang="en-US" altLang="zh-TW" sz="3000" dirty="0" smtClean="0"/>
                        <a:t> </a:t>
                      </a:r>
                      <a:r>
                        <a:rPr lang="zh-TW" altLang="en-US" sz="3000" dirty="0" smtClean="0"/>
                        <a:t>希西家病得要死</a:t>
                      </a:r>
                      <a:endParaRPr lang="en-US" sz="3000" dirty="0"/>
                    </a:p>
                  </a:txBody>
                  <a:tcPr/>
                </a:tc>
              </a:tr>
              <a:tr h="482029"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7:</a:t>
                      </a:r>
                      <a:r>
                        <a:rPr lang="en-US" altLang="zh-TW" sz="3000" dirty="0" smtClean="0"/>
                        <a:t>3 </a:t>
                      </a:r>
                      <a:r>
                        <a:rPr lang="zh-TW" altLang="en-US" sz="3000" dirty="0" smtClean="0"/>
                        <a:t>去迎接亚哈斯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38:2</a:t>
                      </a:r>
                      <a:r>
                        <a:rPr lang="zh-TW" altLang="en-US" sz="3000" dirty="0" smtClean="0"/>
                        <a:t>转脸朝墙，祷告耶和华</a:t>
                      </a:r>
                      <a:endParaRPr lang="en-US" sz="3000" dirty="0"/>
                    </a:p>
                  </a:txBody>
                  <a:tcPr/>
                </a:tc>
              </a:tr>
              <a:tr h="675069"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7:12 </a:t>
                      </a:r>
                      <a:r>
                        <a:rPr lang="zh-TW" altLang="en-US" sz="3000" dirty="0" smtClean="0"/>
                        <a:t>我不求，我不试探耶和华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38:22 </a:t>
                      </a:r>
                      <a:r>
                        <a:rPr lang="zh-TW" altLang="en-US" sz="3000" dirty="0" smtClean="0"/>
                        <a:t>我能上耶和华的殿，有什么兆头呢</a:t>
                      </a:r>
                      <a:endParaRPr lang="en-US" sz="3000" dirty="0"/>
                    </a:p>
                  </a:txBody>
                  <a:tcPr/>
                </a:tc>
              </a:tr>
              <a:tr h="803762"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7:16 </a:t>
                      </a:r>
                      <a:r>
                        <a:rPr lang="zh-TW" altLang="en-US" sz="3000" dirty="0" smtClean="0"/>
                        <a:t>你所憎恶的那二王之地必致见弃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38:5</a:t>
                      </a:r>
                      <a:r>
                        <a:rPr lang="en-US" altLang="zh-CN" sz="3000" baseline="0" dirty="0" smtClean="0"/>
                        <a:t> </a:t>
                      </a:r>
                      <a:r>
                        <a:rPr lang="zh-TW" altLang="en-US" sz="3000" dirty="0" smtClean="0"/>
                        <a:t>看见了你的眼泪。我必加增你十五年的寿数</a:t>
                      </a:r>
                      <a:endParaRPr lang="en-US" sz="3000" dirty="0"/>
                    </a:p>
                  </a:txBody>
                  <a:tcPr/>
                </a:tc>
              </a:tr>
              <a:tr h="542989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rgbClr val="000000"/>
                          </a:solidFill>
                        </a:rPr>
                        <a:t>王下 </a:t>
                      </a:r>
                      <a:r>
                        <a:rPr lang="en-US" altLang="zh-TW" sz="3000" dirty="0" smtClean="0"/>
                        <a:t>1</a:t>
                      </a:r>
                      <a:r>
                        <a:rPr lang="en-US" altLang="zh-CN" sz="3000" dirty="0" smtClean="0"/>
                        <a:t>6:2</a:t>
                      </a:r>
                      <a:r>
                        <a:rPr lang="zh-TW" altLang="en-US" sz="3000" dirty="0" smtClean="0"/>
                        <a:t>不像他祖大卫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rgbClr val="000000"/>
                          </a:solidFill>
                        </a:rPr>
                        <a:t>王下 </a:t>
                      </a:r>
                      <a:r>
                        <a:rPr lang="en-US" altLang="zh-TW" sz="3000" dirty="0" smtClean="0"/>
                        <a:t>1</a:t>
                      </a:r>
                      <a:r>
                        <a:rPr lang="zh-CN" altLang="zh-CN" sz="3000" dirty="0" smtClean="0"/>
                        <a:t>8</a:t>
                      </a:r>
                      <a:r>
                        <a:rPr lang="en-US" altLang="zh-CN" sz="3000" dirty="0" smtClean="0"/>
                        <a:t>:</a:t>
                      </a:r>
                      <a:r>
                        <a:rPr lang="en-US" altLang="zh-CN" sz="3000" dirty="0" smtClean="0"/>
                        <a:t>3 </a:t>
                      </a:r>
                      <a:r>
                        <a:rPr lang="zh-TW" altLang="en-US" sz="3000" dirty="0" smtClean="0"/>
                        <a:t>效法他祖大卫</a:t>
                      </a:r>
                      <a:endParaRPr lang="en-US" sz="3000" dirty="0"/>
                    </a:p>
                  </a:txBody>
                  <a:tcPr/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16:4</a:t>
                      </a:r>
                      <a:r>
                        <a:rPr lang="en-US" altLang="zh-TW" sz="3000" dirty="0" smtClean="0"/>
                        <a:t> </a:t>
                      </a:r>
                      <a:r>
                        <a:rPr lang="zh-TW" altLang="en-US" sz="3000" dirty="0" smtClean="0"/>
                        <a:t>并在丘坛上、山冈上、各青翠树下献祭烧香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18:4</a:t>
                      </a:r>
                      <a:r>
                        <a:rPr lang="zh-TW" altLang="en-US" sz="3000" dirty="0" smtClean="0"/>
                        <a:t>他废去丘坛，毁坏柱像，砍下木偶</a:t>
                      </a:r>
                      <a:endParaRPr lang="en-US" sz="3000" dirty="0"/>
                    </a:p>
                  </a:txBody>
                  <a:tcPr/>
                </a:tc>
              </a:tr>
              <a:tr h="409787">
                <a:tc>
                  <a:txBody>
                    <a:bodyPr/>
                    <a:lstStyle/>
                    <a:p>
                      <a:r>
                        <a:rPr lang="zh-TW" altLang="en-US" sz="3000" dirty="0" smtClean="0"/>
                        <a:t>1</a:t>
                      </a:r>
                      <a:r>
                        <a:rPr lang="en-US" altLang="zh-TW" sz="3000" dirty="0" smtClean="0"/>
                        <a:t>6</a:t>
                      </a:r>
                      <a:r>
                        <a:rPr lang="en-US" altLang="zh-CN" sz="3000" dirty="0" smtClean="0"/>
                        <a:t>:7</a:t>
                      </a:r>
                      <a:r>
                        <a:rPr lang="en-US" altLang="zh-TW" sz="3000" dirty="0" smtClean="0"/>
                        <a:t> </a:t>
                      </a:r>
                      <a:r>
                        <a:rPr lang="zh-TW" altLang="en-US" sz="3000" dirty="0" smtClean="0"/>
                        <a:t>我是你的仆人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/>
                        <a:t>18:7</a:t>
                      </a:r>
                      <a:r>
                        <a:rPr lang="zh-TW" altLang="en-US" sz="3000" dirty="0" smtClean="0"/>
                        <a:t>不肯侍奉亚述王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44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8548810</TotalTime>
  <Words>2949</Words>
  <Application>Microsoft Macintosh PowerPoint</Application>
  <PresentationFormat>On-screen Show (16:10)</PresentationFormat>
  <Paragraphs>70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991</cp:revision>
  <cp:lastPrinted>2018-11-18T14:46:10Z</cp:lastPrinted>
  <dcterms:created xsi:type="dcterms:W3CDTF">2016-04-20T14:44:41Z</dcterms:created>
  <dcterms:modified xsi:type="dcterms:W3CDTF">2018-11-18T14:51:05Z</dcterms:modified>
</cp:coreProperties>
</file>