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8"/>
  </p:notesMasterIdLst>
  <p:handoutMasterIdLst>
    <p:handoutMasterId r:id="rId19"/>
  </p:handoutMasterIdLst>
  <p:sldIdLst>
    <p:sldId id="261" r:id="rId2"/>
    <p:sldId id="1145" r:id="rId3"/>
    <p:sldId id="1144" r:id="rId4"/>
    <p:sldId id="1102" r:id="rId5"/>
    <p:sldId id="1123" r:id="rId6"/>
    <p:sldId id="1133" r:id="rId7"/>
    <p:sldId id="1136" r:id="rId8"/>
    <p:sldId id="1134" r:id="rId9"/>
    <p:sldId id="1135" r:id="rId10"/>
    <p:sldId id="1140" r:id="rId11"/>
    <p:sldId id="1142" r:id="rId12"/>
    <p:sldId id="1143" r:id="rId13"/>
    <p:sldId id="1138" r:id="rId14"/>
    <p:sldId id="1141" r:id="rId15"/>
    <p:sldId id="1137" r:id="rId16"/>
    <p:sldId id="822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2" autoAdjust="0"/>
  </p:normalViewPr>
  <p:slideViewPr>
    <p:cSldViewPr snapToGrid="0" snapToObjects="1">
      <p:cViewPr>
        <p:scale>
          <a:sx n="75" d="100"/>
          <a:sy n="75" d="100"/>
        </p:scale>
        <p:origin x="-2064" y="-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他所造的日月星辰，排列恰当，地球正好符合生命成长的需要。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我们的地球，质量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5.9722 × 10^24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公斤，是太阳的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33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万分之一倍，正好提供地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球上生命合适的重量，若太重，飞鸟和人体都不能支持本身的重量，心脏也不可能在更大的重力下维持血液循环；若太轻，又不足以防止气体的逸散，其大气乃逐渐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散失，水也将随之气化而消失，失去空气和水，生命即不能存在。地球一年绕太阳公转一圈，这个椭圆轨道的长半轴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亿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千万公里，距离适中，太近太远都不相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宜。如果地球距太阳近一些，如水星和金星（上次可以观测甚至肉眼看到时间是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June 8, 2004 and June 5-6, 2012.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如果你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6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月没看到，和我一样，就再等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百年，若能活那么久就可以再看一次），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则太热，任何生物都不能存在；如果地球距太阳远一些，如火星，则太冷，其表面永远处于冰冻状态。自转周期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小时，如太短，则因转速太快，海水将大量向赤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道一带集中，低纬度地区将有大片陆地被海水淹没，剩余的陆地也将受到强大的潮汐浪涛冲涮，百物不生。高纬度地区则将有大片海床变为陆地，由于缺水，大片陆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地将变为沙漠。而且如果地球的自转过快，地面的风速将造成灾难，例如木星的自转周期为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10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小时，其表面风速即达每小时两千公里以上，令人闻之色变。因地球之自转轴向一侧倾斜，地球之赤道平面与黄道平面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公转轨道平面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)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并不一致，有约二十三度半的倾角。此倾角如太小，地上将无四季寒暑之分。如果倾角太大，则季节温差将过分剧烈，而且大部分地区将是夏季永昼，冬季永夜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cs typeface="宋体" charset="0"/>
              </a:rPr>
              <a:t>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>
              <a:defRPr/>
            </a:pPr>
            <a:r>
              <a:rPr lang="zh-TW" altLang="en-US" dirty="0" smtClean="0"/>
              <a:t>八大行星的通常记法是：水金地火木土天王海王。虽然有些长但是很好记。</a:t>
            </a:r>
          </a:p>
          <a:p>
            <a:pPr>
              <a:defRPr/>
            </a:pPr>
            <a:r>
              <a:rPr lang="zh-TW" altLang="en-US" dirty="0" smtClean="0"/>
              <a:t>还有一种记法，虽然有些牵强，但是记忆保存的时间很长：水晶球，火烧木，变成了土，天涯海角。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5CF02-DAB7-B348-9D17-9876FB6CB7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他所造的日月星辰，排列恰当，地球正好符合生命成长的需要。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我们的地球，质量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5.9722 × 10^24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公斤，是太阳的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33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万分之一倍，正好提供地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球上生命合适的重量，若太重，飞鸟和人体都不能支持本身的重量，心脏也不可能在更大的重力下维持血液循环；若太轻，又不足以防止气体的逸散，其大气乃逐渐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散失，水也将随之气化而消失，失去空气和水，生命即不能存在。地球一年绕太阳公转一圈，这个椭圆轨道的长半轴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亿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千万公里，距离适中，太近太远都不相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宜。如果地球距太阳近一些，如水星和金星（上次可以观测甚至肉眼看到时间是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June 8, 2004 and June 5-6, 2012.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如果你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6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月没看到，和我一样，就再等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百年，若能活那么久就可以再看一次），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则太热，任何生物都不能存在；如果地球距太阳远一些，如火星，则太冷，其表面永远处于冰冻状态。自转周期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小时，如太短，则因转速太快，海水将大量向赤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道一带集中，低纬度地区将有大片陆地被海水淹没，剩余的陆地也将受到强大的潮汐浪涛冲涮，百物不生。高纬度地区则将有大片海床变为陆地，由于缺水，大片陆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地将变为沙漠。而且如果地球的自转过快，地面的风速将造成灾难，例如木星的自转周期为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10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小时，其表面风速即达每小时两千公里以上，令人闻之色变。因地球之自转轴向一侧倾斜，地球之赤道平面与黄道平面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公转轨道平面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)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并不一致，有约二十三度半的倾角。此倾角如太小，地上将无四季寒暑之分。如果倾角太大，则季节温差将过分剧烈，而且大部分地区将是夏季永昼，冬季永夜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cs typeface="宋体" charset="0"/>
              </a:rPr>
              <a:t>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>
              <a:defRPr/>
            </a:pPr>
            <a:r>
              <a:rPr lang="zh-TW" altLang="en-US" dirty="0" smtClean="0"/>
              <a:t>八大行星的通常记法是：水金地火木土天王海王。虽然有些长但是很好记。</a:t>
            </a:r>
          </a:p>
          <a:p>
            <a:pPr>
              <a:defRPr/>
            </a:pPr>
            <a:r>
              <a:rPr lang="zh-TW" altLang="en-US" dirty="0" smtClean="0"/>
              <a:t>还有一种记法，虽然有些牵强，但是记忆保存的时间很长：水晶球，火烧木，变成了土，天涯海角。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5CF02-DAB7-B348-9D17-9876FB6CB7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他所造的日月星辰，排列恰当，地球正好符合生命成长的需要。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我们的地球，质量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5.9722 × 10^24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公斤，是太阳的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33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万分之一倍，正好提供地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球上生命合适的重量，若太重，飞鸟和人体都不能支持本身的重量，心脏也不可能在更大的重力下维持血液循环；若太轻，又不足以防止气体的逸散，其大气乃逐渐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散失，水也将随之气化而消失，失去空气和水，生命即不能存在。地球一年绕太阳公转一圈，这个椭圆轨道的长半轴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亿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千万公里，距离适中，太近太远都不相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宜。如果地球距太阳近一些，如水星和金星（上次可以观测甚至肉眼看到时间是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June 8, 2004 and June 5-6, 2012.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如果你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6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月没看到，和我一样，就再等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百年，若能活那么久就可以再看一次），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则太热，任何生物都不能存在；如果地球距太阳远一些，如火星，则太冷，其表面永远处于冰冻状态。自转周期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小时，如太短，则因转速太快，海水将大量向赤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道一带集中，低纬度地区将有大片陆地被海水淹没，剩余的陆地也将受到强大的潮汐浪涛冲涮，百物不生。高纬度地区则将有大片海床变为陆地，由于缺水，大片陆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地将变为沙漠。而且如果地球的自转过快，地面的风速将造成灾难，例如木星的自转周期为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10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小时，其表面风速即达每小时两千公里以上，令人闻之色变。因地球之自转轴向一侧倾斜，地球之赤道平面与黄道平面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公转轨道平面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)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并不一致，有约二十三度半的倾角。此倾角如太小，地上将无四季寒暑之分。如果倾角太大，则季节温差将过分剧烈，而且大部分地区将是夏季永昼，冬季永夜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cs typeface="宋体" charset="0"/>
              </a:rPr>
              <a:t>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>
              <a:defRPr/>
            </a:pPr>
            <a:r>
              <a:rPr lang="zh-TW" altLang="en-US" dirty="0" smtClean="0"/>
              <a:t>八大行星的通常记法是：水金地火木土天王海王。虽然有些长但是很好记。</a:t>
            </a:r>
          </a:p>
          <a:p>
            <a:pPr>
              <a:defRPr/>
            </a:pPr>
            <a:r>
              <a:rPr lang="zh-TW" altLang="en-US" dirty="0" smtClean="0"/>
              <a:t>还有一种记法，虽然有些牵强，但是记忆保存的时间很长：水晶球，火烧木，变成了土，天涯海角。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5CF02-DAB7-B348-9D17-9876FB6CB7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000000"/>
                </a:solidFill>
              </a:rPr>
              <a:t>3</a:t>
            </a:r>
            <a:r>
              <a:rPr lang="en-US" altLang="zh-CN" sz="1200" dirty="0" smtClean="0">
                <a:solidFill>
                  <a:srgbClr val="000000"/>
                </a:solidFill>
              </a:rPr>
              <a:t>7:1</a:t>
            </a:r>
            <a:r>
              <a:rPr lang="zh-TW" altLang="en-US" sz="1200" dirty="0" smtClean="0">
                <a:solidFill>
                  <a:srgbClr val="000000"/>
                </a:solidFill>
              </a:rPr>
              <a:t>希西家王听见，就撕裂衣服，披上麻布，进了耶和华的殿</a:t>
            </a:r>
            <a:endParaRPr lang="en-US" altLang="zh-TW" sz="1200" dirty="0" smtClean="0">
              <a:solidFill>
                <a:srgbClr val="000000"/>
              </a:solidFill>
            </a:endParaRPr>
          </a:p>
          <a:p>
            <a:r>
              <a:rPr lang="en-US" altLang="zh-TW" sz="1200" dirty="0" smtClean="0">
                <a:solidFill>
                  <a:srgbClr val="000000"/>
                </a:solidFill>
              </a:rPr>
              <a:t>3</a:t>
            </a:r>
            <a:r>
              <a:rPr lang="en-US" altLang="zh-CN" sz="1200" dirty="0" smtClean="0">
                <a:solidFill>
                  <a:srgbClr val="000000"/>
                </a:solidFill>
              </a:rPr>
              <a:t>7:</a:t>
            </a:r>
            <a:r>
              <a:rPr lang="en-US" altLang="zh-TW" sz="1200" dirty="0" smtClean="0">
                <a:solidFill>
                  <a:srgbClr val="000000"/>
                </a:solidFill>
              </a:rPr>
              <a:t>14 </a:t>
            </a:r>
            <a:r>
              <a:rPr lang="zh-TW" altLang="en-US" sz="1200" dirty="0" smtClean="0">
                <a:solidFill>
                  <a:srgbClr val="000000"/>
                </a:solidFill>
              </a:rPr>
              <a:t>希西家从使者手里接过书信来，看完了，就上耶和华的殿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神至圣无可比拟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他所造的日月星辰，排列恰当，地球正好符合生命成长的需要。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 eaLnBrk="1">
              <a:defRPr/>
            </a:pP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我们的地球，质量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5.9722 × 10^24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公斤，是太阳的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33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万分之一倍，正好提供地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球上生命合适的重量，若太重，飞鸟和人体都不能支持本身的重量，心脏也不可能在更大的重力下维持血液循环；若太轻，又不足以防止气体的逸散，其大气乃逐渐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散失，水也将随之气化而消失，失去空气和水，生命即不能存在。地球一年绕太阳公转一圈，这个椭圆轨道的长半轴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亿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5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千万公里，距离适中，太近太远都不相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宜。如果地球距太阳近一些，如水星和金星（上次可以观测甚至肉眼看到时间是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June 8, 2004 and June 5-6, 2012.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如果你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6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月没看到，和我一样，就再等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百年，若能活那么久就可以再看一次），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则太热，任何生物都不能存在；如果地球距太阳远一些，如火星，则太冷，其表面永远处于冰冻状态。自转周期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24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小时，如太短，则因转速太快，海水将大量向赤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道一带集中，低纬度地区将有大片陆地被海水淹没，剩余的陆地也将受到强大的潮汐浪涛冲涮，百物不生。高纬度地区则将有大片海床变为陆地，由于缺水，大片陆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地将变为沙漠。而且如果地球的自转过快，地面的风速将造成灾难，例如木星的自转周期为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10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小时，其表面风速即达每小时两千公里以上，令人闻之色变。因地球之自转轴向一侧倾斜，地球之赤道平面与黄道平面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公转轨道平面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cs typeface="Helvetica Light" charset="0"/>
              </a:rPr>
              <a:t>)</a:t>
            </a:r>
            <a:r>
              <a:rPr lang="zh-CN" altLang="en-US" dirty="0">
                <a:solidFill>
                  <a:srgbClr val="FFFFFF"/>
                </a:solidFill>
                <a:latin typeface="Helvetica Light" charset="0"/>
                <a:cs typeface="宋体" charset="0"/>
              </a:rPr>
              <a:t>并不一致，有约二十三度半的倾角。此倾角如太小，地上将无四季寒暑之分。如果倾角太大，则季节温差将过分剧烈，而且大部分地区将是夏季永昼，冬季永夜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cs typeface="宋体" charset="0"/>
              </a:rPr>
              <a:t>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cs typeface="宋体" charset="0"/>
            </a:endParaRPr>
          </a:p>
          <a:p>
            <a:pPr>
              <a:defRPr/>
            </a:pPr>
            <a:r>
              <a:rPr lang="zh-TW" altLang="en-US" dirty="0" smtClean="0"/>
              <a:t>八大行星的通常记法是：水金地火木土天王海王。虽然有些长但是很好记。</a:t>
            </a:r>
          </a:p>
          <a:p>
            <a:pPr>
              <a:defRPr/>
            </a:pPr>
            <a:r>
              <a:rPr lang="zh-TW" altLang="en-US" dirty="0" smtClean="0"/>
              <a:t>还有一种记法，虽然有些牵强，但是记忆保存的时间很长：水晶球，火烧木，变成了土，天涯海角。</a:t>
            </a:r>
            <a:endParaRPr lang="en-US" altLang="zh-CN" dirty="0">
              <a:solidFill>
                <a:srgbClr val="FFFFFF"/>
              </a:solidFill>
              <a:latin typeface="Helvetica Light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5CF02-DAB7-B348-9D17-9876FB6CB7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12/8/18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14399" y="1236133"/>
            <a:ext cx="729826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srgbClr val="000000"/>
                </a:solidFill>
              </a:rPr>
              <a:t>如鹰</a:t>
            </a:r>
            <a:r>
              <a:rPr lang="zh-TW" altLang="en-US" sz="4400" dirty="0" smtClean="0">
                <a:solidFill>
                  <a:srgbClr val="000000"/>
                </a:solidFill>
              </a:rPr>
              <a:t>展翅上腾</a:t>
            </a:r>
            <a:endParaRPr lang="en-US" altLang="zh-TW" sz="4400" dirty="0" smtClean="0">
              <a:solidFill>
                <a:srgbClr val="000000"/>
              </a:solidFill>
            </a:endParaRPr>
          </a:p>
          <a:p>
            <a:pPr algn="ctr"/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以赛亚書 </a:t>
            </a:r>
            <a:r>
              <a:rPr lang="en-US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40: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2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-</a:t>
            </a:r>
            <a:r>
              <a:rPr lang="zh-CN" altLang="zh-CN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3</a:t>
            </a:r>
            <a:r>
              <a:rPr lang="en-US" altLang="zh-CN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</a:t>
            </a:r>
            <a:endParaRPr lang="en-US" altLang="zh-CN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66" y="1320799"/>
            <a:ext cx="8483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40:25-27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比，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举目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道路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查问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承受万有（来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1:2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51761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3" y="1340115"/>
            <a:ext cx="8685212" cy="4242593"/>
          </a:xfrm>
        </p:spPr>
        <p:txBody>
          <a:bodyPr/>
          <a:lstStyle/>
          <a:p>
            <a:pPr eaLnBrk="1">
              <a:defRPr/>
            </a:pPr>
            <a:endParaRPr lang="en-US" altLang="zh-CN" sz="17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4437063" y="5425282"/>
            <a:ext cx="260350" cy="20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16D146A-7769-9044-B874-B6653265B9E4}" type="slidenum">
              <a:rPr lang="en-US" altLang="zh-CN" sz="1300">
                <a:solidFill>
                  <a:srgbClr val="FFFFFF"/>
                </a:solidFill>
                <a:cs typeface="Helvetica Light" charset="0"/>
              </a:rPr>
              <a:pPr>
                <a:defRPr/>
              </a:pPr>
              <a:t>11</a:t>
            </a:fld>
            <a:endParaRPr lang="zh-CN">
              <a:solidFill>
                <a:srgbClr val="FFFFFF"/>
              </a:solidFill>
              <a:cs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812800"/>
            <a:ext cx="6350000" cy="4076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21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3" y="1340115"/>
            <a:ext cx="8685212" cy="4242593"/>
          </a:xfrm>
        </p:spPr>
        <p:txBody>
          <a:bodyPr/>
          <a:lstStyle/>
          <a:p>
            <a:pPr eaLnBrk="1">
              <a:defRPr/>
            </a:pPr>
            <a:endParaRPr lang="en-US" altLang="zh-CN" sz="17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4437063" y="5425282"/>
            <a:ext cx="260350" cy="20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16D146A-7769-9044-B874-B6653265B9E4}" type="slidenum">
              <a:rPr lang="en-US" altLang="zh-CN" sz="1300">
                <a:solidFill>
                  <a:srgbClr val="FFFFFF"/>
                </a:solidFill>
                <a:cs typeface="Helvetica Light" charset="0"/>
              </a:rPr>
              <a:pPr>
                <a:defRPr/>
              </a:pPr>
              <a:t>12</a:t>
            </a:fld>
            <a:endParaRPr lang="zh-CN">
              <a:solidFill>
                <a:srgbClr val="FFFFFF"/>
              </a:solidFill>
              <a:cs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812800"/>
            <a:ext cx="6350000" cy="4076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0"/>
            <a:ext cx="7311301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0"/>
            <a:ext cx="73113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70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3" y="1340115"/>
            <a:ext cx="8685212" cy="4242593"/>
          </a:xfrm>
        </p:spPr>
        <p:txBody>
          <a:bodyPr/>
          <a:lstStyle/>
          <a:p>
            <a:pPr eaLnBrk="1">
              <a:defRPr/>
            </a:pPr>
            <a:endParaRPr lang="en-US" altLang="zh-CN" sz="17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4437063" y="5425282"/>
            <a:ext cx="260350" cy="20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16D146A-7769-9044-B874-B6653265B9E4}" type="slidenum">
              <a:rPr lang="en-US" altLang="zh-CN" sz="1300">
                <a:solidFill>
                  <a:srgbClr val="FFFFFF"/>
                </a:solidFill>
                <a:cs typeface="Helvetica Light" charset="0"/>
              </a:rPr>
              <a:pPr>
                <a:defRPr/>
              </a:pPr>
              <a:t>13</a:t>
            </a:fld>
            <a:endParaRPr lang="zh-CN">
              <a:solidFill>
                <a:srgbClr val="FFFFFF"/>
              </a:solidFill>
              <a:cs typeface="Helvetica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0"/>
            <a:ext cx="4546506" cy="571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51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667" y="1016001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40:28-41:29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创造，智慧，力量，兴起，拣选，应允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创造诸世界，托住万有（来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1:2-3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92629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9466" y="728133"/>
            <a:ext cx="72982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等候谁，我们必</a:t>
            </a:r>
            <a:r>
              <a:rPr lang="zh-TW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如鹰展翅上腾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？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所等的他：</a:t>
            </a:r>
            <a:endParaRPr lang="en-US" altLang="zh-TW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智慧创造，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权能托</a:t>
            </a:r>
            <a:r>
              <a:rPr lang="zh-CN" altLang="en-US" sz="40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住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，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荣耀承受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。</a:t>
            </a:r>
            <a:endParaRPr lang="en-US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72922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733" y="2688147"/>
            <a:ext cx="814493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</a:rPr>
              <a:t>以赛亚书</a:t>
            </a:r>
            <a:r>
              <a:rPr lang="en-US" altLang="zh-TW" sz="3600" dirty="0">
                <a:solidFill>
                  <a:srgbClr val="000000"/>
                </a:solidFill>
              </a:rPr>
              <a:t>40</a:t>
            </a:r>
            <a:r>
              <a:rPr lang="en-US" altLang="zh-TW" sz="3600" dirty="0" smtClean="0">
                <a:solidFill>
                  <a:srgbClr val="000000"/>
                </a:solidFill>
              </a:rPr>
              <a:t>:31 </a:t>
            </a:r>
            <a:r>
              <a:rPr lang="zh-TW" altLang="en-US" sz="3600" dirty="0">
                <a:solidFill>
                  <a:srgbClr val="000000"/>
                </a:solidFill>
              </a:rPr>
              <a:t>但那等候耶和华的，必重新得力。他们必如鹰展翅上腾，他们奔跑却不困倦，行走却不疲乏。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1124340"/>
            <a:ext cx="7501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悔改己罪，</a:t>
            </a:r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预备主</a:t>
            </a:r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道</a:t>
            </a:r>
            <a:endParaRPr lang="en-US" altLang="zh-TW" sz="3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等候主来，重新得力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67" y="13405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本周挑战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66" b="14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91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1503584"/>
            <a:ext cx="660400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安慰／加力（向上结果）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预备主的道（往下扎根）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持守主的话（</a:t>
            </a:r>
            <a:r>
              <a:rPr lang="zh-CN" altLang="en-US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往下扎根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扬声／无惧（</a:t>
            </a:r>
            <a:r>
              <a:rPr lang="zh-CN" altLang="en-US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向上结果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70" y="1390841"/>
            <a:ext cx="4419696" cy="2696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170" y="4087474"/>
            <a:ext cx="4419696" cy="2696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1" y="183447"/>
            <a:ext cx="689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家庭作业复习</a:t>
            </a:r>
            <a:endParaRPr lang="en-US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733" y="785117"/>
            <a:ext cx="7501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悔改己罪，</a:t>
            </a:r>
            <a:r>
              <a:rPr lang="zh-TW" altLang="en-US" sz="3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预备主道</a:t>
            </a:r>
            <a:endParaRPr lang="en-US" altLang="zh-CN" sz="3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45958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34" y="118532"/>
            <a:ext cx="9025466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</a:rPr>
              <a:t>以赛亚书</a:t>
            </a:r>
            <a:r>
              <a:rPr lang="en-US" altLang="zh-TW" sz="3400" dirty="0" smtClean="0">
                <a:solidFill>
                  <a:schemeClr val="bg1"/>
                </a:solidFill>
              </a:rPr>
              <a:t>40</a:t>
            </a:r>
            <a:r>
              <a:rPr lang="en-US" altLang="zh-TW" sz="3400" dirty="0" smtClean="0">
                <a:solidFill>
                  <a:schemeClr val="bg1"/>
                </a:solidFill>
              </a:rPr>
              <a:t>:</a:t>
            </a:r>
            <a:r>
              <a:rPr lang="en-US" altLang="zh-TW" sz="3400" dirty="0">
                <a:solidFill>
                  <a:schemeClr val="bg1"/>
                </a:solidFill>
              </a:rPr>
              <a:t>12 </a:t>
            </a:r>
            <a:r>
              <a:rPr lang="zh-TW" altLang="en-US" sz="3400" dirty="0">
                <a:solidFill>
                  <a:schemeClr val="bg1"/>
                </a:solidFill>
              </a:rPr>
              <a:t>谁曾用手心量诸水，用手虎口量苍天，用升斗盛大地的尘土，用秤称山岭，用天平平冈陵呢？ </a:t>
            </a:r>
            <a:r>
              <a:rPr lang="en-US" altLang="zh-TW" sz="3400" dirty="0">
                <a:solidFill>
                  <a:schemeClr val="bg1"/>
                </a:solidFill>
              </a:rPr>
              <a:t>13 </a:t>
            </a:r>
            <a:r>
              <a:rPr lang="zh-TW" altLang="en-US" sz="3400" dirty="0">
                <a:solidFill>
                  <a:schemeClr val="bg1"/>
                </a:solidFill>
              </a:rPr>
              <a:t>谁曾测度耶和华的</a:t>
            </a:r>
            <a:r>
              <a:rPr lang="zh-TW" altLang="en-US" sz="3400" dirty="0" smtClean="0">
                <a:solidFill>
                  <a:schemeClr val="bg1"/>
                </a:solidFill>
              </a:rPr>
              <a:t>心，</a:t>
            </a:r>
            <a:r>
              <a:rPr lang="zh-TW" altLang="en-US" sz="3400" dirty="0">
                <a:solidFill>
                  <a:schemeClr val="bg1"/>
                </a:solidFill>
              </a:rPr>
              <a:t>或做他的谋士指教他呢？ </a:t>
            </a:r>
            <a:r>
              <a:rPr lang="en-US" altLang="zh-TW" sz="3400" dirty="0">
                <a:solidFill>
                  <a:schemeClr val="bg1"/>
                </a:solidFill>
              </a:rPr>
              <a:t>14 </a:t>
            </a:r>
            <a:r>
              <a:rPr lang="zh-TW" altLang="en-US" sz="3400" dirty="0">
                <a:solidFill>
                  <a:schemeClr val="bg1"/>
                </a:solidFill>
              </a:rPr>
              <a:t>他与谁商议，谁教导他？谁将公平的路指示他，又将知识教训他，将通达的道指教他呢？ </a:t>
            </a:r>
            <a:r>
              <a:rPr lang="en-US" altLang="zh-TW" sz="3400" dirty="0">
                <a:solidFill>
                  <a:schemeClr val="bg1"/>
                </a:solidFill>
              </a:rPr>
              <a:t>15 </a:t>
            </a:r>
            <a:r>
              <a:rPr lang="zh-TW" altLang="en-US" sz="3400" dirty="0">
                <a:solidFill>
                  <a:schemeClr val="bg1"/>
                </a:solidFill>
              </a:rPr>
              <a:t>看哪，万民都像水桶的一滴，又算如天平上的微尘，他举起众海岛，好像极微之物。 </a:t>
            </a:r>
            <a:r>
              <a:rPr lang="en-US" altLang="zh-TW" sz="3400" dirty="0">
                <a:solidFill>
                  <a:schemeClr val="bg1"/>
                </a:solidFill>
              </a:rPr>
              <a:t>16 </a:t>
            </a:r>
            <a:r>
              <a:rPr lang="zh-TW" altLang="en-US" sz="3400" dirty="0">
                <a:solidFill>
                  <a:schemeClr val="bg1"/>
                </a:solidFill>
              </a:rPr>
              <a:t>黎巴嫩的树林不够当柴烧，其中的走兽也不够做燔祭。 </a:t>
            </a:r>
            <a:r>
              <a:rPr lang="en-US" altLang="zh-TW" sz="3400" dirty="0">
                <a:solidFill>
                  <a:schemeClr val="bg1"/>
                </a:solidFill>
              </a:rPr>
              <a:t>17 </a:t>
            </a:r>
            <a:r>
              <a:rPr lang="zh-TW" altLang="en-US" sz="3400" dirty="0">
                <a:solidFill>
                  <a:schemeClr val="bg1"/>
                </a:solidFill>
              </a:rPr>
              <a:t>万民在他面前好像虚无，被他看为不及虚无，乃为虚空。 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199" y="118534"/>
            <a:ext cx="894080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</a:rPr>
              <a:t>以赛亚书</a:t>
            </a:r>
            <a:r>
              <a:rPr lang="en-US" altLang="zh-TW" sz="3600" dirty="0" smtClean="0">
                <a:solidFill>
                  <a:srgbClr val="000000"/>
                </a:solidFill>
              </a:rPr>
              <a:t>40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>
                <a:solidFill>
                  <a:srgbClr val="000000"/>
                </a:solidFill>
              </a:rPr>
              <a:t>18 </a:t>
            </a:r>
            <a:r>
              <a:rPr lang="zh-TW" altLang="en-US" sz="3600" dirty="0">
                <a:solidFill>
                  <a:srgbClr val="000000"/>
                </a:solidFill>
              </a:rPr>
              <a:t>你们究竟将谁比神，用什么形象与神比较呢？ </a:t>
            </a:r>
            <a:r>
              <a:rPr lang="en-US" altLang="zh-TW" sz="3600" dirty="0">
                <a:solidFill>
                  <a:srgbClr val="000000"/>
                </a:solidFill>
              </a:rPr>
              <a:t>19 </a:t>
            </a:r>
            <a:r>
              <a:rPr lang="zh-TW" altLang="en-US" sz="3600" dirty="0">
                <a:solidFill>
                  <a:srgbClr val="000000"/>
                </a:solidFill>
              </a:rPr>
              <a:t>偶像是匠人铸造，银匠用金包裹，为它铸造银链。 </a:t>
            </a:r>
            <a:r>
              <a:rPr lang="en-US" altLang="zh-TW" sz="3600" dirty="0">
                <a:solidFill>
                  <a:srgbClr val="000000"/>
                </a:solidFill>
              </a:rPr>
              <a:t>20 </a:t>
            </a:r>
            <a:r>
              <a:rPr lang="zh-TW" altLang="en-US" sz="3600" dirty="0">
                <a:solidFill>
                  <a:srgbClr val="000000"/>
                </a:solidFill>
              </a:rPr>
              <a:t>穷乏献不起这样供物的，就拣选不能朽坏的树木，为自己寻找巧匠，立起不能摇动的偶像。 </a:t>
            </a:r>
            <a:r>
              <a:rPr lang="en-US" altLang="zh-TW" sz="3600" dirty="0">
                <a:solidFill>
                  <a:srgbClr val="000000"/>
                </a:solidFill>
              </a:rPr>
              <a:t>21 </a:t>
            </a:r>
            <a:r>
              <a:rPr lang="zh-TW" altLang="en-US" sz="3600" dirty="0">
                <a:solidFill>
                  <a:srgbClr val="000000"/>
                </a:solidFill>
              </a:rPr>
              <a:t>你们岂不曾知道吗？你们岂不曾听见吗？从起初岂没有人告诉你们吗？自从立地的根基，你们岂没有明白吗？ </a:t>
            </a:r>
            <a:r>
              <a:rPr lang="en-US" altLang="zh-TW" sz="3600" dirty="0">
                <a:solidFill>
                  <a:srgbClr val="000000"/>
                </a:solidFill>
              </a:rPr>
              <a:t>22 </a:t>
            </a:r>
            <a:r>
              <a:rPr lang="zh-TW" altLang="en-US" sz="3600" dirty="0">
                <a:solidFill>
                  <a:srgbClr val="000000"/>
                </a:solidFill>
              </a:rPr>
              <a:t>神坐在地球大圈之上，地上的居民好像蝗虫。他铺张穹苍如幔子，展开诸天如可住的帐篷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</a:rPr>
              <a:t>以赛亚书</a:t>
            </a:r>
            <a:r>
              <a:rPr lang="en-US" altLang="zh-TW" sz="3600" dirty="0" smtClean="0">
                <a:solidFill>
                  <a:srgbClr val="000000"/>
                </a:solidFill>
              </a:rPr>
              <a:t>40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 smtClean="0">
                <a:solidFill>
                  <a:srgbClr val="000000"/>
                </a:solidFill>
              </a:rPr>
              <a:t>23 </a:t>
            </a:r>
            <a:r>
              <a:rPr lang="zh-TW" altLang="en-US" sz="3600" dirty="0">
                <a:solidFill>
                  <a:srgbClr val="000000"/>
                </a:solidFill>
              </a:rPr>
              <a:t>他使君王归于虚无，使地上的审判官成为虚空。 </a:t>
            </a:r>
            <a:r>
              <a:rPr lang="en-US" altLang="zh-TW" sz="3600" dirty="0">
                <a:solidFill>
                  <a:srgbClr val="000000"/>
                </a:solidFill>
              </a:rPr>
              <a:t>24 </a:t>
            </a:r>
            <a:r>
              <a:rPr lang="zh-TW" altLang="en-US" sz="3600" dirty="0" smtClean="0">
                <a:solidFill>
                  <a:srgbClr val="000000"/>
                </a:solidFill>
              </a:rPr>
              <a:t>他们是刚才栽上</a:t>
            </a:r>
            <a:r>
              <a:rPr lang="zh-TW" altLang="en-US" sz="3600" dirty="0">
                <a:solidFill>
                  <a:srgbClr val="000000"/>
                </a:solidFill>
              </a:rPr>
              <a:t>，刚才种上，根也刚才扎在地里，他一吹在其上便都枯干，旋风将他们吹去，像碎秸一样。 </a:t>
            </a:r>
            <a:r>
              <a:rPr lang="en-US" altLang="zh-TW" sz="3600" dirty="0">
                <a:solidFill>
                  <a:srgbClr val="000000"/>
                </a:solidFill>
              </a:rPr>
              <a:t>25 </a:t>
            </a:r>
            <a:r>
              <a:rPr lang="zh-TW" altLang="en-US" sz="3600" dirty="0">
                <a:solidFill>
                  <a:srgbClr val="000000"/>
                </a:solidFill>
              </a:rPr>
              <a:t>那圣者说：“你们将谁比我，叫他与我相等呢？” </a:t>
            </a:r>
            <a:r>
              <a:rPr lang="en-US" altLang="zh-TW" sz="3600" dirty="0">
                <a:solidFill>
                  <a:srgbClr val="000000"/>
                </a:solidFill>
              </a:rPr>
              <a:t>26 </a:t>
            </a:r>
            <a:r>
              <a:rPr lang="zh-TW" altLang="en-US" sz="3600" dirty="0">
                <a:solidFill>
                  <a:srgbClr val="000000"/>
                </a:solidFill>
              </a:rPr>
              <a:t>你们向上举目，看谁创造这万象？按数目领出，他一一称其名；因他的权能，又因他的大能大力，连一个都不缺</a:t>
            </a:r>
            <a:r>
              <a:rPr lang="zh-TW" altLang="en-US" sz="3600" dirty="0" smtClean="0">
                <a:solidFill>
                  <a:srgbClr val="000000"/>
                </a:solidFill>
              </a:rPr>
              <a:t>。</a:t>
            </a:r>
            <a:r>
              <a:rPr lang="en-US" altLang="zh-TW" sz="3600" dirty="0" smtClean="0">
                <a:solidFill>
                  <a:srgbClr val="000000"/>
                </a:solidFill>
              </a:rPr>
              <a:t>27 </a:t>
            </a:r>
            <a:r>
              <a:rPr lang="zh-TW" altLang="en-US" sz="3600" dirty="0">
                <a:solidFill>
                  <a:srgbClr val="000000"/>
                </a:solidFill>
              </a:rPr>
              <a:t>雅各啊，你为何说“我的道路向耶和华隐藏”？以色列啊，你为何言“我的冤屈神并不查问”</a:t>
            </a:r>
            <a:r>
              <a:rPr lang="zh-TW" altLang="en-US" sz="3600" dirty="0" smtClean="0">
                <a:solidFill>
                  <a:srgbClr val="000000"/>
                </a:solidFill>
              </a:rPr>
              <a:t>？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5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389465"/>
            <a:ext cx="8415868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</a:rPr>
              <a:t>以赛亚书</a:t>
            </a:r>
            <a:r>
              <a:rPr lang="en-US" altLang="zh-TW" sz="3600" dirty="0" smtClean="0">
                <a:solidFill>
                  <a:srgbClr val="000000"/>
                </a:solidFill>
              </a:rPr>
              <a:t>40</a:t>
            </a:r>
            <a:r>
              <a:rPr lang="en-US" altLang="zh-TW" sz="3600" dirty="0" smtClean="0">
                <a:solidFill>
                  <a:srgbClr val="000000"/>
                </a:solidFill>
              </a:rPr>
              <a:t>:</a:t>
            </a:r>
            <a:r>
              <a:rPr lang="en-US" altLang="zh-TW" sz="3600" dirty="0">
                <a:solidFill>
                  <a:srgbClr val="000000"/>
                </a:solidFill>
              </a:rPr>
              <a:t>28 </a:t>
            </a:r>
            <a:r>
              <a:rPr lang="zh-TW" altLang="en-US" sz="3600" dirty="0">
                <a:solidFill>
                  <a:srgbClr val="000000"/>
                </a:solidFill>
              </a:rPr>
              <a:t>你岂不曾知道吗？你岂不曾听见吗？永在的神耶和华，创造地极的主，并不疲乏，也不困倦，他的智慧无法测度。 </a:t>
            </a:r>
            <a:r>
              <a:rPr lang="en-US" altLang="zh-TW" sz="3600" dirty="0">
                <a:solidFill>
                  <a:srgbClr val="000000"/>
                </a:solidFill>
              </a:rPr>
              <a:t>29 </a:t>
            </a:r>
            <a:r>
              <a:rPr lang="zh-TW" altLang="en-US" sz="3600" dirty="0">
                <a:solidFill>
                  <a:srgbClr val="000000"/>
                </a:solidFill>
              </a:rPr>
              <a:t>疲乏的，他赐能力；软弱的，他加力量。 </a:t>
            </a:r>
            <a:r>
              <a:rPr lang="en-US" altLang="zh-TW" sz="3600" dirty="0">
                <a:solidFill>
                  <a:srgbClr val="000000"/>
                </a:solidFill>
              </a:rPr>
              <a:t>30 </a:t>
            </a:r>
            <a:r>
              <a:rPr lang="zh-TW" altLang="en-US" sz="3600" dirty="0">
                <a:solidFill>
                  <a:srgbClr val="000000"/>
                </a:solidFill>
              </a:rPr>
              <a:t>就是少年人也要疲乏困倦，强壮的也必全然跌倒， </a:t>
            </a:r>
            <a:r>
              <a:rPr lang="en-US" altLang="zh-TW" sz="3600" dirty="0">
                <a:solidFill>
                  <a:srgbClr val="000000"/>
                </a:solidFill>
              </a:rPr>
              <a:t>31 </a:t>
            </a:r>
            <a:r>
              <a:rPr lang="zh-TW" altLang="en-US" sz="3600" dirty="0">
                <a:solidFill>
                  <a:srgbClr val="000000"/>
                </a:solidFill>
              </a:rPr>
              <a:t>但那等候耶和华的，必重新得力。他们必如鹰展翅上腾，他们奔跑却不困倦，行走却不疲乏。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6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66" y="1320799"/>
            <a:ext cx="8483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以赛亚书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40:10-24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掌权，量，称，立，坐，铺张</a:t>
            </a:r>
            <a:endParaRPr lang="en-US" altLang="zh-CN" sz="40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常用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权能托住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他所造万有（来</a:t>
            </a:r>
            <a:r>
              <a:rPr lang="en-US" altLang="zh-CN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1:3</a:t>
            </a:r>
            <a:r>
              <a:rPr lang="zh-CN" altLang="en-US" sz="40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sz="40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20715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3" y="1340115"/>
            <a:ext cx="8685212" cy="4242593"/>
          </a:xfrm>
        </p:spPr>
        <p:txBody>
          <a:bodyPr/>
          <a:lstStyle/>
          <a:p>
            <a:pPr eaLnBrk="1">
              <a:defRPr/>
            </a:pPr>
            <a:endParaRPr lang="en-US" altLang="zh-CN" sz="17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5124" name="Rectangle 3"/>
          <p:cNvSpPr>
            <a:spLocks/>
          </p:cNvSpPr>
          <p:nvPr/>
        </p:nvSpPr>
        <p:spPr bwMode="auto">
          <a:xfrm>
            <a:off x="4437063" y="5425282"/>
            <a:ext cx="260350" cy="20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416D146A-7769-9044-B874-B6653265B9E4}" type="slidenum">
              <a:rPr lang="en-US" altLang="zh-CN" sz="1300">
                <a:solidFill>
                  <a:srgbClr val="FFFFFF"/>
                </a:solidFill>
                <a:cs typeface="Helvetica Light" charset="0"/>
              </a:rPr>
              <a:pPr>
                <a:defRPr/>
              </a:pPr>
              <a:t>9</a:t>
            </a:fld>
            <a:endParaRPr lang="zh-CN">
              <a:solidFill>
                <a:srgbClr val="FFFFFF"/>
              </a:solidFill>
              <a:cs typeface="Helvetica Light" charset="0"/>
            </a:endParaRPr>
          </a:p>
        </p:txBody>
      </p:sp>
      <p:pic>
        <p:nvPicPr>
          <p:cNvPr id="25604" name="Picture 1" descr="solar-syste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6000"/>
            <a:ext cx="6985000" cy="45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43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8549065</TotalTime>
  <Words>1691</Words>
  <Application>Microsoft Macintosh PowerPoint</Application>
  <PresentationFormat>On-screen Show (16:10)</PresentationFormat>
  <Paragraphs>70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1010</cp:revision>
  <cp:lastPrinted>2018-12-09T14:40:48Z</cp:lastPrinted>
  <dcterms:created xsi:type="dcterms:W3CDTF">2016-04-20T14:44:41Z</dcterms:created>
  <dcterms:modified xsi:type="dcterms:W3CDTF">2018-12-09T14:44:07Z</dcterms:modified>
</cp:coreProperties>
</file>