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96" r:id="rId3"/>
    <p:sldId id="419" r:id="rId4"/>
    <p:sldId id="420" r:id="rId5"/>
    <p:sldId id="421" r:id="rId6"/>
    <p:sldId id="406" r:id="rId7"/>
    <p:sldId id="422" r:id="rId8"/>
    <p:sldId id="423" r:id="rId9"/>
    <p:sldId id="433" r:id="rId10"/>
    <p:sldId id="429" r:id="rId11"/>
    <p:sldId id="430" r:id="rId12"/>
    <p:sldId id="431" r:id="rId13"/>
    <p:sldId id="407" r:id="rId14"/>
    <p:sldId id="428" r:id="rId15"/>
    <p:sldId id="427" r:id="rId16"/>
    <p:sldId id="432" r:id="rId17"/>
    <p:sldId id="408" r:id="rId18"/>
    <p:sldId id="315" r:id="rId19"/>
  </p:sldIdLst>
  <p:sldSz cx="10160000" cy="5715000"/>
  <p:notesSz cx="6858000" cy="9144000"/>
  <p:defaultTextStyle>
    <a:defPPr>
      <a:defRPr lang="en-US"/>
    </a:defPPr>
    <a:lvl1pPr marL="0" algn="l" defTabSz="914274" rtl="0" eaLnBrk="1" latinLnBrk="0" hangingPunct="1">
      <a:defRPr sz="1800" kern="1200">
        <a:solidFill>
          <a:schemeClr val="tx1"/>
        </a:solidFill>
        <a:latin typeface="+mn-lt"/>
        <a:ea typeface="+mn-ea"/>
        <a:cs typeface="+mn-cs"/>
      </a:defRPr>
    </a:lvl1pPr>
    <a:lvl2pPr marL="457136" algn="l" defTabSz="914274" rtl="0" eaLnBrk="1" latinLnBrk="0" hangingPunct="1">
      <a:defRPr sz="1800" kern="1200">
        <a:solidFill>
          <a:schemeClr val="tx1"/>
        </a:solidFill>
        <a:latin typeface="+mn-lt"/>
        <a:ea typeface="+mn-ea"/>
        <a:cs typeface="+mn-cs"/>
      </a:defRPr>
    </a:lvl2pPr>
    <a:lvl3pPr marL="914274" algn="l" defTabSz="914274" rtl="0" eaLnBrk="1" latinLnBrk="0" hangingPunct="1">
      <a:defRPr sz="1800" kern="1200">
        <a:solidFill>
          <a:schemeClr val="tx1"/>
        </a:solidFill>
        <a:latin typeface="+mn-lt"/>
        <a:ea typeface="+mn-ea"/>
        <a:cs typeface="+mn-cs"/>
      </a:defRPr>
    </a:lvl3pPr>
    <a:lvl4pPr marL="1371410" algn="l" defTabSz="914274" rtl="0" eaLnBrk="1" latinLnBrk="0" hangingPunct="1">
      <a:defRPr sz="1800" kern="1200">
        <a:solidFill>
          <a:schemeClr val="tx1"/>
        </a:solidFill>
        <a:latin typeface="+mn-lt"/>
        <a:ea typeface="+mn-ea"/>
        <a:cs typeface="+mn-cs"/>
      </a:defRPr>
    </a:lvl4pPr>
    <a:lvl5pPr marL="1828548" algn="l" defTabSz="914274" rtl="0" eaLnBrk="1" latinLnBrk="0" hangingPunct="1">
      <a:defRPr sz="1800" kern="1200">
        <a:solidFill>
          <a:schemeClr val="tx1"/>
        </a:solidFill>
        <a:latin typeface="+mn-lt"/>
        <a:ea typeface="+mn-ea"/>
        <a:cs typeface="+mn-cs"/>
      </a:defRPr>
    </a:lvl5pPr>
    <a:lvl6pPr marL="2285685" algn="l" defTabSz="914274" rtl="0" eaLnBrk="1" latinLnBrk="0" hangingPunct="1">
      <a:defRPr sz="1800" kern="1200">
        <a:solidFill>
          <a:schemeClr val="tx1"/>
        </a:solidFill>
        <a:latin typeface="+mn-lt"/>
        <a:ea typeface="+mn-ea"/>
        <a:cs typeface="+mn-cs"/>
      </a:defRPr>
    </a:lvl6pPr>
    <a:lvl7pPr marL="2742822" algn="l" defTabSz="914274" rtl="0" eaLnBrk="1" latinLnBrk="0" hangingPunct="1">
      <a:defRPr sz="1800" kern="1200">
        <a:solidFill>
          <a:schemeClr val="tx1"/>
        </a:solidFill>
        <a:latin typeface="+mn-lt"/>
        <a:ea typeface="+mn-ea"/>
        <a:cs typeface="+mn-cs"/>
      </a:defRPr>
    </a:lvl7pPr>
    <a:lvl8pPr marL="3199958" algn="l" defTabSz="914274" rtl="0" eaLnBrk="1" latinLnBrk="0" hangingPunct="1">
      <a:defRPr sz="1800" kern="1200">
        <a:solidFill>
          <a:schemeClr val="tx1"/>
        </a:solidFill>
        <a:latin typeface="+mn-lt"/>
        <a:ea typeface="+mn-ea"/>
        <a:cs typeface="+mn-cs"/>
      </a:defRPr>
    </a:lvl8pPr>
    <a:lvl9pPr marL="3657095" algn="l" defTabSz="9142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88" d="100"/>
          <a:sy n="88" d="100"/>
        </p:scale>
        <p:origin x="-1344" y="-104"/>
      </p:cViewPr>
      <p:guideLst>
        <p:guide orient="horz" pos="1800"/>
        <p:guide pos="3200"/>
      </p:guideLst>
    </p:cSldViewPr>
  </p:slideViewPr>
  <p:notesTextViewPr>
    <p:cViewPr>
      <p:scale>
        <a:sx n="1" d="1"/>
        <a:sy n="1" d="1"/>
      </p:scale>
      <p:origin x="0" y="0"/>
    </p:cViewPr>
  </p:notesTextViewPr>
  <p:sorterViewPr>
    <p:cViewPr>
      <p:scale>
        <a:sx n="66" d="100"/>
        <a:sy n="66" d="100"/>
      </p:scale>
      <p:origin x="0" y="14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881C9-7B07-7F45-8B12-E9B40C1D90D8}" type="datetimeFigureOut">
              <a:rPr lang="en-US" smtClean="0"/>
              <a:t>4/8/18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2F6E84-C9B7-4D41-B273-E5A31ADEA682}" type="slidenum">
              <a:rPr lang="en-US" smtClean="0"/>
              <a:t>‹#›</a:t>
            </a:fld>
            <a:endParaRPr lang="en-US"/>
          </a:p>
        </p:txBody>
      </p:sp>
    </p:spTree>
    <p:extLst>
      <p:ext uri="{BB962C8B-B14F-4D97-AF65-F5344CB8AC3E}">
        <p14:creationId xmlns:p14="http://schemas.microsoft.com/office/powerpoint/2010/main" val="898380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CAD7C-1462-440F-9B71-D752E065A805}" type="datetimeFigureOut">
              <a:rPr lang="en-US" smtClean="0"/>
              <a:pPr/>
              <a:t>4/8/18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BDC92-512A-4EAE-BF3E-0807BAFB6D5B}" type="slidenum">
              <a:rPr lang="en-US" smtClean="0"/>
              <a:pPr/>
              <a:t>‹#›</a:t>
            </a:fld>
            <a:endParaRPr lang="en-US"/>
          </a:p>
        </p:txBody>
      </p:sp>
    </p:spTree>
    <p:extLst>
      <p:ext uri="{BB962C8B-B14F-4D97-AF65-F5344CB8AC3E}">
        <p14:creationId xmlns:p14="http://schemas.microsoft.com/office/powerpoint/2010/main" val="3505708801"/>
      </p:ext>
    </p:extLst>
  </p:cSld>
  <p:clrMap bg1="lt1" tx1="dk1" bg2="lt2" tx2="dk2" accent1="accent1" accent2="accent2" accent3="accent3" accent4="accent4" accent5="accent5" accent6="accent6" hlink="hlink" folHlink="folHlink"/>
  <p:notesStyle>
    <a:lvl1pPr marL="0" algn="l" defTabSz="914274" rtl="0" eaLnBrk="1" latinLnBrk="0" hangingPunct="1">
      <a:defRPr sz="1200" kern="1200">
        <a:solidFill>
          <a:schemeClr val="tx1"/>
        </a:solidFill>
        <a:latin typeface="+mn-lt"/>
        <a:ea typeface="+mn-ea"/>
        <a:cs typeface="+mn-cs"/>
      </a:defRPr>
    </a:lvl1pPr>
    <a:lvl2pPr marL="457136" algn="l" defTabSz="914274" rtl="0" eaLnBrk="1" latinLnBrk="0" hangingPunct="1">
      <a:defRPr sz="1200" kern="1200">
        <a:solidFill>
          <a:schemeClr val="tx1"/>
        </a:solidFill>
        <a:latin typeface="+mn-lt"/>
        <a:ea typeface="+mn-ea"/>
        <a:cs typeface="+mn-cs"/>
      </a:defRPr>
    </a:lvl2pPr>
    <a:lvl3pPr marL="914274" algn="l" defTabSz="914274" rtl="0" eaLnBrk="1" latinLnBrk="0" hangingPunct="1">
      <a:defRPr sz="1200" kern="1200">
        <a:solidFill>
          <a:schemeClr val="tx1"/>
        </a:solidFill>
        <a:latin typeface="+mn-lt"/>
        <a:ea typeface="+mn-ea"/>
        <a:cs typeface="+mn-cs"/>
      </a:defRPr>
    </a:lvl3pPr>
    <a:lvl4pPr marL="1371410" algn="l" defTabSz="914274" rtl="0" eaLnBrk="1" latinLnBrk="0" hangingPunct="1">
      <a:defRPr sz="1200" kern="1200">
        <a:solidFill>
          <a:schemeClr val="tx1"/>
        </a:solidFill>
        <a:latin typeface="+mn-lt"/>
        <a:ea typeface="+mn-ea"/>
        <a:cs typeface="+mn-cs"/>
      </a:defRPr>
    </a:lvl4pPr>
    <a:lvl5pPr marL="1828548" algn="l" defTabSz="914274" rtl="0" eaLnBrk="1" latinLnBrk="0" hangingPunct="1">
      <a:defRPr sz="1200" kern="1200">
        <a:solidFill>
          <a:schemeClr val="tx1"/>
        </a:solidFill>
        <a:latin typeface="+mn-lt"/>
        <a:ea typeface="+mn-ea"/>
        <a:cs typeface="+mn-cs"/>
      </a:defRPr>
    </a:lvl5pPr>
    <a:lvl6pPr marL="2285685" algn="l" defTabSz="914274" rtl="0" eaLnBrk="1" latinLnBrk="0" hangingPunct="1">
      <a:defRPr sz="1200" kern="1200">
        <a:solidFill>
          <a:schemeClr val="tx1"/>
        </a:solidFill>
        <a:latin typeface="+mn-lt"/>
        <a:ea typeface="+mn-ea"/>
        <a:cs typeface="+mn-cs"/>
      </a:defRPr>
    </a:lvl6pPr>
    <a:lvl7pPr marL="2742822" algn="l" defTabSz="914274" rtl="0" eaLnBrk="1" latinLnBrk="0" hangingPunct="1">
      <a:defRPr sz="1200" kern="1200">
        <a:solidFill>
          <a:schemeClr val="tx1"/>
        </a:solidFill>
        <a:latin typeface="+mn-lt"/>
        <a:ea typeface="+mn-ea"/>
        <a:cs typeface="+mn-cs"/>
      </a:defRPr>
    </a:lvl7pPr>
    <a:lvl8pPr marL="3199958" algn="l" defTabSz="914274" rtl="0" eaLnBrk="1" latinLnBrk="0" hangingPunct="1">
      <a:defRPr sz="1200" kern="1200">
        <a:solidFill>
          <a:schemeClr val="tx1"/>
        </a:solidFill>
        <a:latin typeface="+mn-lt"/>
        <a:ea typeface="+mn-ea"/>
        <a:cs typeface="+mn-cs"/>
      </a:defRPr>
    </a:lvl8pPr>
    <a:lvl9pPr marL="3657095" algn="l" defTabSz="9142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smtClean="0"/>
              <a:t>约翰福音 </a:t>
            </a:r>
            <a:r>
              <a:rPr lang="en-US" altLang="zh-CN" dirty="0" smtClean="0"/>
              <a:t>John 3:1</a:t>
            </a:r>
            <a:r>
              <a:rPr lang="en-US" altLang="zh-CN" baseline="0" dirty="0" smtClean="0"/>
              <a:t> </a:t>
            </a:r>
            <a:r>
              <a:rPr lang="en-US" altLang="zh-CN" dirty="0" smtClean="0"/>
              <a:t>Now there was a Pharisee, a man named Nicodemus who was a member of the Jewish ruling council. 2 He came to Jesus at night and said, “Rabbi, we know that you are a teacher who has come from God. For no one could perform the signs you are doing if God were not with him.” 3 Jesus replied, “Very truly I tell you, no one can see the kingdom of God unless they are born again.[a]” 4 “How can someone be born when they are old?” Nicodemus asked. “Surely they cannot enter a second time into their mother’s womb to be born!” 5 Jesus answered, “Very truly I tell you, no one can enter the kingdom of God unless they are born of water and the Spirit. 6 Flesh gives birth to flesh, but the Spirit[b] gives birth to spirit. 7 You should not be surprised at my saying, ‘You[c] must be born again.’ 8 The wind blows wherever it pleases. You hear its sound, but you cannot tell where it comes from or where it is going. So it is with everyone born of the Spirit.”1</a:t>
            </a:r>
            <a:r>
              <a:rPr lang="zh-CN" altLang="en-US" dirty="0" smtClean="0"/>
              <a:t>有一个法利赛人，名叫尼哥迪慕，是犹太人的官。 </a:t>
            </a:r>
            <a:r>
              <a:rPr lang="en-US" altLang="zh-CN" dirty="0" smtClean="0"/>
              <a:t>2 </a:t>
            </a:r>
            <a:r>
              <a:rPr lang="zh-CN" altLang="en-US" dirty="0" smtClean="0"/>
              <a:t>这人夜里来见耶稣，说：“拉比，我们知道你是由神那里来做师傅的，因为你所行的神迹，若没有神同在，无人能行。” </a:t>
            </a:r>
            <a:r>
              <a:rPr lang="en-US" altLang="zh-CN" dirty="0" smtClean="0"/>
              <a:t>3 </a:t>
            </a:r>
            <a:r>
              <a:rPr lang="zh-CN" altLang="en-US" dirty="0" smtClean="0"/>
              <a:t>耶稣回答说：“我实实在在地告诉你：人若不重生，就不能见神的国。” </a:t>
            </a:r>
            <a:r>
              <a:rPr lang="en-US" altLang="zh-CN" dirty="0" smtClean="0"/>
              <a:t>4 </a:t>
            </a:r>
            <a:r>
              <a:rPr lang="zh-CN" altLang="en-US" dirty="0" smtClean="0"/>
              <a:t>尼哥迪慕说：“人已经老了，如何能重生呢？岂能再进母腹生出来吗？” </a:t>
            </a:r>
            <a:r>
              <a:rPr lang="en-US" altLang="zh-CN" dirty="0" smtClean="0"/>
              <a:t>5 </a:t>
            </a:r>
            <a:r>
              <a:rPr lang="zh-CN" altLang="en-US" dirty="0" smtClean="0"/>
              <a:t>耶稣说：“我实实在在地告诉你：人若不是从水和圣灵生的，就不能进神的国。 </a:t>
            </a:r>
            <a:r>
              <a:rPr lang="en-US" altLang="zh-CN" dirty="0" smtClean="0"/>
              <a:t>6 </a:t>
            </a:r>
            <a:r>
              <a:rPr lang="zh-CN" altLang="en-US" dirty="0" smtClean="0"/>
              <a:t>从肉身生的就是肉身，从灵生的就是灵。 </a:t>
            </a:r>
            <a:r>
              <a:rPr lang="en-US" altLang="zh-CN" dirty="0" smtClean="0"/>
              <a:t>7 </a:t>
            </a:r>
            <a:r>
              <a:rPr lang="zh-CN" altLang="en-US" dirty="0" smtClean="0"/>
              <a:t>我说你们必须重生，你不要以为稀奇。 </a:t>
            </a:r>
            <a:r>
              <a:rPr lang="en-US" altLang="zh-CN" dirty="0" smtClean="0"/>
              <a:t>8 </a:t>
            </a:r>
            <a:r>
              <a:rPr lang="zh-CN" altLang="en-US" dirty="0" smtClean="0"/>
              <a:t>风随着意思吹，你听见风的响声，却不晓得从哪里来，往哪里去。凡从圣灵生的，也是如此。”</a:t>
            </a:r>
            <a:endParaRPr lang="en-US" altLang="zh-TW" dirty="0" smtClean="0"/>
          </a:p>
        </p:txBody>
      </p:sp>
      <p:sp>
        <p:nvSpPr>
          <p:cNvPr id="4" name="Slide Number Placeholder 3"/>
          <p:cNvSpPr>
            <a:spLocks noGrp="1"/>
          </p:cNvSpPr>
          <p:nvPr>
            <p:ph type="sldNum" sz="quarter" idx="10"/>
          </p:nvPr>
        </p:nvSpPr>
        <p:spPr/>
        <p:txBody>
          <a:bodyPr/>
          <a:lstStyle/>
          <a:p>
            <a:fld id="{651BDC92-512A-4EAE-BF3E-0807BAFB6D5B}" type="slidenum">
              <a:rPr lang="en-US" smtClean="0"/>
              <a:pPr/>
              <a:t>1</a:t>
            </a:fld>
            <a:endParaRPr lang="en-US"/>
          </a:p>
        </p:txBody>
      </p:sp>
    </p:spTree>
    <p:extLst>
      <p:ext uri="{BB962C8B-B14F-4D97-AF65-F5344CB8AC3E}">
        <p14:creationId xmlns:p14="http://schemas.microsoft.com/office/powerpoint/2010/main" val="409829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a:latin typeface="Calibri" charset="0"/>
                <a:ea typeface="新細明體" charset="0"/>
                <a:cs typeface="新細明體" charset="0"/>
              </a:rPr>
              <a:t>Frederic Chopin </a:t>
            </a:r>
            <a:r>
              <a:rPr lang="zh-CN" altLang="en-US">
                <a:latin typeface="Calibri" charset="0"/>
                <a:ea typeface="新細明體" charset="0"/>
                <a:cs typeface="新細明體" charset="0"/>
              </a:rPr>
              <a:t>蕭邦（</a:t>
            </a:r>
            <a:r>
              <a:rPr lang="en-US" altLang="zh-CN">
                <a:latin typeface="Calibri" charset="0"/>
                <a:ea typeface="新細明體" charset="0"/>
                <a:cs typeface="新細明體" charset="0"/>
              </a:rPr>
              <a:t>1810-1949</a:t>
            </a:r>
            <a:r>
              <a:rPr lang="zh-CN" altLang="en-US">
                <a:latin typeface="Calibri" charset="0"/>
                <a:ea typeface="新細明體" charset="0"/>
                <a:cs typeface="新細明體" charset="0"/>
              </a:rPr>
              <a:t>）</a:t>
            </a:r>
            <a:endParaRPr lang="zh-TW" altLang="en-US">
              <a:latin typeface="Calibri" charset="0"/>
              <a:ea typeface="新細明體" charset="0"/>
              <a:cs typeface="新細明體"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b="1" dirty="0">
                <a:latin typeface="DFKai-SB" charset="0"/>
                <a:ea typeface="DFKai-SB" charset="0"/>
                <a:cs typeface="DFKai-SB" charset="0"/>
              </a:rPr>
              <a:t>“</a:t>
            </a:r>
            <a:r>
              <a:rPr lang="zh-TW" altLang="en-US" b="1" dirty="0">
                <a:latin typeface="DFKai-SB" charset="0"/>
                <a:ea typeface="DFKai-SB" charset="0"/>
                <a:cs typeface="DFKai-SB" charset="0"/>
              </a:rPr>
              <a:t>恆久忍耐</a:t>
            </a:r>
            <a:r>
              <a:rPr lang="en-US" altLang="zh-TW" b="1" dirty="0">
                <a:latin typeface="DFKai-SB" charset="0"/>
                <a:ea typeface="DFKai-SB" charset="0"/>
                <a:cs typeface="DFKai-SB" charset="0"/>
              </a:rPr>
              <a:t>,</a:t>
            </a:r>
            <a:r>
              <a:rPr lang="zh-TW" altLang="en-US" b="1" dirty="0">
                <a:latin typeface="DFKai-SB" charset="0"/>
                <a:ea typeface="DFKai-SB" charset="0"/>
                <a:cs typeface="DFKai-SB" charset="0"/>
              </a:rPr>
              <a:t>信靠神</a:t>
            </a:r>
            <a:r>
              <a:rPr lang="en-US" altLang="zh-TW" b="1" dirty="0">
                <a:latin typeface="DFKai-SB" charset="0"/>
                <a:ea typeface="DFKai-SB" charset="0"/>
                <a:cs typeface="DFKai-SB" charset="0"/>
              </a:rPr>
              <a:t>,</a:t>
            </a:r>
            <a:r>
              <a:rPr lang="zh-TW" altLang="en-US" b="1" dirty="0">
                <a:latin typeface="DFKai-SB" charset="0"/>
                <a:ea typeface="DFKai-SB" charset="0"/>
                <a:cs typeface="DFKai-SB" charset="0"/>
              </a:rPr>
              <a:t>即使在患難中</a:t>
            </a:r>
            <a:r>
              <a:rPr lang="en-US" altLang="zh-TW" b="1" dirty="0">
                <a:latin typeface="DFKai-SB" charset="0"/>
                <a:ea typeface="DFKai-SB" charset="0"/>
                <a:cs typeface="DFKai-SB" charset="0"/>
              </a:rPr>
              <a:t>,</a:t>
            </a:r>
            <a:r>
              <a:rPr lang="zh-TW" altLang="en-US" b="1" dirty="0">
                <a:latin typeface="DFKai-SB" charset="0"/>
                <a:ea typeface="DFKai-SB" charset="0"/>
                <a:cs typeface="DFKai-SB" charset="0"/>
              </a:rPr>
              <a:t>他仍然對神充滿信心直到他斷氣</a:t>
            </a:r>
            <a:r>
              <a:rPr lang="en-US" altLang="zh-TW" b="1" dirty="0">
                <a:latin typeface="DFKai-SB" charset="0"/>
                <a:ea typeface="DFKai-SB" charset="0"/>
                <a:cs typeface="DFKai-SB" charset="0"/>
              </a:rPr>
              <a:t>.</a:t>
            </a:r>
            <a:r>
              <a:rPr lang="zh-TW" altLang="en-US" b="1" dirty="0">
                <a:latin typeface="DFKai-SB" charset="0"/>
                <a:ea typeface="DFKai-SB" charset="0"/>
                <a:cs typeface="DFKai-SB" charset="0"/>
              </a:rPr>
              <a:t>當他在最難忍受的痛苦中</a:t>
            </a:r>
            <a:r>
              <a:rPr lang="en-US" altLang="zh-TW" b="1" dirty="0">
                <a:latin typeface="DFKai-SB" charset="0"/>
                <a:ea typeface="DFKai-SB" charset="0"/>
                <a:cs typeface="DFKai-SB" charset="0"/>
              </a:rPr>
              <a:t>,</a:t>
            </a:r>
            <a:r>
              <a:rPr lang="zh-TW" altLang="en-US" b="1" dirty="0">
                <a:latin typeface="DFKai-SB" charset="0"/>
                <a:ea typeface="DFKai-SB" charset="0"/>
                <a:cs typeface="DFKai-SB" charset="0"/>
              </a:rPr>
              <a:t>他只有表達那超凡的喜樂和神大愛</a:t>
            </a:r>
            <a:r>
              <a:rPr lang="en-US" altLang="zh-TW" b="1" dirty="0">
                <a:latin typeface="DFKai-SB" charset="0"/>
                <a:ea typeface="DFKai-SB" charset="0"/>
                <a:cs typeface="DFKai-SB" charset="0"/>
              </a:rPr>
              <a:t>…</a:t>
            </a:r>
            <a:r>
              <a:rPr lang="zh-TW" altLang="en-US" b="1" dirty="0">
                <a:latin typeface="DFKai-SB" charset="0"/>
                <a:ea typeface="DFKai-SB" charset="0"/>
                <a:cs typeface="DFKai-SB" charset="0"/>
              </a:rPr>
              <a:t>臨終前</a:t>
            </a:r>
            <a:r>
              <a:rPr lang="en-US" altLang="zh-TW" b="1" dirty="0">
                <a:latin typeface="DFKai-SB" charset="0"/>
                <a:ea typeface="DFKai-SB" charset="0"/>
                <a:cs typeface="DFKai-SB" charset="0"/>
              </a:rPr>
              <a:t>,</a:t>
            </a:r>
            <a:r>
              <a:rPr lang="zh-TW" altLang="en-US" b="1" dirty="0">
                <a:latin typeface="DFKai-SB" charset="0"/>
                <a:ea typeface="DFKai-SB" charset="0"/>
                <a:cs typeface="DFKai-SB" charset="0"/>
              </a:rPr>
              <a:t>蕭邦手裡握著十字架說</a:t>
            </a:r>
            <a:r>
              <a:rPr lang="en-US" altLang="zh-TW" b="1" dirty="0">
                <a:latin typeface="DFKai-SB" charset="0"/>
                <a:ea typeface="DFKai-SB" charset="0"/>
                <a:cs typeface="DFKai-SB" charset="0"/>
              </a:rPr>
              <a:t>:</a:t>
            </a:r>
          </a:p>
          <a:p>
            <a:r>
              <a:rPr lang="en-US" b="1" dirty="0">
                <a:solidFill>
                  <a:srgbClr val="FFFF00"/>
                </a:solidFill>
                <a:latin typeface="DFKai-SB" charset="0"/>
                <a:ea typeface="DFKai-SB" charset="0"/>
                <a:cs typeface="DFKai-SB" charset="0"/>
              </a:rPr>
              <a:t>‘</a:t>
            </a:r>
            <a:r>
              <a:rPr lang="zh-TW" altLang="en-US" b="1" dirty="0">
                <a:solidFill>
                  <a:srgbClr val="FFFF00"/>
                </a:solidFill>
                <a:latin typeface="DFKai-SB" charset="0"/>
                <a:ea typeface="DFKai-SB" charset="0"/>
                <a:cs typeface="DFKai-SB" charset="0"/>
              </a:rPr>
              <a:t>現在我已經在那祝福的源頭了</a:t>
            </a:r>
            <a:r>
              <a:rPr lang="en-US" altLang="zh-TW" b="1" dirty="0">
                <a:solidFill>
                  <a:srgbClr val="FFFF00"/>
                </a:solidFill>
                <a:latin typeface="DFKai-SB" charset="0"/>
                <a:ea typeface="DFKai-SB" charset="0"/>
                <a:cs typeface="DFKai-SB" charset="0"/>
              </a:rPr>
              <a:t>!</a:t>
            </a:r>
            <a:r>
              <a:rPr lang="en-US" altLang="ja-JP" b="1" dirty="0">
                <a:solidFill>
                  <a:srgbClr val="FFFF00"/>
                </a:solidFill>
                <a:latin typeface="Calibri" charset="0"/>
              </a:rPr>
              <a:t> </a:t>
            </a:r>
            <a:r>
              <a:rPr lang="en-US" b="1" dirty="0">
                <a:solidFill>
                  <a:srgbClr val="FFFF00"/>
                </a:solidFill>
                <a:latin typeface="DFKai-SB" charset="0"/>
                <a:ea typeface="DFKai-SB" charset="0"/>
                <a:cs typeface="DFKai-SB" charset="0"/>
              </a:rPr>
              <a:t>’</a:t>
            </a:r>
            <a:r>
              <a:rPr lang="en-US" b="1" dirty="0">
                <a:latin typeface="DFKai-SB" charset="0"/>
                <a:ea typeface="DFKai-SB" charset="0"/>
                <a:cs typeface="DFKai-SB" charset="0"/>
              </a:rPr>
              <a:t>”</a:t>
            </a:r>
            <a:endParaRPr lang="en-US" altLang="ja-JP" b="1" dirty="0">
              <a:latin typeface="DFKai-SB" charset="0"/>
              <a:ea typeface="DFKai-SB" charset="0"/>
              <a:cs typeface="DFKai-SB" charset="0"/>
            </a:endParaRPr>
          </a:p>
          <a:p>
            <a:endParaRPr lang="en-US" altLang="zh-TW" dirty="0">
              <a:latin typeface="Calibri" charset="0"/>
              <a:ea typeface="新細明體" charset="0"/>
              <a:cs typeface="新細明體" charset="0"/>
            </a:endParaRPr>
          </a:p>
          <a:p>
            <a:endParaRPr lang="en-US" altLang="zh-TW" dirty="0">
              <a:latin typeface="Calibri" charset="0"/>
              <a:ea typeface="新細明體" charset="0"/>
              <a:cs typeface="新細明體" charset="0"/>
            </a:endParaRPr>
          </a:p>
          <a:p>
            <a:r>
              <a:rPr lang="en-US" altLang="zh-TW" b="1" dirty="0">
                <a:latin typeface="Calibri" charset="0"/>
                <a:ea typeface="新細明體" charset="0"/>
                <a:cs typeface="新細明體" charset="0"/>
              </a:rPr>
              <a:t>As Chopin neared death, Chopin’s friend </a:t>
            </a:r>
            <a:r>
              <a:rPr lang="en-US" altLang="zh-TW" b="1" dirty="0" err="1">
                <a:latin typeface="Calibri" charset="0"/>
                <a:ea typeface="新細明體" charset="0"/>
                <a:cs typeface="新細明體" charset="0"/>
              </a:rPr>
              <a:t>Jelowicki</a:t>
            </a:r>
            <a:r>
              <a:rPr lang="en-US" altLang="zh-TW" b="1" dirty="0">
                <a:latin typeface="Calibri" charset="0"/>
                <a:ea typeface="新細明體" charset="0"/>
                <a:cs typeface="新細明體" charset="0"/>
              </a:rPr>
              <a:t> described him, by the deathbed, as: “Patience, trust in God, even joyful confidence, never left him, in spite of all his sufferings, ‘til his last breath…In the midst of the sharpest sufferings he expressed only ecstatic joy, touching love of God…” Kissing a cross, and then holding it to his heart, Chopin’s last words were: </a:t>
            </a:r>
            <a:r>
              <a:rPr lang="en-US" altLang="zh-TW" b="1" dirty="0">
                <a:solidFill>
                  <a:srgbClr val="FFFF00"/>
                </a:solidFill>
                <a:latin typeface="Calibri" charset="0"/>
                <a:ea typeface="新細明體" charset="0"/>
                <a:cs typeface="新細明體" charset="0"/>
              </a:rPr>
              <a:t>“I’m at the source of blessedness.”</a:t>
            </a:r>
            <a:endParaRPr lang="en-US" altLang="ja-JP" b="1" dirty="0">
              <a:solidFill>
                <a:srgbClr val="FFFF00"/>
              </a:solidFill>
              <a:latin typeface="Calibri" charset="0"/>
            </a:endParaRPr>
          </a:p>
          <a:p>
            <a:endParaRPr lang="zh-TW" altLang="en-US" dirty="0">
              <a:latin typeface="Calibri" charset="0"/>
              <a:ea typeface="新細明體" charset="0"/>
              <a:cs typeface="新細明體"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rPr>
              <a:t>π</a:t>
            </a:r>
            <a:r>
              <a:rPr lang="en-US" sz="1200" dirty="0" err="1" smtClean="0">
                <a:solidFill>
                  <a:srgbClr val="FFFFFF"/>
                </a:solidFill>
              </a:rPr>
              <a:t>νέω</a:t>
            </a:r>
            <a:r>
              <a:rPr lang="en-US" sz="1200" dirty="0" smtClean="0">
                <a:solidFill>
                  <a:srgbClr val="FFFFFF"/>
                </a:solidFill>
              </a:rPr>
              <a:t> G4154, G2315, From </a:t>
            </a:r>
            <a:r>
              <a:rPr lang="en-US" sz="1200" dirty="0" err="1" smtClean="0">
                <a:solidFill>
                  <a:srgbClr val="FFFFFF"/>
                </a:solidFill>
              </a:rPr>
              <a:t>θεός</a:t>
            </a:r>
            <a:r>
              <a:rPr lang="en-US" sz="1200" dirty="0" smtClean="0">
                <a:solidFill>
                  <a:srgbClr val="FFFFFF"/>
                </a:solidFill>
              </a:rPr>
              <a:t> (G2316) and a presumed derivative of π</a:t>
            </a:r>
            <a:r>
              <a:rPr lang="en-US" sz="1200" dirty="0" err="1" smtClean="0">
                <a:solidFill>
                  <a:srgbClr val="FFFFFF"/>
                </a:solidFill>
              </a:rPr>
              <a:t>νέω</a:t>
            </a:r>
            <a:r>
              <a:rPr lang="en-US" sz="1200" dirty="0" smtClean="0">
                <a:solidFill>
                  <a:srgbClr val="FFFFFF"/>
                </a:solidFill>
              </a:rPr>
              <a:t> (G4154) - </a:t>
            </a:r>
            <a:r>
              <a:rPr lang="en-US" sz="1200" dirty="0" err="1" smtClean="0">
                <a:solidFill>
                  <a:srgbClr val="FFFFFF"/>
                </a:solidFill>
              </a:rPr>
              <a:t>pneuma</a:t>
            </a:r>
            <a:r>
              <a:rPr lang="en-US" sz="1200" dirty="0" smtClean="0">
                <a:solidFill>
                  <a:srgbClr val="FFFFFF"/>
                </a:solidFill>
              </a:rPr>
              <a:t> From π</a:t>
            </a:r>
            <a:r>
              <a:rPr lang="en-US" sz="1200" dirty="0" err="1" smtClean="0">
                <a:solidFill>
                  <a:srgbClr val="FFFFFF"/>
                </a:solidFill>
              </a:rPr>
              <a:t>νέω</a:t>
            </a:r>
            <a:r>
              <a:rPr lang="en-US" sz="1200" dirty="0" smtClean="0">
                <a:solidFill>
                  <a:srgbClr val="FFFFFF"/>
                </a:solidFill>
              </a:rPr>
              <a:t> (G4154)</a:t>
            </a:r>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15</a:t>
            </a:fld>
            <a:endParaRPr lang="en-US"/>
          </a:p>
        </p:txBody>
      </p:sp>
    </p:spTree>
    <p:extLst>
      <p:ext uri="{BB962C8B-B14F-4D97-AF65-F5344CB8AC3E}">
        <p14:creationId xmlns:p14="http://schemas.microsoft.com/office/powerpoint/2010/main" val="3331816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17</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2</a:t>
            </a:fld>
            <a:endParaRPr lang="en-US"/>
          </a:p>
        </p:txBody>
      </p:sp>
    </p:spTree>
    <p:extLst>
      <p:ext uri="{BB962C8B-B14F-4D97-AF65-F5344CB8AC3E}">
        <p14:creationId xmlns:p14="http://schemas.microsoft.com/office/powerpoint/2010/main" val="336069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of the 9 marks of healthy church （www.9marks.org）will be my topic for joint worship 4/8/18：A biblical understanding of conversion. Does the church teach that people must be born again in order to enter the kingdom of God (John 3:1-8)? Does the church teach that in order to become a Christian, a person must repent of sin and trust in Christ, both of which are ultimately gifts of God? (Acts 11:18, 20:21)</a:t>
            </a:r>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3</a:t>
            </a:fld>
            <a:endParaRPr lang="en-US"/>
          </a:p>
        </p:txBody>
      </p:sp>
    </p:spTree>
    <p:extLst>
      <p:ext uri="{BB962C8B-B14F-4D97-AF65-F5344CB8AC3E}">
        <p14:creationId xmlns:p14="http://schemas.microsoft.com/office/powerpoint/2010/main" val="209159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5</a:t>
            </a:fld>
            <a:endParaRPr lang="en-US"/>
          </a:p>
        </p:txBody>
      </p:sp>
    </p:spTree>
    <p:extLst>
      <p:ext uri="{BB962C8B-B14F-4D97-AF65-F5344CB8AC3E}">
        <p14:creationId xmlns:p14="http://schemas.microsoft.com/office/powerpoint/2010/main" val="10325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6</a:t>
            </a:fld>
            <a:endParaRPr lang="en-US"/>
          </a:p>
        </p:txBody>
      </p:sp>
    </p:spTree>
    <p:extLst>
      <p:ext uri="{BB962C8B-B14F-4D97-AF65-F5344CB8AC3E}">
        <p14:creationId xmlns:p14="http://schemas.microsoft.com/office/powerpoint/2010/main" val="10325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TW" altLang="en-US" sz="1200" dirty="0" smtClean="0"/>
              <a:t>帖前</a:t>
            </a:r>
            <a:r>
              <a:rPr lang="en-US" altLang="zh-TW" sz="1200" dirty="0" smtClean="0"/>
              <a:t>1:1</a:t>
            </a:r>
            <a:r>
              <a:rPr lang="zh-TW" altLang="en-US" sz="1200" dirty="0" smtClean="0"/>
              <a:t>保罗、西拉、提摩太，写信给帖撒罗尼迦在父神和主耶稣基督里的教会</a:t>
            </a:r>
            <a:r>
              <a:rPr lang="el-GR" altLang="zh-TW" sz="1200" dirty="0" smtClean="0"/>
              <a:t>ἐκκλησία</a:t>
            </a:r>
            <a:r>
              <a:rPr lang="zh-TW" altLang="en-US" sz="1200" dirty="0" smtClean="0"/>
              <a:t>。愿恩惠、平安归于你们！</a:t>
            </a:r>
            <a:r>
              <a:rPr lang="en-US" altLang="zh-CN" sz="1200" dirty="0" smtClean="0"/>
              <a:t>2</a:t>
            </a:r>
            <a:r>
              <a:rPr lang="zh-TW" altLang="en-US" sz="1200" dirty="0" smtClean="0"/>
              <a:t>我们为你们众人常常感谢神，祷告的时候提到你们， </a:t>
            </a:r>
            <a:r>
              <a:rPr lang="en-US" altLang="zh-TW" sz="1200" dirty="0" smtClean="0"/>
              <a:t>3 </a:t>
            </a:r>
            <a:r>
              <a:rPr lang="zh-TW" altLang="en-US" sz="1200" dirty="0" smtClean="0"/>
              <a:t>在神我们的父面前不住地记念你们</a:t>
            </a:r>
            <a:endParaRPr lang="en-US" altLang="zh-TW" sz="1200" dirty="0" smtClean="0"/>
          </a:p>
          <a:p>
            <a:pPr algn="l"/>
            <a:r>
              <a:rPr lang="zh-TW" altLang="en-US" sz="1200" dirty="0" smtClean="0"/>
              <a:t>因信心所做的工夫，</a:t>
            </a:r>
            <a:endParaRPr lang="en-US" altLang="zh-TW" sz="1200" dirty="0" smtClean="0"/>
          </a:p>
          <a:p>
            <a:pPr algn="l"/>
            <a:r>
              <a:rPr lang="zh-TW" altLang="en-US" sz="1200" dirty="0" smtClean="0"/>
              <a:t>因爱心所受的劳苦，</a:t>
            </a:r>
            <a:endParaRPr lang="en-US" altLang="zh-TW" sz="1200" dirty="0" smtClean="0"/>
          </a:p>
          <a:p>
            <a:pPr algn="l"/>
            <a:r>
              <a:rPr lang="zh-TW" altLang="en-US" sz="1200" dirty="0" smtClean="0"/>
              <a:t>因盼望我们主耶稣基督所存的忍耐。</a:t>
            </a:r>
            <a:endParaRPr lang="en-US" sz="1200" dirty="0" smtClean="0"/>
          </a:p>
          <a:p>
            <a:pPr algn="just"/>
            <a:r>
              <a:rPr lang="zh-TW" altLang="en-US" sz="1200" dirty="0" smtClean="0"/>
              <a:t>帖前</a:t>
            </a:r>
            <a:r>
              <a:rPr lang="en-US" altLang="zh-TW" sz="1200" dirty="0" smtClean="0"/>
              <a:t>1:4</a:t>
            </a:r>
            <a:r>
              <a:rPr lang="zh-TW" altLang="en-US" sz="1200" dirty="0" smtClean="0"/>
              <a:t>被神所爱的弟兄啊，我知道你们是蒙拣选的</a:t>
            </a:r>
            <a:r>
              <a:rPr lang="el-GR" altLang="zh-TW" sz="1200" dirty="0" smtClean="0"/>
              <a:t>ἐκλογή</a:t>
            </a:r>
            <a:r>
              <a:rPr lang="zh-TW" altLang="en-US" sz="1200" dirty="0" smtClean="0"/>
              <a:t>，</a:t>
            </a:r>
            <a:endParaRPr lang="en-US" altLang="zh-TW" sz="1200" dirty="0" smtClean="0"/>
          </a:p>
          <a:p>
            <a:pPr algn="just"/>
            <a:r>
              <a:rPr lang="en-US" altLang="zh-CN" sz="1200" dirty="0" smtClean="0"/>
              <a:t>5</a:t>
            </a:r>
            <a:r>
              <a:rPr lang="zh-TW" altLang="en-US" sz="1200" dirty="0" smtClean="0"/>
              <a:t>因为我们的福音传到你们那里，不独在乎言语，也在乎权能和圣灵并充足的信心。正如你们知道，我们在你们那里，为你们的缘故是怎样为人。</a:t>
            </a:r>
            <a:r>
              <a:rPr lang="en-US" altLang="zh-TW" sz="1200" dirty="0" smtClean="0"/>
              <a:t>6</a:t>
            </a:r>
            <a:r>
              <a:rPr lang="zh-TW" altLang="en-US" sz="1200" dirty="0" smtClean="0"/>
              <a:t>并且你们在大难之中蒙了圣灵所赐的喜乐，领受真道，就效法我们，也效法了主</a:t>
            </a:r>
            <a:r>
              <a:rPr lang="en-US" altLang="zh-TW" sz="1200" dirty="0" smtClean="0"/>
              <a:t>7</a:t>
            </a:r>
            <a:r>
              <a:rPr lang="zh-TW" altLang="en-US" sz="1200" dirty="0" smtClean="0"/>
              <a:t>甚至你们做了马其顿和亚该亚所有信主之人的榜样。</a:t>
            </a:r>
            <a:endParaRPr lang="en-US" sz="1200" dirty="0" smtClean="0"/>
          </a:p>
          <a:p>
            <a:pPr marL="0" marR="0" indent="0" algn="l" defTabSz="914333" rtl="0" eaLnBrk="1" fontAlgn="auto" latinLnBrk="0" hangingPunct="1">
              <a:lnSpc>
                <a:spcPct val="100000"/>
              </a:lnSpc>
              <a:spcBef>
                <a:spcPts val="0"/>
              </a:spcBef>
              <a:spcAft>
                <a:spcPts val="0"/>
              </a:spcAft>
              <a:buClrTx/>
              <a:buSzTx/>
              <a:buFontTx/>
              <a:buNone/>
              <a:tabLst/>
              <a:defRPr/>
            </a:pPr>
            <a:r>
              <a:rPr lang="zh-TW" altLang="en-US" sz="1200" dirty="0" smtClean="0"/>
              <a:t>帖前</a:t>
            </a:r>
            <a:r>
              <a:rPr lang="en-US" altLang="zh-TW" sz="1200" dirty="0" smtClean="0"/>
              <a:t>1:8 </a:t>
            </a:r>
            <a:r>
              <a:rPr lang="zh-TW" altLang="en-US" sz="1200" dirty="0" smtClean="0"/>
              <a:t>因为主的道从你们那里已经传扬出来，你们向神的信心不但在马其顿和亚该亚，就是在各处也都传开了，所以不用我们说什么话。</a:t>
            </a:r>
            <a:r>
              <a:rPr lang="en-US" altLang="zh-TW" sz="1200" dirty="0" smtClean="0"/>
              <a:t>9</a:t>
            </a:r>
            <a:r>
              <a:rPr lang="zh-TW" altLang="en-US" sz="1200" dirty="0" smtClean="0"/>
              <a:t>因为他们自己已经报明我们是怎样进到你们那里，你们是怎样离弃偶像归向神，要服侍那又真又活的神， </a:t>
            </a:r>
            <a:r>
              <a:rPr lang="en-US" altLang="zh-TW" sz="1200" dirty="0" smtClean="0"/>
              <a:t>10 </a:t>
            </a:r>
            <a:r>
              <a:rPr lang="zh-TW" altLang="en-US" sz="1200" dirty="0" smtClean="0"/>
              <a:t>等候他儿子从天降临，就是他从死里复活的，那位救我们脱离将来愤怒的耶稣。</a:t>
            </a:r>
            <a:endParaRPr lang="en-US" altLang="zh-TW" sz="1200" dirty="0" smtClean="0"/>
          </a:p>
          <a:p>
            <a:pPr marL="0" marR="0" indent="0" algn="l" defTabSz="914333" rtl="0" eaLnBrk="1" fontAlgn="auto" latinLnBrk="0" hangingPunct="1">
              <a:lnSpc>
                <a:spcPct val="100000"/>
              </a:lnSpc>
              <a:spcBef>
                <a:spcPts val="0"/>
              </a:spcBef>
              <a:spcAft>
                <a:spcPts val="0"/>
              </a:spcAft>
              <a:buClrTx/>
              <a:buSzTx/>
              <a:buFontTx/>
              <a:buNone/>
              <a:tabLst/>
              <a:defRPr/>
            </a:pPr>
            <a:r>
              <a:rPr lang="zh-CN" altLang="en-US" dirty="0" smtClean="0"/>
              <a:t>徒</a:t>
            </a:r>
            <a:r>
              <a:rPr lang="en-US" altLang="zh-CN" dirty="0" smtClean="0"/>
              <a:t>17:</a:t>
            </a:r>
            <a:r>
              <a:rPr lang="en-US" altLang="zh-TW" dirty="0" smtClean="0"/>
              <a:t>10</a:t>
            </a:r>
            <a:r>
              <a:rPr lang="zh-CN" altLang="en-US" dirty="0" smtClean="0"/>
              <a:t>－</a:t>
            </a:r>
            <a:r>
              <a:rPr lang="en-US" altLang="zh-CN" dirty="0" smtClean="0"/>
              <a:t>12</a:t>
            </a:r>
            <a:r>
              <a:rPr lang="en-US" altLang="zh-TW" dirty="0" smtClean="0"/>
              <a:t> </a:t>
            </a:r>
            <a:r>
              <a:rPr lang="zh-TW" altLang="en-US" dirty="0" smtClean="0"/>
              <a:t>弟兄们随即在夜间打发保罗和西拉往庇哩亚去。二人到了，就进入犹太人的会堂。 </a:t>
            </a:r>
            <a:r>
              <a:rPr lang="en-US" altLang="zh-TW" dirty="0" smtClean="0"/>
              <a:t>11 </a:t>
            </a:r>
            <a:r>
              <a:rPr lang="zh-TW" altLang="en-US" dirty="0" smtClean="0"/>
              <a:t>这地方的人贤于帖撒罗尼迦的人，甘心领受这道，天天考查圣经，要晓得这道是与不是。 </a:t>
            </a:r>
            <a:r>
              <a:rPr lang="en-US" altLang="zh-TW" dirty="0" smtClean="0"/>
              <a:t>12 </a:t>
            </a:r>
            <a:r>
              <a:rPr lang="zh-TW" altLang="en-US" dirty="0" smtClean="0"/>
              <a:t>所以他们中间多有相信的，又有希腊尊贵的妇女，男子也不少。</a:t>
            </a:r>
            <a:endParaRPr lang="en-US" dirty="0" smtClean="0"/>
          </a:p>
        </p:txBody>
      </p:sp>
      <p:sp>
        <p:nvSpPr>
          <p:cNvPr id="4" name="Slide Number Placeholder 3"/>
          <p:cNvSpPr>
            <a:spLocks noGrp="1"/>
          </p:cNvSpPr>
          <p:nvPr>
            <p:ph type="sldNum" sz="quarter" idx="10"/>
          </p:nvPr>
        </p:nvSpPr>
        <p:spPr/>
        <p:txBody>
          <a:bodyPr/>
          <a:lstStyle/>
          <a:p>
            <a:fld id="{651BDC92-512A-4EAE-BF3E-0807BAFB6D5B}" type="slidenum">
              <a:rPr lang="en-US" smtClean="0"/>
              <a:pPr/>
              <a:t>7</a:t>
            </a:fld>
            <a:endParaRPr lang="en-US"/>
          </a:p>
        </p:txBody>
      </p:sp>
    </p:spTree>
    <p:extLst>
      <p:ext uri="{BB962C8B-B14F-4D97-AF65-F5344CB8AC3E}">
        <p14:creationId xmlns:p14="http://schemas.microsoft.com/office/powerpoint/2010/main" val="108038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TW" altLang="en-US" sz="1200" dirty="0" smtClean="0"/>
              <a:t>帖前</a:t>
            </a:r>
            <a:r>
              <a:rPr lang="en-US" altLang="zh-TW" sz="1200" dirty="0" smtClean="0"/>
              <a:t>1:1</a:t>
            </a:r>
            <a:r>
              <a:rPr lang="zh-TW" altLang="en-US" sz="1200" dirty="0" smtClean="0"/>
              <a:t>保罗、西拉、提摩太，写信给帖撒罗尼迦在父神和主耶稣基督里的教会</a:t>
            </a:r>
            <a:r>
              <a:rPr lang="el-GR" altLang="zh-TW" sz="1200" dirty="0" smtClean="0"/>
              <a:t>ἐκκλησία</a:t>
            </a:r>
            <a:r>
              <a:rPr lang="zh-TW" altLang="en-US" sz="1200" dirty="0" smtClean="0"/>
              <a:t>。愿恩惠、平安归于你们！</a:t>
            </a:r>
            <a:r>
              <a:rPr lang="en-US" altLang="zh-CN" sz="1200" dirty="0" smtClean="0"/>
              <a:t>2</a:t>
            </a:r>
            <a:r>
              <a:rPr lang="zh-TW" altLang="en-US" sz="1200" dirty="0" smtClean="0"/>
              <a:t>我们为你们众人常常感谢神，祷告的时候提到你们， </a:t>
            </a:r>
            <a:r>
              <a:rPr lang="en-US" altLang="zh-TW" sz="1200" dirty="0" smtClean="0"/>
              <a:t>3 </a:t>
            </a:r>
            <a:r>
              <a:rPr lang="zh-TW" altLang="en-US" sz="1200" dirty="0" smtClean="0"/>
              <a:t>在神我们的父面前不住地记念你们</a:t>
            </a:r>
            <a:endParaRPr lang="en-US" altLang="zh-TW" sz="1200" dirty="0" smtClean="0"/>
          </a:p>
          <a:p>
            <a:pPr algn="l"/>
            <a:r>
              <a:rPr lang="zh-TW" altLang="en-US" sz="1200" dirty="0" smtClean="0"/>
              <a:t>因信心所做的工夫，</a:t>
            </a:r>
            <a:endParaRPr lang="en-US" altLang="zh-TW" sz="1200" dirty="0" smtClean="0"/>
          </a:p>
          <a:p>
            <a:pPr algn="l"/>
            <a:r>
              <a:rPr lang="zh-TW" altLang="en-US" sz="1200" dirty="0" smtClean="0"/>
              <a:t>因爱心所受的劳苦，</a:t>
            </a:r>
            <a:endParaRPr lang="en-US" altLang="zh-TW" sz="1200" dirty="0" smtClean="0"/>
          </a:p>
          <a:p>
            <a:pPr algn="l"/>
            <a:r>
              <a:rPr lang="zh-TW" altLang="en-US" sz="1200" dirty="0" smtClean="0"/>
              <a:t>因盼望我们主耶稣基督所存的忍耐。</a:t>
            </a:r>
            <a:endParaRPr lang="en-US" sz="1200" dirty="0" smtClean="0"/>
          </a:p>
          <a:p>
            <a:pPr algn="just"/>
            <a:r>
              <a:rPr lang="zh-TW" altLang="en-US" sz="1200" dirty="0" smtClean="0"/>
              <a:t>帖前</a:t>
            </a:r>
            <a:r>
              <a:rPr lang="en-US" altLang="zh-TW" sz="1200" dirty="0" smtClean="0"/>
              <a:t>1:4</a:t>
            </a:r>
            <a:r>
              <a:rPr lang="zh-TW" altLang="en-US" sz="1200" dirty="0" smtClean="0"/>
              <a:t>被神所爱的弟兄啊，我知道你们是蒙拣选的</a:t>
            </a:r>
            <a:r>
              <a:rPr lang="el-GR" altLang="zh-TW" sz="1200" dirty="0" smtClean="0"/>
              <a:t>ἐκλογή</a:t>
            </a:r>
            <a:r>
              <a:rPr lang="zh-TW" altLang="en-US" sz="1200" dirty="0" smtClean="0"/>
              <a:t>，</a:t>
            </a:r>
            <a:endParaRPr lang="en-US" altLang="zh-TW" sz="1200" dirty="0" smtClean="0"/>
          </a:p>
          <a:p>
            <a:pPr algn="just"/>
            <a:r>
              <a:rPr lang="en-US" altLang="zh-CN" sz="1200" dirty="0" smtClean="0"/>
              <a:t>5</a:t>
            </a:r>
            <a:r>
              <a:rPr lang="zh-TW" altLang="en-US" sz="1200" dirty="0" smtClean="0"/>
              <a:t>因为我们的福音传到你们那里，不独在乎言语，也在乎权能和圣灵并充足的信心。正如你们知道，我们在你们那里，为你们的缘故是怎样为人。</a:t>
            </a:r>
            <a:r>
              <a:rPr lang="en-US" altLang="zh-TW" sz="1200" dirty="0" smtClean="0"/>
              <a:t>6</a:t>
            </a:r>
            <a:r>
              <a:rPr lang="zh-TW" altLang="en-US" sz="1200" dirty="0" smtClean="0"/>
              <a:t>并且你们在大难之中蒙了圣灵所赐的喜乐，领受真道，就效法我们，也效法了主</a:t>
            </a:r>
            <a:r>
              <a:rPr lang="en-US" altLang="zh-TW" sz="1200" dirty="0" smtClean="0"/>
              <a:t>7</a:t>
            </a:r>
            <a:r>
              <a:rPr lang="zh-TW" altLang="en-US" sz="1200" dirty="0" smtClean="0"/>
              <a:t>甚至你们做了马其顿和亚该亚所有信主之人的榜样。</a:t>
            </a:r>
            <a:endParaRPr lang="en-US" sz="1200" dirty="0" smtClean="0"/>
          </a:p>
          <a:p>
            <a:pPr marL="0" marR="0" indent="0" algn="l" defTabSz="914333" rtl="0" eaLnBrk="1" fontAlgn="auto" latinLnBrk="0" hangingPunct="1">
              <a:lnSpc>
                <a:spcPct val="100000"/>
              </a:lnSpc>
              <a:spcBef>
                <a:spcPts val="0"/>
              </a:spcBef>
              <a:spcAft>
                <a:spcPts val="0"/>
              </a:spcAft>
              <a:buClrTx/>
              <a:buSzTx/>
              <a:buFontTx/>
              <a:buNone/>
              <a:tabLst/>
              <a:defRPr/>
            </a:pPr>
            <a:r>
              <a:rPr lang="zh-TW" altLang="en-US" sz="1200" dirty="0" smtClean="0"/>
              <a:t>帖前</a:t>
            </a:r>
            <a:r>
              <a:rPr lang="en-US" altLang="zh-TW" sz="1200" dirty="0" smtClean="0"/>
              <a:t>1:8 </a:t>
            </a:r>
            <a:r>
              <a:rPr lang="zh-TW" altLang="en-US" sz="1200" dirty="0" smtClean="0"/>
              <a:t>因为主的道从你们那里已经传扬出来，你们向神的信心不但在马其顿和亚该亚，就是在各处也都传开了，所以不用我们说什么话。</a:t>
            </a:r>
            <a:r>
              <a:rPr lang="en-US" altLang="zh-TW" sz="1200" dirty="0" smtClean="0"/>
              <a:t>9</a:t>
            </a:r>
            <a:r>
              <a:rPr lang="zh-TW" altLang="en-US" sz="1200" dirty="0" smtClean="0"/>
              <a:t>因为他们自己已经报明我们是怎样进到你们那里，你们是怎样离弃偶像归向神，要服侍那又真又活的神， </a:t>
            </a:r>
            <a:r>
              <a:rPr lang="en-US" altLang="zh-TW" sz="1200" dirty="0" smtClean="0"/>
              <a:t>10 </a:t>
            </a:r>
            <a:r>
              <a:rPr lang="zh-TW" altLang="en-US" sz="1200" dirty="0" smtClean="0"/>
              <a:t>等候他儿子从天降临，就是他从死里复活的，那位救我们脱离将来愤怒的耶稣。</a:t>
            </a:r>
            <a:endParaRPr lang="en-US" altLang="zh-TW" sz="1200" dirty="0" smtClean="0"/>
          </a:p>
          <a:p>
            <a:pPr marL="0" marR="0" indent="0" algn="l" defTabSz="914333" rtl="0" eaLnBrk="1" fontAlgn="auto" latinLnBrk="0" hangingPunct="1">
              <a:lnSpc>
                <a:spcPct val="100000"/>
              </a:lnSpc>
              <a:spcBef>
                <a:spcPts val="0"/>
              </a:spcBef>
              <a:spcAft>
                <a:spcPts val="0"/>
              </a:spcAft>
              <a:buClrTx/>
              <a:buSzTx/>
              <a:buFontTx/>
              <a:buNone/>
              <a:tabLst/>
              <a:defRPr/>
            </a:pPr>
            <a:r>
              <a:rPr lang="zh-CN" altLang="en-US" dirty="0" smtClean="0"/>
              <a:t>徒</a:t>
            </a:r>
            <a:r>
              <a:rPr lang="en-US" altLang="zh-CN" dirty="0" smtClean="0"/>
              <a:t>17:</a:t>
            </a:r>
            <a:r>
              <a:rPr lang="en-US" altLang="zh-TW" dirty="0" smtClean="0"/>
              <a:t>10</a:t>
            </a:r>
            <a:r>
              <a:rPr lang="zh-CN" altLang="en-US" dirty="0" smtClean="0"/>
              <a:t>－</a:t>
            </a:r>
            <a:r>
              <a:rPr lang="en-US" altLang="zh-CN" dirty="0" smtClean="0"/>
              <a:t>12</a:t>
            </a:r>
            <a:r>
              <a:rPr lang="en-US" altLang="zh-TW" dirty="0" smtClean="0"/>
              <a:t> </a:t>
            </a:r>
            <a:r>
              <a:rPr lang="zh-TW" altLang="en-US" dirty="0" smtClean="0"/>
              <a:t>弟兄们随即在夜间打发保罗和西拉往庇哩亚去。二人到了，就进入犹太人的会堂。 </a:t>
            </a:r>
            <a:r>
              <a:rPr lang="en-US" altLang="zh-TW" dirty="0" smtClean="0"/>
              <a:t>11 </a:t>
            </a:r>
            <a:r>
              <a:rPr lang="zh-TW" altLang="en-US" dirty="0" smtClean="0"/>
              <a:t>这地方的人贤于帖撒罗尼迦的人，甘心领受这道，天天考查圣经，要晓得这道是与不是。 </a:t>
            </a:r>
            <a:r>
              <a:rPr lang="en-US" altLang="zh-TW" dirty="0" smtClean="0"/>
              <a:t>12 </a:t>
            </a:r>
            <a:r>
              <a:rPr lang="zh-TW" altLang="en-US" dirty="0" smtClean="0"/>
              <a:t>所以他们中间多有相信的，又有希腊尊贵的妇女，男子也不少。</a:t>
            </a:r>
            <a:endParaRPr lang="en-US" dirty="0" smtClean="0"/>
          </a:p>
        </p:txBody>
      </p:sp>
      <p:sp>
        <p:nvSpPr>
          <p:cNvPr id="4" name="Slide Number Placeholder 3"/>
          <p:cNvSpPr>
            <a:spLocks noGrp="1"/>
          </p:cNvSpPr>
          <p:nvPr>
            <p:ph type="sldNum" sz="quarter" idx="10"/>
          </p:nvPr>
        </p:nvSpPr>
        <p:spPr/>
        <p:txBody>
          <a:bodyPr/>
          <a:lstStyle/>
          <a:p>
            <a:fld id="{651BDC92-512A-4EAE-BF3E-0807BAFB6D5B}" type="slidenum">
              <a:rPr lang="en-US" smtClean="0"/>
              <a:pPr/>
              <a:t>8</a:t>
            </a:fld>
            <a:endParaRPr lang="en-US"/>
          </a:p>
        </p:txBody>
      </p:sp>
    </p:spTree>
    <p:extLst>
      <p:ext uri="{BB962C8B-B14F-4D97-AF65-F5344CB8AC3E}">
        <p14:creationId xmlns:p14="http://schemas.microsoft.com/office/powerpoint/2010/main" val="108038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重生的必要（约翰3:1-3） </a:t>
            </a:r>
          </a:p>
          <a:p>
            <a:r>
              <a:rPr lang="en-US" dirty="0" smtClean="0"/>
              <a:t>重生的真意（4-7） 重生的特征（8） 神的意思，道路高过人的（3:8a，c &amp;赛55:8-9） 神的作为体现在人生命中（3:8b &amp;赛55:10-11） 看不见风，却听见风响 π</a:t>
            </a:r>
            <a:r>
              <a:rPr lang="en-US" dirty="0" err="1" smtClean="0"/>
              <a:t>νέω</a:t>
            </a:r>
            <a:r>
              <a:rPr lang="en-US" dirty="0" smtClean="0"/>
              <a:t> G4154, </a:t>
            </a:r>
            <a:r>
              <a:rPr lang="en-US" dirty="0" err="1" smtClean="0"/>
              <a:t>θεό</a:t>
            </a:r>
            <a:r>
              <a:rPr lang="en-US" dirty="0" smtClean="0"/>
              <a:t>π</a:t>
            </a:r>
            <a:r>
              <a:rPr lang="en-US" dirty="0" err="1" smtClean="0"/>
              <a:t>νευστος</a:t>
            </a:r>
            <a:r>
              <a:rPr lang="en-US" dirty="0" smtClean="0"/>
              <a:t> G2315, From </a:t>
            </a:r>
            <a:r>
              <a:rPr lang="en-US" dirty="0" err="1" smtClean="0"/>
              <a:t>θεός</a:t>
            </a:r>
            <a:r>
              <a:rPr lang="en-US" dirty="0" smtClean="0"/>
              <a:t> (G2316) and a presumed derivative of π</a:t>
            </a:r>
            <a:r>
              <a:rPr lang="en-US" dirty="0" err="1" smtClean="0"/>
              <a:t>νέω</a:t>
            </a:r>
            <a:r>
              <a:rPr lang="en-US" dirty="0" smtClean="0"/>
              <a:t> (G4154) - </a:t>
            </a:r>
            <a:r>
              <a:rPr lang="en-US" dirty="0" err="1" smtClean="0"/>
              <a:t>pneuma</a:t>
            </a:r>
            <a:r>
              <a:rPr lang="en-US" dirty="0" smtClean="0"/>
              <a:t> π</a:t>
            </a:r>
            <a:r>
              <a:rPr lang="en-US" dirty="0" err="1" smtClean="0"/>
              <a:t>νεῦμ</a:t>
            </a:r>
            <a:r>
              <a:rPr lang="en-US" dirty="0" smtClean="0"/>
              <a:t>α G4151 From π</a:t>
            </a:r>
            <a:r>
              <a:rPr lang="en-US" dirty="0" err="1" smtClean="0"/>
              <a:t>νέω</a:t>
            </a:r>
            <a:r>
              <a:rPr lang="en-US" dirty="0" smtClean="0"/>
              <a:t> (G4154) 看不见重生，却看到重生之后的悔改成长，转变更新 不知道雨雪如何工作，却看见雨雪工作的结果 </a:t>
            </a:r>
          </a:p>
          <a:p>
            <a:r>
              <a:rPr lang="en-US" dirty="0" smtClean="0"/>
              <a:t>重生悔改的例子 1.重生后的承认 2.重生后的委身3.重生后的刚强：门徒包括约瑟，还有尼哥迪慕，等等（约翰7:45-52；19:36-42；12:7-8）参提后1:7 For God hath not given us the spirit ［π</a:t>
            </a:r>
            <a:r>
              <a:rPr lang="en-US" dirty="0" err="1" smtClean="0"/>
              <a:t>νεῦμ</a:t>
            </a:r>
            <a:r>
              <a:rPr lang="en-US" dirty="0" smtClean="0"/>
              <a:t>α G4151］of fear; but of power, and of love, and of a sound mind. </a:t>
            </a:r>
          </a:p>
          <a:p>
            <a:r>
              <a:rPr lang="en-US" dirty="0" smtClean="0"/>
              <a:t>重生的呼召：信耶稣（8d－18）</a:t>
            </a:r>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9</a:t>
            </a:fld>
            <a:endParaRPr lang="en-US"/>
          </a:p>
        </p:txBody>
      </p:sp>
    </p:spTree>
    <p:extLst>
      <p:ext uri="{BB962C8B-B14F-4D97-AF65-F5344CB8AC3E}">
        <p14:creationId xmlns:p14="http://schemas.microsoft.com/office/powerpoint/2010/main" val="289392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rPr>
              <a:t>π</a:t>
            </a:r>
            <a:r>
              <a:rPr lang="en-US" sz="1200" dirty="0" err="1" smtClean="0">
                <a:solidFill>
                  <a:srgbClr val="FFFFFF"/>
                </a:solidFill>
              </a:rPr>
              <a:t>νέω</a:t>
            </a:r>
            <a:r>
              <a:rPr lang="en-US" sz="1200" dirty="0" smtClean="0">
                <a:solidFill>
                  <a:srgbClr val="FFFFFF"/>
                </a:solidFill>
              </a:rPr>
              <a:t> G4154, G2315, From </a:t>
            </a:r>
            <a:r>
              <a:rPr lang="en-US" sz="1200" dirty="0" err="1" smtClean="0">
                <a:solidFill>
                  <a:srgbClr val="FFFFFF"/>
                </a:solidFill>
              </a:rPr>
              <a:t>θεός</a:t>
            </a:r>
            <a:r>
              <a:rPr lang="en-US" sz="1200" dirty="0" smtClean="0">
                <a:solidFill>
                  <a:srgbClr val="FFFFFF"/>
                </a:solidFill>
              </a:rPr>
              <a:t> (G2316) and a presumed derivative of π</a:t>
            </a:r>
            <a:r>
              <a:rPr lang="en-US" sz="1200" dirty="0" err="1" smtClean="0">
                <a:solidFill>
                  <a:srgbClr val="FFFFFF"/>
                </a:solidFill>
              </a:rPr>
              <a:t>νέω</a:t>
            </a:r>
            <a:r>
              <a:rPr lang="en-US" sz="1200" dirty="0" smtClean="0">
                <a:solidFill>
                  <a:srgbClr val="FFFFFF"/>
                </a:solidFill>
              </a:rPr>
              <a:t> (G4154) - </a:t>
            </a:r>
            <a:r>
              <a:rPr lang="en-US" sz="1200" dirty="0" err="1" smtClean="0">
                <a:solidFill>
                  <a:srgbClr val="FFFFFF"/>
                </a:solidFill>
              </a:rPr>
              <a:t>pneuma</a:t>
            </a:r>
            <a:r>
              <a:rPr lang="en-US" sz="1200" dirty="0" smtClean="0">
                <a:solidFill>
                  <a:srgbClr val="FFFFFF"/>
                </a:solidFill>
              </a:rPr>
              <a:t> From π</a:t>
            </a:r>
            <a:r>
              <a:rPr lang="en-US" sz="1200" dirty="0" err="1" smtClean="0">
                <a:solidFill>
                  <a:srgbClr val="FFFFFF"/>
                </a:solidFill>
              </a:rPr>
              <a:t>νέω</a:t>
            </a:r>
            <a:r>
              <a:rPr lang="en-US" sz="1200" dirty="0" smtClean="0">
                <a:solidFill>
                  <a:srgbClr val="FFFFFF"/>
                </a:solidFill>
              </a:rPr>
              <a:t> (G4154)</a:t>
            </a:r>
            <a:endParaRPr lang="en-US" dirty="0"/>
          </a:p>
        </p:txBody>
      </p:sp>
      <p:sp>
        <p:nvSpPr>
          <p:cNvPr id="4" name="Slide Number Placeholder 3"/>
          <p:cNvSpPr>
            <a:spLocks noGrp="1"/>
          </p:cNvSpPr>
          <p:nvPr>
            <p:ph type="sldNum" sz="quarter" idx="10"/>
          </p:nvPr>
        </p:nvSpPr>
        <p:spPr/>
        <p:txBody>
          <a:bodyPr/>
          <a:lstStyle/>
          <a:p>
            <a:fld id="{651BDC92-512A-4EAE-BF3E-0807BAFB6D5B}" type="slidenum">
              <a:rPr lang="en-US" smtClean="0"/>
              <a:pPr/>
              <a:t>11</a:t>
            </a:fld>
            <a:endParaRPr lang="en-US"/>
          </a:p>
        </p:txBody>
      </p:sp>
    </p:spTree>
    <p:extLst>
      <p:ext uri="{BB962C8B-B14F-4D97-AF65-F5344CB8AC3E}">
        <p14:creationId xmlns:p14="http://schemas.microsoft.com/office/powerpoint/2010/main" val="33318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5464" y="841278"/>
            <a:ext cx="9419014" cy="3312368"/>
          </a:xfrm>
        </p:spPr>
        <p:txBody>
          <a:bodyPr>
            <a:noAutofit/>
          </a:bodyPr>
          <a:lstStyle>
            <a:lvl1pPr>
              <a:defRPr sz="6000">
                <a:solidFill>
                  <a:schemeClr val="bg1"/>
                </a:solidFill>
                <a:latin typeface="黑体" panose="02010609060101010101" pitchFamily="49" charset="-122"/>
                <a:ea typeface="黑体" panose="02010609060101010101" pitchFamily="49" charset="-122"/>
              </a:defRPr>
            </a:lvl1pPr>
          </a:lstStyle>
          <a:p>
            <a:r>
              <a:rPr lang="en-US" dirty="0"/>
              <a:t>Click to edit Master title style</a:t>
            </a:r>
          </a:p>
        </p:txBody>
      </p:sp>
    </p:spTree>
    <p:extLst>
      <p:ext uri="{BB962C8B-B14F-4D97-AF65-F5344CB8AC3E}">
        <p14:creationId xmlns:p14="http://schemas.microsoft.com/office/powerpoint/2010/main" val="76123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5464" y="265212"/>
            <a:ext cx="9396536" cy="5256584"/>
          </a:xfrm>
        </p:spPr>
        <p:txBody>
          <a:bodyPr>
            <a:normAutofit/>
          </a:bodyPr>
          <a:lstStyle>
            <a:lvl1pPr marL="0" indent="0" algn="ctr">
              <a:buNone/>
              <a:defRPr sz="4400">
                <a:solidFill>
                  <a:schemeClr val="bg1"/>
                </a:solidFill>
                <a:latin typeface="黑体" panose="02010609060101010101" pitchFamily="49" charset="-122"/>
                <a:ea typeface="黑体" panose="02010609060101010101" pitchFamily="49" charset="-122"/>
              </a:defRPr>
            </a:lvl1pPr>
            <a:lvl2pPr marL="457136" indent="0" algn="ctr">
              <a:buNone/>
              <a:defRPr/>
            </a:lvl2pPr>
            <a:lvl3pPr algn="ctr">
              <a:defRPr/>
            </a:lvl3pPr>
            <a:lvl4pPr algn="ctr">
              <a:defRPr/>
            </a:lvl4pPr>
            <a:lvl5pPr algn="ctr">
              <a:defRPr/>
            </a:lvl5pPr>
          </a:lstStyle>
          <a:p>
            <a:pPr lvl="0"/>
            <a:r>
              <a:rPr lang="en-US" dirty="0"/>
              <a:t>Click to edit Master text style</a:t>
            </a:r>
          </a:p>
        </p:txBody>
      </p:sp>
      <p:sp>
        <p:nvSpPr>
          <p:cNvPr id="12" name="TextBox 11"/>
          <p:cNvSpPr txBox="1"/>
          <p:nvPr userDrawn="1"/>
        </p:nvSpPr>
        <p:spPr>
          <a:xfrm>
            <a:off x="9688556" y="72010"/>
            <a:ext cx="492416" cy="5593804"/>
          </a:xfrm>
          <a:prstGeom prst="rect">
            <a:avLst/>
          </a:prstGeom>
          <a:noFill/>
        </p:spPr>
        <p:txBody>
          <a:bodyPr vert="eaVert" wrap="square" lIns="91427" tIns="45714" rIns="91427" bIns="45714" rtlCol="0">
            <a:spAutoFit/>
          </a:bodyPr>
          <a:lstStyle/>
          <a:p>
            <a:r>
              <a:rPr lang="zh-TW" altLang="en-US" sz="2000" b="1" dirty="0">
                <a:solidFill>
                  <a:srgbClr val="FFFF00"/>
                </a:solidFill>
                <a:effectLst>
                  <a:outerShdw blurRad="38100" dist="38100" dir="2700000" algn="tl">
                    <a:srgbClr val="010199"/>
                  </a:outerShdw>
                </a:effectLst>
              </a:rPr>
              <a:t>哥倫比亞華人基督教會</a:t>
            </a:r>
            <a:r>
              <a:rPr lang="zh-CN" altLang="en-US" sz="2000" b="1" dirty="0">
                <a:solidFill>
                  <a:srgbClr val="FFFF00"/>
                </a:solidFill>
                <a:effectLst>
                  <a:outerShdw blurRad="38100" dist="38100" dir="2700000" algn="tl">
                    <a:srgbClr val="010199"/>
                  </a:outerShdw>
                </a:effectLst>
              </a:rPr>
              <a:t>            </a:t>
            </a:r>
            <a:r>
              <a:rPr lang="zh-CN" altLang="en-US" sz="2000" b="1" dirty="0">
                <a:solidFill>
                  <a:schemeClr val="bg1"/>
                </a:solidFill>
                <a:effectLst>
                  <a:outerShdw blurRad="38100" dist="38100" dir="2700000" algn="tl">
                    <a:srgbClr val="010199"/>
                  </a:outerShdw>
                </a:effectLst>
              </a:rPr>
              <a:t>    </a:t>
            </a:r>
            <a:r>
              <a:rPr lang="zh-CN" altLang="en-US" sz="2000" b="1" dirty="0">
                <a:solidFill>
                  <a:schemeClr val="bg1"/>
                </a:solidFill>
              </a:rPr>
              <a:t>    </a:t>
            </a:r>
            <a:endParaRPr lang="en-US" sz="2000" b="1" dirty="0">
              <a:solidFill>
                <a:schemeClr val="bg1"/>
              </a:solidFill>
            </a:endParaRPr>
          </a:p>
        </p:txBody>
      </p:sp>
    </p:spTree>
    <p:extLst>
      <p:ext uri="{BB962C8B-B14F-4D97-AF65-F5344CB8AC3E}">
        <p14:creationId xmlns:p14="http://schemas.microsoft.com/office/powerpoint/2010/main" val="192446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52270"/>
            <a:ext cx="10160000" cy="5715000"/>
          </a:xfrm>
          <a:prstGeom prst="rect">
            <a:avLst/>
          </a:prstGeom>
        </p:spPr>
      </p:pic>
      <p:sp>
        <p:nvSpPr>
          <p:cNvPr id="3" name="Content Placeholder 2"/>
          <p:cNvSpPr>
            <a:spLocks noGrp="1"/>
          </p:cNvSpPr>
          <p:nvPr>
            <p:ph idx="1" hasCustomPrompt="1"/>
          </p:nvPr>
        </p:nvSpPr>
        <p:spPr>
          <a:xfrm>
            <a:off x="255464" y="72008"/>
            <a:ext cx="9396536" cy="5449788"/>
          </a:xfrm>
        </p:spPr>
        <p:txBody>
          <a:bodyPr/>
          <a:lstStyle>
            <a:lvl1pPr marL="0" indent="0">
              <a:buNone/>
              <a:defRPr sz="4400">
                <a:solidFill>
                  <a:schemeClr val="bg1"/>
                </a:solidFill>
                <a:latin typeface="黑体" panose="02010609060101010101" pitchFamily="49" charset="-122"/>
                <a:ea typeface="黑体" panose="02010609060101010101" pitchFamily="49" charset="-122"/>
              </a:defRPr>
            </a:lvl1pPr>
            <a:lvl2pPr marL="457136" indent="0">
              <a:buNone/>
              <a:defRPr/>
            </a:lvl2pPr>
          </a:lstStyle>
          <a:p>
            <a:pPr lvl="0"/>
            <a:r>
              <a:rPr lang="en-US" dirty="0"/>
              <a:t>Click to edit Master text styles</a:t>
            </a:r>
          </a:p>
          <a:p>
            <a:pPr lvl="1"/>
            <a:endParaRPr lang="en-US" dirty="0"/>
          </a:p>
        </p:txBody>
      </p:sp>
      <p:sp>
        <p:nvSpPr>
          <p:cNvPr id="12" name="TextBox 11"/>
          <p:cNvSpPr txBox="1"/>
          <p:nvPr userDrawn="1"/>
        </p:nvSpPr>
        <p:spPr>
          <a:xfrm>
            <a:off x="9688574" y="72010"/>
            <a:ext cx="492416" cy="5593804"/>
          </a:xfrm>
          <a:prstGeom prst="rect">
            <a:avLst/>
          </a:prstGeom>
          <a:noFill/>
        </p:spPr>
        <p:txBody>
          <a:bodyPr vert="eaVert" wrap="square" lIns="91427" tIns="45714" rIns="91427" bIns="45714" rtlCol="0">
            <a:spAutoFit/>
          </a:bodyPr>
          <a:lstStyle/>
          <a:p>
            <a:r>
              <a:rPr lang="zh-TW" altLang="en-US" sz="2000" b="1" dirty="0">
                <a:solidFill>
                  <a:srgbClr val="FFFF00"/>
                </a:solidFill>
                <a:effectLst>
                  <a:outerShdw blurRad="38100" dist="38100" dir="2700000" algn="tl">
                    <a:srgbClr val="010199"/>
                  </a:outerShdw>
                </a:effectLst>
              </a:rPr>
              <a:t>哥倫比亞華人基督教會               家 和 萬 事 興 </a:t>
            </a:r>
            <a:endParaRPr lang="en-US" sz="2000" b="1" dirty="0">
              <a:solidFill>
                <a:schemeClr val="bg1"/>
              </a:solidFill>
            </a:endParaRPr>
          </a:p>
        </p:txBody>
      </p:sp>
    </p:spTree>
    <p:extLst>
      <p:ext uri="{BB962C8B-B14F-4D97-AF65-F5344CB8AC3E}">
        <p14:creationId xmlns:p14="http://schemas.microsoft.com/office/powerpoint/2010/main" val="321042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50AC6-7496-413B-9A43-84E978190BA0}" type="datetimeFigureOut">
              <a:rPr lang="en-US" smtClean="0"/>
              <a:pPr/>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265A-5A6B-4A31-A525-53A853FE91EF}" type="slidenum">
              <a:rPr lang="en-US" smtClean="0"/>
              <a:pPr/>
              <a:t>‹#›</a:t>
            </a:fld>
            <a:endParaRPr lang="en-US"/>
          </a:p>
        </p:txBody>
      </p:sp>
    </p:spTree>
    <p:extLst>
      <p:ext uri="{BB962C8B-B14F-4D97-AF65-F5344CB8AC3E}">
        <p14:creationId xmlns:p14="http://schemas.microsoft.com/office/powerpoint/2010/main" val="293176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extLst>
      <p:ext uri="{BB962C8B-B14F-4D97-AF65-F5344CB8AC3E}">
        <p14:creationId xmlns:p14="http://schemas.microsoft.com/office/powerpoint/2010/main" val="205997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ue w/ Header/Footer">
    <p:spTree>
      <p:nvGrpSpPr>
        <p:cNvPr id="1" name=""/>
        <p:cNvGrpSpPr/>
        <p:nvPr/>
      </p:nvGrpSpPr>
      <p:grpSpPr>
        <a:xfrm>
          <a:off x="0" y="0"/>
          <a:ext cx="0" cy="0"/>
          <a:chOff x="0" y="0"/>
          <a:chExt cx="0" cy="0"/>
        </a:xfrm>
      </p:grpSpPr>
      <p:sp>
        <p:nvSpPr>
          <p:cNvPr id="2" name="Freeform 12">
            <a:extLst>
              <a:ext uri="{FF2B5EF4-FFF2-40B4-BE49-F238E27FC236}"/>
            </a:extLst>
          </p:cNvPr>
          <p:cNvSpPr>
            <a:spLocks/>
          </p:cNvSpPr>
          <p:nvPr userDrawn="1"/>
        </p:nvSpPr>
        <p:spPr bwMode="hidden">
          <a:xfrm>
            <a:off x="0" y="0"/>
            <a:ext cx="10156280" cy="2350245"/>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lIns="71428" tIns="35713" rIns="71428" bIns="35713"/>
          <a:lstStyle/>
          <a:p>
            <a:pPr defTabSz="914341" fontAlgn="base">
              <a:spcBef>
                <a:spcPct val="0"/>
              </a:spcBef>
              <a:spcAft>
                <a:spcPct val="0"/>
              </a:spcAft>
              <a:defRPr/>
            </a:pPr>
            <a:endParaRPr lang="en-US">
              <a:solidFill>
                <a:srgbClr val="003399"/>
              </a:solidFill>
              <a:effectDag name="">
                <a:cont type="tree" name="">
                  <a:effect ref="fillLine"/>
                  <a:outerShdw dist="38100" dir="13500000" algn="br">
                    <a:srgbClr val="003399">
                      <a:lumMod val="200000"/>
                      <a:satMod val="200000"/>
                    </a:srgbClr>
                  </a:outerShdw>
                </a:cont>
                <a:cont type="tree" name="">
                  <a:effect ref="fillLine"/>
                  <a:outerShdw dist="38100" dir="2700000" algn="tl">
                    <a:srgbClr val="003399">
                      <a:lumMod val="60000"/>
                      <a:satMod val="60000"/>
                    </a:srgbClr>
                  </a:outerShdw>
                </a:cont>
                <a:effect ref="fillLine"/>
              </a:effectDag>
              <a:latin typeface="Garamond" pitchFamily="18" charset="0"/>
              <a:ea typeface="KaiTi" pitchFamily="49" charset="-122"/>
              <a:cs typeface="Arial"/>
            </a:endParaRPr>
          </a:p>
        </p:txBody>
      </p:sp>
      <p:pic>
        <p:nvPicPr>
          <p:cNvPr id="3"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604" y="-45888"/>
            <a:ext cx="1943448" cy="54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19" y="292697"/>
            <a:ext cx="1635870" cy="40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930" y="28526"/>
            <a:ext cx="1618505" cy="3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29845" y="5328048"/>
            <a:ext cx="2716113" cy="47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extLst>
          </p:cNvPr>
          <p:cNvSpPr txBox="1"/>
          <p:nvPr userDrawn="1"/>
        </p:nvSpPr>
        <p:spPr>
          <a:xfrm>
            <a:off x="8498087" y="4961"/>
            <a:ext cx="2080977" cy="349128"/>
          </a:xfrm>
          <a:prstGeom prst="rect">
            <a:avLst/>
          </a:prstGeom>
          <a:noFill/>
        </p:spPr>
        <p:txBody>
          <a:bodyPr wrap="none" lIns="71428" tIns="35713" rIns="71428" bIns="35713">
            <a:spAutoFit/>
          </a:bodyPr>
          <a:lstStyle/>
          <a:p>
            <a:pPr defTabSz="914341" eaLnBrk="0" fontAlgn="base" hangingPunct="0">
              <a:spcBef>
                <a:spcPct val="0"/>
              </a:spcBef>
              <a:spcAft>
                <a:spcPct val="0"/>
              </a:spcAft>
              <a:defRPr/>
            </a:pPr>
            <a:r>
              <a:rPr lang="en-US" b="1" dirty="0">
                <a:solidFill>
                  <a:srgbClr val="FFFF00"/>
                </a:solidFill>
                <a:effectDag name="">
                  <a:cont type="tree" name="">
                    <a:effect ref="fillLine"/>
                    <a:outerShdw dist="38100" dir="13500000" algn="br">
                      <a:srgbClr val="003399">
                        <a:lumMod val="200000"/>
                        <a:satMod val="200000"/>
                      </a:srgbClr>
                    </a:outerShdw>
                  </a:cont>
                  <a:cont type="tree" name="">
                    <a:effect ref="fillLine"/>
                    <a:outerShdw dist="38100" dir="2700000" algn="tl">
                      <a:srgbClr val="003399">
                        <a:lumMod val="60000"/>
                        <a:satMod val="60000"/>
                      </a:srgbClr>
                    </a:outerShdw>
                  </a:cont>
                  <a:effect ref="fillLine"/>
                </a:effectDag>
                <a:latin typeface="Garamond" pitchFamily="18" charset="0"/>
                <a:ea typeface="KaiTi" pitchFamily="49" charset="-122"/>
                <a:cs typeface="Arial"/>
              </a:rPr>
              <a:t>Sandra Wright Shen</a:t>
            </a:r>
          </a:p>
        </p:txBody>
      </p:sp>
    </p:spTree>
    <p:extLst>
      <p:ext uri="{BB962C8B-B14F-4D97-AF65-F5344CB8AC3E}">
        <p14:creationId xmlns:p14="http://schemas.microsoft.com/office/powerpoint/2010/main" val="406391236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2" name="Freeform 12">
            <a:extLst>
              <a:ext uri="{FF2B5EF4-FFF2-40B4-BE49-F238E27FC236}"/>
            </a:extLst>
          </p:cNvPr>
          <p:cNvSpPr>
            <a:spLocks/>
          </p:cNvSpPr>
          <p:nvPr userDrawn="1"/>
        </p:nvSpPr>
        <p:spPr bwMode="hidden">
          <a:xfrm>
            <a:off x="0" y="0"/>
            <a:ext cx="10156280" cy="2350245"/>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lIns="71428" tIns="35713" rIns="71428" bIns="35713"/>
          <a:lstStyle/>
          <a:p>
            <a:pPr defTabSz="914341" fontAlgn="base">
              <a:spcBef>
                <a:spcPct val="0"/>
              </a:spcBef>
              <a:spcAft>
                <a:spcPct val="0"/>
              </a:spcAft>
              <a:defRPr/>
            </a:pPr>
            <a:endParaRPr lang="en-US">
              <a:solidFill>
                <a:srgbClr val="003399"/>
              </a:solidFill>
              <a:effectDag name="">
                <a:cont type="tree" name="">
                  <a:effect ref="fillLine"/>
                  <a:outerShdw dist="38100" dir="13500000" algn="br">
                    <a:srgbClr val="003399">
                      <a:lumMod val="200000"/>
                      <a:satMod val="200000"/>
                    </a:srgbClr>
                  </a:outerShdw>
                </a:cont>
                <a:cont type="tree" name="">
                  <a:effect ref="fillLine"/>
                  <a:outerShdw dist="38100" dir="2700000" algn="tl">
                    <a:srgbClr val="003399">
                      <a:lumMod val="60000"/>
                      <a:satMod val="60000"/>
                    </a:srgbClr>
                  </a:outerShdw>
                </a:cont>
                <a:effect ref="fillLine"/>
              </a:effectDag>
              <a:latin typeface="Garamond" pitchFamily="18" charset="0"/>
              <a:ea typeface="KaiTi" pitchFamily="49" charset="-122"/>
              <a:cs typeface="Arial"/>
            </a:endParaRPr>
          </a:p>
        </p:txBody>
      </p:sp>
    </p:spTree>
    <p:extLst>
      <p:ext uri="{BB962C8B-B14F-4D97-AF65-F5344CB8AC3E}">
        <p14:creationId xmlns:p14="http://schemas.microsoft.com/office/powerpoint/2010/main" val="94740124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ck w/ Header/Footer">
    <p:bg>
      <p:bgPr>
        <a:solidFill>
          <a:schemeClr val="bg2"/>
        </a:solidFill>
        <a:effectLst/>
      </p:bgPr>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604" y="-45888"/>
            <a:ext cx="1943448" cy="54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930" y="28526"/>
            <a:ext cx="1618505" cy="3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29845" y="5328048"/>
            <a:ext cx="2716113" cy="47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219" y="292697"/>
            <a:ext cx="1635870" cy="40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extLst>
          </p:cNvPr>
          <p:cNvSpPr txBox="1"/>
          <p:nvPr userDrawn="1"/>
        </p:nvSpPr>
        <p:spPr>
          <a:xfrm>
            <a:off x="8498087" y="4961"/>
            <a:ext cx="2080977" cy="349128"/>
          </a:xfrm>
          <a:prstGeom prst="rect">
            <a:avLst/>
          </a:prstGeom>
          <a:noFill/>
        </p:spPr>
        <p:txBody>
          <a:bodyPr wrap="none" lIns="71428" tIns="35713" rIns="71428" bIns="35713">
            <a:spAutoFit/>
          </a:bodyPr>
          <a:lstStyle/>
          <a:p>
            <a:pPr defTabSz="914341" eaLnBrk="0" fontAlgn="base" hangingPunct="0">
              <a:spcBef>
                <a:spcPct val="0"/>
              </a:spcBef>
              <a:spcAft>
                <a:spcPct val="0"/>
              </a:spcAft>
              <a:defRPr/>
            </a:pPr>
            <a:r>
              <a:rPr lang="en-US" b="1" dirty="0">
                <a:solidFill>
                  <a:srgbClr val="FFFF00"/>
                </a:solidFill>
                <a:effectDag name="">
                  <a:cont type="tree" name="">
                    <a:effect ref="fillLine"/>
                    <a:outerShdw dist="38100" dir="13500000" algn="br">
                      <a:srgbClr val="003399">
                        <a:lumMod val="200000"/>
                        <a:satMod val="200000"/>
                      </a:srgbClr>
                    </a:outerShdw>
                  </a:cont>
                  <a:cont type="tree" name="">
                    <a:effect ref="fillLine"/>
                    <a:outerShdw dist="38100" dir="2700000" algn="tl">
                      <a:srgbClr val="003399">
                        <a:lumMod val="60000"/>
                        <a:satMod val="60000"/>
                      </a:srgbClr>
                    </a:outerShdw>
                  </a:cont>
                  <a:effect ref="fillLine"/>
                </a:effectDag>
                <a:latin typeface="Garamond" pitchFamily="18" charset="0"/>
                <a:ea typeface="KaiTi" pitchFamily="49" charset="-122"/>
                <a:cs typeface="Arial"/>
              </a:rPr>
              <a:t>Sandra Wright Shen</a:t>
            </a:r>
          </a:p>
        </p:txBody>
      </p:sp>
    </p:spTree>
    <p:extLst>
      <p:ext uri="{BB962C8B-B14F-4D97-AF65-F5344CB8AC3E}">
        <p14:creationId xmlns:p14="http://schemas.microsoft.com/office/powerpoint/2010/main" val="1223533105"/>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590917"/>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866"/>
            <a:ext cx="9144000" cy="952500"/>
          </a:xfrm>
          <a:prstGeom prst="rect">
            <a:avLst/>
          </a:prstGeom>
        </p:spPr>
        <p:txBody>
          <a:bodyPr vert="horz" lIns="91427" tIns="45714" rIns="91427" bIns="45714" rtlCol="0" anchor="ctr">
            <a:normAutofit/>
          </a:bodyPr>
          <a:lstStyle/>
          <a:p>
            <a:r>
              <a:rPr lang="en-US"/>
              <a:t>Click to edit Master title style</a:t>
            </a:r>
          </a:p>
        </p:txBody>
      </p:sp>
      <p:sp>
        <p:nvSpPr>
          <p:cNvPr id="3" name="Text Placeholder 2"/>
          <p:cNvSpPr>
            <a:spLocks noGrp="1"/>
          </p:cNvSpPr>
          <p:nvPr>
            <p:ph type="body" idx="1"/>
          </p:nvPr>
        </p:nvSpPr>
        <p:spPr>
          <a:xfrm>
            <a:off x="508000" y="1333500"/>
            <a:ext cx="9144000" cy="3771636"/>
          </a:xfrm>
          <a:prstGeom prst="rect">
            <a:avLst/>
          </a:prstGeom>
        </p:spPr>
        <p:txBody>
          <a:bodyPr vert="horz" lIns="91427" tIns="45714" rIns="91427"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2" y="5296962"/>
            <a:ext cx="2370667" cy="304271"/>
          </a:xfrm>
          <a:prstGeom prst="rect">
            <a:avLst/>
          </a:prstGeom>
        </p:spPr>
        <p:txBody>
          <a:bodyPr vert="horz" lIns="91427" tIns="45714" rIns="91427" bIns="45714" rtlCol="0" anchor="ctr"/>
          <a:lstStyle>
            <a:lvl1pPr algn="l">
              <a:defRPr sz="1200">
                <a:solidFill>
                  <a:schemeClr val="tx1">
                    <a:tint val="75000"/>
                  </a:schemeClr>
                </a:solidFill>
              </a:defRPr>
            </a:lvl1pPr>
          </a:lstStyle>
          <a:p>
            <a:fld id="{D709FB14-EFE8-4755-9FC7-9769CF026BC5}" type="datetime1">
              <a:rPr lang="en-US" smtClean="0"/>
              <a:pPr/>
              <a:t>4/8/18</a:t>
            </a:fld>
            <a:endParaRPr lang="en-US"/>
          </a:p>
        </p:txBody>
      </p:sp>
      <p:sp>
        <p:nvSpPr>
          <p:cNvPr id="5" name="Footer Placeholder 4"/>
          <p:cNvSpPr>
            <a:spLocks noGrp="1"/>
          </p:cNvSpPr>
          <p:nvPr>
            <p:ph type="ftr" sz="quarter" idx="3"/>
          </p:nvPr>
        </p:nvSpPr>
        <p:spPr>
          <a:xfrm>
            <a:off x="3471337" y="5296962"/>
            <a:ext cx="3217333" cy="304271"/>
          </a:xfrm>
          <a:prstGeom prst="rect">
            <a:avLst/>
          </a:prstGeom>
        </p:spPr>
        <p:txBody>
          <a:bodyPr vert="horz" lIns="91427" tIns="45714" rIns="91427"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5296962"/>
            <a:ext cx="2370667" cy="304271"/>
          </a:xfrm>
          <a:prstGeom prst="rect">
            <a:avLst/>
          </a:prstGeom>
        </p:spPr>
        <p:txBody>
          <a:bodyPr vert="horz" lIns="91427" tIns="45714" rIns="91427" bIns="45714" rtlCol="0" anchor="ctr"/>
          <a:lstStyle>
            <a:lvl1pPr algn="r">
              <a:defRPr sz="1200">
                <a:solidFill>
                  <a:schemeClr val="tx1">
                    <a:tint val="75000"/>
                  </a:schemeClr>
                </a:solidFill>
              </a:defRPr>
            </a:lvl1pPr>
          </a:lstStyle>
          <a:p>
            <a:fld id="{B8BAA91A-1CDA-4163-999D-3E2184C63BE7}" type="slidenum">
              <a:rPr lang="en-US" smtClean="0"/>
              <a:pPr/>
              <a:t>‹#›</a:t>
            </a:fld>
            <a:endParaRPr lang="en-US"/>
          </a:p>
        </p:txBody>
      </p:sp>
      <p:pic>
        <p:nvPicPr>
          <p:cNvPr id="7" name="Picture 6"/>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8854"/>
            <a:ext cx="10160000" cy="5715000"/>
          </a:xfrm>
          <a:prstGeom prst="rect">
            <a:avLst/>
          </a:prstGeom>
        </p:spPr>
      </p:pic>
      <p:sp>
        <p:nvSpPr>
          <p:cNvPr id="8" name="TextBox 7"/>
          <p:cNvSpPr txBox="1"/>
          <p:nvPr userDrawn="1"/>
        </p:nvSpPr>
        <p:spPr>
          <a:xfrm>
            <a:off x="9688567" y="72010"/>
            <a:ext cx="492416" cy="5593804"/>
          </a:xfrm>
          <a:prstGeom prst="rect">
            <a:avLst/>
          </a:prstGeom>
          <a:noFill/>
        </p:spPr>
        <p:txBody>
          <a:bodyPr vert="eaVert" wrap="square" lIns="91427" tIns="45714" rIns="91427" bIns="45714" rtlCol="0">
            <a:spAutoFit/>
          </a:bodyPr>
          <a:lstStyle/>
          <a:p>
            <a:r>
              <a:rPr lang="zh-TW" altLang="en-US" sz="2000" b="1" dirty="0">
                <a:solidFill>
                  <a:srgbClr val="FFFF00"/>
                </a:solidFill>
                <a:effectLst>
                  <a:outerShdw blurRad="38100" dist="38100" dir="2700000" algn="tl">
                    <a:srgbClr val="010199"/>
                  </a:outerShdw>
                </a:effectLst>
              </a:rPr>
              <a:t>哥倫比亞華人基督教會               家 和 萬 事 興 </a:t>
            </a:r>
            <a:endParaRPr lang="en-US" sz="2000" b="1" dirty="0">
              <a:solidFill>
                <a:schemeClr val="bg1"/>
              </a:solidFill>
            </a:endParaRPr>
          </a:p>
        </p:txBody>
      </p:sp>
    </p:spTree>
    <p:extLst>
      <p:ext uri="{BB962C8B-B14F-4D97-AF65-F5344CB8AC3E}">
        <p14:creationId xmlns:p14="http://schemas.microsoft.com/office/powerpoint/2010/main" val="14511976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0" r:id="rId3"/>
    <p:sldLayoutId id="2147483656" r:id="rId4"/>
    <p:sldLayoutId id="2147483657" r:id="rId5"/>
  </p:sldLayoutIdLst>
  <p:hf hdr="0" ftr="0" dt="0"/>
  <p:txStyles>
    <p:titleStyle>
      <a:lvl1pPr algn="ctr" defTabSz="914274"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8" indent="-285711" algn="l" defTabSz="9142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42" indent="-228568" algn="l" defTabSz="91427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80" indent="-228568" algn="l" defTabSz="9142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16" indent="-228568" algn="l" defTabSz="9142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53" indent="-228568" algn="l" defTabSz="9142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89" indent="-228568" algn="l" defTabSz="9142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27" indent="-228568" algn="l" defTabSz="9142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63" indent="-228568" algn="l" defTabSz="91427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74" rtl="0" eaLnBrk="1" latinLnBrk="0" hangingPunct="1">
        <a:defRPr sz="1800" kern="1200">
          <a:solidFill>
            <a:schemeClr val="tx1"/>
          </a:solidFill>
          <a:latin typeface="+mn-lt"/>
          <a:ea typeface="+mn-ea"/>
          <a:cs typeface="+mn-cs"/>
        </a:defRPr>
      </a:lvl1pPr>
      <a:lvl2pPr marL="457136" algn="l" defTabSz="914274" rtl="0" eaLnBrk="1" latinLnBrk="0" hangingPunct="1">
        <a:defRPr sz="1800" kern="1200">
          <a:solidFill>
            <a:schemeClr val="tx1"/>
          </a:solidFill>
          <a:latin typeface="+mn-lt"/>
          <a:ea typeface="+mn-ea"/>
          <a:cs typeface="+mn-cs"/>
        </a:defRPr>
      </a:lvl2pPr>
      <a:lvl3pPr marL="914274" algn="l" defTabSz="914274" rtl="0" eaLnBrk="1" latinLnBrk="0" hangingPunct="1">
        <a:defRPr sz="1800" kern="1200">
          <a:solidFill>
            <a:schemeClr val="tx1"/>
          </a:solidFill>
          <a:latin typeface="+mn-lt"/>
          <a:ea typeface="+mn-ea"/>
          <a:cs typeface="+mn-cs"/>
        </a:defRPr>
      </a:lvl3pPr>
      <a:lvl4pPr marL="1371410" algn="l" defTabSz="914274" rtl="0" eaLnBrk="1" latinLnBrk="0" hangingPunct="1">
        <a:defRPr sz="1800" kern="1200">
          <a:solidFill>
            <a:schemeClr val="tx1"/>
          </a:solidFill>
          <a:latin typeface="+mn-lt"/>
          <a:ea typeface="+mn-ea"/>
          <a:cs typeface="+mn-cs"/>
        </a:defRPr>
      </a:lvl4pPr>
      <a:lvl5pPr marL="1828548" algn="l" defTabSz="914274" rtl="0" eaLnBrk="1" latinLnBrk="0" hangingPunct="1">
        <a:defRPr sz="1800" kern="1200">
          <a:solidFill>
            <a:schemeClr val="tx1"/>
          </a:solidFill>
          <a:latin typeface="+mn-lt"/>
          <a:ea typeface="+mn-ea"/>
          <a:cs typeface="+mn-cs"/>
        </a:defRPr>
      </a:lvl5pPr>
      <a:lvl6pPr marL="2285685" algn="l" defTabSz="914274" rtl="0" eaLnBrk="1" latinLnBrk="0" hangingPunct="1">
        <a:defRPr sz="1800" kern="1200">
          <a:solidFill>
            <a:schemeClr val="tx1"/>
          </a:solidFill>
          <a:latin typeface="+mn-lt"/>
          <a:ea typeface="+mn-ea"/>
          <a:cs typeface="+mn-cs"/>
        </a:defRPr>
      </a:lvl6pPr>
      <a:lvl7pPr marL="2742822" algn="l" defTabSz="914274" rtl="0" eaLnBrk="1" latinLnBrk="0" hangingPunct="1">
        <a:defRPr sz="1800" kern="1200">
          <a:solidFill>
            <a:schemeClr val="tx1"/>
          </a:solidFill>
          <a:latin typeface="+mn-lt"/>
          <a:ea typeface="+mn-ea"/>
          <a:cs typeface="+mn-cs"/>
        </a:defRPr>
      </a:lvl7pPr>
      <a:lvl8pPr marL="3199958" algn="l" defTabSz="914274" rtl="0" eaLnBrk="1" latinLnBrk="0" hangingPunct="1">
        <a:defRPr sz="1800" kern="1200">
          <a:solidFill>
            <a:schemeClr val="tx1"/>
          </a:solidFill>
          <a:latin typeface="+mn-lt"/>
          <a:ea typeface="+mn-ea"/>
          <a:cs typeface="+mn-cs"/>
        </a:defRPr>
      </a:lvl8pPr>
      <a:lvl9pPr marL="3657095" algn="l" defTabSz="9142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xmlns:p14="http://schemas.microsoft.com/office/powerpoint/2010/main" spd="slow"/>
  <p:timing>
    <p:tnLst>
      <p:par>
        <p:cTn xmlns:p14="http://schemas.microsoft.com/office/powerpoint/2010/main" id="1" dur="indefinite" restart="never" nodeType="tmRoot"/>
      </p:par>
    </p:tnLst>
  </p:timing>
  <p:hf hdr="0" ftr="0" dt="0"/>
  <p:txStyles>
    <p:titleStyle>
      <a:lvl1pPr algn="ctr" defTabSz="755206" rtl="0" eaLnBrk="0" fontAlgn="base" hangingPunct="0">
        <a:spcBef>
          <a:spcPct val="0"/>
        </a:spcBef>
        <a:spcAft>
          <a:spcPct val="0"/>
        </a:spcAft>
        <a:defRPr sz="3700" b="1">
          <a:solidFill>
            <a:schemeClr val="tx2"/>
          </a:solidFill>
          <a:effectLst>
            <a:outerShdw blurRad="38100" dist="38100" dir="2700000" algn="tl">
              <a:srgbClr val="000000"/>
            </a:outerShdw>
          </a:effectLst>
          <a:latin typeface="+mj-lt"/>
          <a:ea typeface="ＭＳ Ｐゴシック" charset="0"/>
          <a:cs typeface="+mj-cs"/>
        </a:defRPr>
      </a:lvl1pPr>
      <a:lvl2pPr algn="ctr" defTabSz="755206" rtl="0" eaLnBrk="0" fontAlgn="base" hangingPunct="0">
        <a:spcBef>
          <a:spcPct val="0"/>
        </a:spcBef>
        <a:spcAft>
          <a:spcPct val="0"/>
        </a:spcAft>
        <a:defRPr sz="37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2pPr>
      <a:lvl3pPr algn="ctr" defTabSz="755206" rtl="0" eaLnBrk="0" fontAlgn="base" hangingPunct="0">
        <a:spcBef>
          <a:spcPct val="0"/>
        </a:spcBef>
        <a:spcAft>
          <a:spcPct val="0"/>
        </a:spcAft>
        <a:defRPr sz="37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3pPr>
      <a:lvl4pPr algn="ctr" defTabSz="755206" rtl="0" eaLnBrk="0" fontAlgn="base" hangingPunct="0">
        <a:spcBef>
          <a:spcPct val="0"/>
        </a:spcBef>
        <a:spcAft>
          <a:spcPct val="0"/>
        </a:spcAft>
        <a:defRPr sz="37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4pPr>
      <a:lvl5pPr algn="ctr" defTabSz="755206" rtl="0" eaLnBrk="0" fontAlgn="base" hangingPunct="0">
        <a:spcBef>
          <a:spcPct val="0"/>
        </a:spcBef>
        <a:spcAft>
          <a:spcPct val="0"/>
        </a:spcAft>
        <a:defRPr sz="37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5pPr>
      <a:lvl6pPr marL="357142" algn="ctr" defTabSz="755206" rtl="0" fontAlgn="base">
        <a:spcBef>
          <a:spcPct val="0"/>
        </a:spcBef>
        <a:spcAft>
          <a:spcPct val="0"/>
        </a:spcAft>
        <a:defRPr sz="3700" b="1">
          <a:solidFill>
            <a:schemeClr val="tx2"/>
          </a:solidFill>
          <a:effectLst>
            <a:outerShdw blurRad="38100" dist="38100" dir="2700000" algn="tl">
              <a:srgbClr val="000000"/>
            </a:outerShdw>
          </a:effectLst>
          <a:latin typeface="Garamond" pitchFamily="18" charset="0"/>
          <a:cs typeface="Arial" charset="0"/>
        </a:defRPr>
      </a:lvl6pPr>
      <a:lvl7pPr marL="714283" algn="ctr" defTabSz="755206" rtl="0" fontAlgn="base">
        <a:spcBef>
          <a:spcPct val="0"/>
        </a:spcBef>
        <a:spcAft>
          <a:spcPct val="0"/>
        </a:spcAft>
        <a:defRPr sz="3700" b="1">
          <a:solidFill>
            <a:schemeClr val="tx2"/>
          </a:solidFill>
          <a:effectLst>
            <a:outerShdw blurRad="38100" dist="38100" dir="2700000" algn="tl">
              <a:srgbClr val="000000"/>
            </a:outerShdw>
          </a:effectLst>
          <a:latin typeface="Garamond" pitchFamily="18" charset="0"/>
          <a:cs typeface="Arial" charset="0"/>
        </a:defRPr>
      </a:lvl7pPr>
      <a:lvl8pPr marL="1071425" algn="ctr" defTabSz="755206" rtl="0" fontAlgn="base">
        <a:spcBef>
          <a:spcPct val="0"/>
        </a:spcBef>
        <a:spcAft>
          <a:spcPct val="0"/>
        </a:spcAft>
        <a:defRPr sz="3700" b="1">
          <a:solidFill>
            <a:schemeClr val="tx2"/>
          </a:solidFill>
          <a:effectLst>
            <a:outerShdw blurRad="38100" dist="38100" dir="2700000" algn="tl">
              <a:srgbClr val="000000"/>
            </a:outerShdw>
          </a:effectLst>
          <a:latin typeface="Garamond" pitchFamily="18" charset="0"/>
          <a:cs typeface="Arial" charset="0"/>
        </a:defRPr>
      </a:lvl8pPr>
      <a:lvl9pPr marL="1428568" algn="ctr" defTabSz="755206" rtl="0" fontAlgn="base">
        <a:spcBef>
          <a:spcPct val="0"/>
        </a:spcBef>
        <a:spcAft>
          <a:spcPct val="0"/>
        </a:spcAft>
        <a:defRPr sz="3700" b="1">
          <a:solidFill>
            <a:schemeClr val="tx2"/>
          </a:solidFill>
          <a:effectLst>
            <a:outerShdw blurRad="38100" dist="38100" dir="2700000" algn="tl">
              <a:srgbClr val="000000"/>
            </a:outerShdw>
          </a:effectLst>
          <a:latin typeface="Garamond" pitchFamily="18" charset="0"/>
          <a:cs typeface="Arial" charset="0"/>
        </a:defRPr>
      </a:lvl9pPr>
    </p:titleStyle>
    <p:bodyStyle>
      <a:lvl1pPr marL="282737" indent="-282737" algn="l" defTabSz="755206" rtl="0" eaLnBrk="0" fontAlgn="base" hangingPunct="0">
        <a:spcBef>
          <a:spcPct val="20000"/>
        </a:spcBef>
        <a:spcAft>
          <a:spcPct val="0"/>
        </a:spcAft>
        <a:buClr>
          <a:schemeClr val="hlink"/>
        </a:buClr>
        <a:buSzPct val="70000"/>
        <a:buFont typeface="Wingdings" charset="0"/>
        <a:buChar char="n"/>
        <a:defRPr sz="2700">
          <a:solidFill>
            <a:schemeClr val="tx1"/>
          </a:solidFill>
          <a:effectLst>
            <a:outerShdw blurRad="38100" dist="38100" dir="2700000" algn="tl">
              <a:srgbClr val="000000"/>
            </a:outerShdw>
          </a:effectLst>
          <a:latin typeface="+mn-lt"/>
          <a:ea typeface="ＭＳ Ｐゴシック" charset="0"/>
          <a:cs typeface="+mn-cs"/>
        </a:defRPr>
      </a:lvl1pPr>
      <a:lvl2pPr marL="613838" indent="-236855" algn="l" defTabSz="755206" rtl="0" eaLnBrk="0" fontAlgn="base" hangingPunct="0">
        <a:spcBef>
          <a:spcPct val="20000"/>
        </a:spcBef>
        <a:spcAft>
          <a:spcPct val="0"/>
        </a:spcAft>
        <a:buClr>
          <a:schemeClr val="accent2"/>
        </a:buClr>
        <a:buSzPct val="70000"/>
        <a:buFont typeface="Wingdings" charset="0"/>
        <a:buChar char="n"/>
        <a:defRPr sz="2300">
          <a:solidFill>
            <a:schemeClr val="tx1"/>
          </a:solidFill>
          <a:effectLst>
            <a:outerShdw blurRad="38100" dist="38100" dir="2700000" algn="tl">
              <a:srgbClr val="000000"/>
            </a:outerShdw>
          </a:effectLst>
          <a:latin typeface="+mn-lt"/>
          <a:ea typeface="Arial" charset="0"/>
          <a:cs typeface="+mn-cs"/>
        </a:defRPr>
      </a:lvl2pPr>
      <a:lvl3pPr marL="943697" indent="-188492" algn="l" defTabSz="755206" rtl="0" eaLnBrk="0" fontAlgn="base" hangingPunct="0">
        <a:spcBef>
          <a:spcPct val="20000"/>
        </a:spcBef>
        <a:spcAft>
          <a:spcPct val="0"/>
        </a:spcAft>
        <a:buClr>
          <a:schemeClr val="tx2"/>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3pPr>
      <a:lvl4pPr marL="1321920" indent="-189732" algn="l" defTabSz="755206" rtl="0" eaLnBrk="0" fontAlgn="base" hangingPunct="0">
        <a:spcBef>
          <a:spcPct val="20000"/>
        </a:spcBef>
        <a:spcAft>
          <a:spcPct val="0"/>
        </a:spcAft>
        <a:buClr>
          <a:schemeClr val="accent2"/>
        </a:buClr>
        <a:buSzPct val="70000"/>
        <a:buFont typeface="Wingdings" charset="0"/>
        <a:buChar char="n"/>
        <a:defRPr sz="1600">
          <a:solidFill>
            <a:schemeClr val="tx1"/>
          </a:solidFill>
          <a:effectLst>
            <a:outerShdw blurRad="38100" dist="38100" dir="2700000" algn="tl">
              <a:srgbClr val="000000"/>
            </a:outerShdw>
          </a:effectLst>
          <a:latin typeface="+mn-lt"/>
          <a:ea typeface="Arial" charset="0"/>
          <a:cs typeface="+mn-cs"/>
        </a:defRPr>
      </a:lvl4pPr>
      <a:lvl5pPr marL="1698903" indent="-188492" algn="l" defTabSz="755206" rtl="0" eaLnBrk="0" fontAlgn="base" hangingPunct="0">
        <a:spcBef>
          <a:spcPct val="20000"/>
        </a:spcBef>
        <a:spcAft>
          <a:spcPct val="0"/>
        </a:spcAft>
        <a:buClr>
          <a:schemeClr val="hlink"/>
        </a:buClr>
        <a:buSzPct val="70000"/>
        <a:buFont typeface="Wingdings" charset="0"/>
        <a:buChar char="n"/>
        <a:defRPr sz="1600">
          <a:solidFill>
            <a:schemeClr val="tx1"/>
          </a:solidFill>
          <a:effectLst>
            <a:outerShdw blurRad="38100" dist="38100" dir="2700000" algn="tl">
              <a:srgbClr val="000000"/>
            </a:outerShdw>
          </a:effectLst>
          <a:latin typeface="+mn-lt"/>
          <a:ea typeface="Arial" charset="0"/>
          <a:cs typeface="+mn-cs"/>
        </a:defRPr>
      </a:lvl5pPr>
      <a:lvl6pPr marL="2056046" indent="-188492" algn="l" defTabSz="755206"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cs typeface="+mn-cs"/>
        </a:defRPr>
      </a:lvl6pPr>
      <a:lvl7pPr marL="2413188" indent="-188492" algn="l" defTabSz="755206"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cs typeface="+mn-cs"/>
        </a:defRPr>
      </a:lvl7pPr>
      <a:lvl8pPr marL="2770329" indent="-188492" algn="l" defTabSz="755206"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cs typeface="+mn-cs"/>
        </a:defRPr>
      </a:lvl8pPr>
      <a:lvl9pPr marL="3127471" indent="-188492" algn="l" defTabSz="755206"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714283" rtl="0" eaLnBrk="1" latinLnBrk="0" hangingPunct="1">
        <a:defRPr sz="1400" kern="1200">
          <a:solidFill>
            <a:schemeClr val="tx1"/>
          </a:solidFill>
          <a:latin typeface="+mn-lt"/>
          <a:ea typeface="+mn-ea"/>
          <a:cs typeface="+mn-cs"/>
        </a:defRPr>
      </a:lvl1pPr>
      <a:lvl2pPr marL="357142" algn="l" defTabSz="714283" rtl="0" eaLnBrk="1" latinLnBrk="0" hangingPunct="1">
        <a:defRPr sz="1400" kern="1200">
          <a:solidFill>
            <a:schemeClr val="tx1"/>
          </a:solidFill>
          <a:latin typeface="+mn-lt"/>
          <a:ea typeface="+mn-ea"/>
          <a:cs typeface="+mn-cs"/>
        </a:defRPr>
      </a:lvl2pPr>
      <a:lvl3pPr marL="714283" algn="l" defTabSz="714283" rtl="0" eaLnBrk="1" latinLnBrk="0" hangingPunct="1">
        <a:defRPr sz="1400" kern="1200">
          <a:solidFill>
            <a:schemeClr val="tx1"/>
          </a:solidFill>
          <a:latin typeface="+mn-lt"/>
          <a:ea typeface="+mn-ea"/>
          <a:cs typeface="+mn-cs"/>
        </a:defRPr>
      </a:lvl3pPr>
      <a:lvl4pPr marL="1071425" algn="l" defTabSz="714283" rtl="0" eaLnBrk="1" latinLnBrk="0" hangingPunct="1">
        <a:defRPr sz="1400" kern="1200">
          <a:solidFill>
            <a:schemeClr val="tx1"/>
          </a:solidFill>
          <a:latin typeface="+mn-lt"/>
          <a:ea typeface="+mn-ea"/>
          <a:cs typeface="+mn-cs"/>
        </a:defRPr>
      </a:lvl4pPr>
      <a:lvl5pPr marL="1428568" algn="l" defTabSz="714283" rtl="0" eaLnBrk="1" latinLnBrk="0" hangingPunct="1">
        <a:defRPr sz="1400" kern="1200">
          <a:solidFill>
            <a:schemeClr val="tx1"/>
          </a:solidFill>
          <a:latin typeface="+mn-lt"/>
          <a:ea typeface="+mn-ea"/>
          <a:cs typeface="+mn-cs"/>
        </a:defRPr>
      </a:lvl5pPr>
      <a:lvl6pPr marL="1785708" algn="l" defTabSz="714283" rtl="0" eaLnBrk="1" latinLnBrk="0" hangingPunct="1">
        <a:defRPr sz="1400" kern="1200">
          <a:solidFill>
            <a:schemeClr val="tx1"/>
          </a:solidFill>
          <a:latin typeface="+mn-lt"/>
          <a:ea typeface="+mn-ea"/>
          <a:cs typeface="+mn-cs"/>
        </a:defRPr>
      </a:lvl6pPr>
      <a:lvl7pPr marL="2142851" algn="l" defTabSz="714283" rtl="0" eaLnBrk="1" latinLnBrk="0" hangingPunct="1">
        <a:defRPr sz="1400" kern="1200">
          <a:solidFill>
            <a:schemeClr val="tx1"/>
          </a:solidFill>
          <a:latin typeface="+mn-lt"/>
          <a:ea typeface="+mn-ea"/>
          <a:cs typeface="+mn-cs"/>
        </a:defRPr>
      </a:lvl7pPr>
      <a:lvl8pPr marL="2499992" algn="l" defTabSz="714283" rtl="0" eaLnBrk="1" latinLnBrk="0" hangingPunct="1">
        <a:defRPr sz="1400" kern="1200">
          <a:solidFill>
            <a:schemeClr val="tx1"/>
          </a:solidFill>
          <a:latin typeface="+mn-lt"/>
          <a:ea typeface="+mn-ea"/>
          <a:cs typeface="+mn-cs"/>
        </a:defRPr>
      </a:lvl8pPr>
      <a:lvl9pPr marL="2857134" algn="l" defTabSz="7142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6" y="913285"/>
            <a:ext cx="10067086" cy="3312368"/>
          </a:xfrm>
        </p:spPr>
        <p:txBody>
          <a:bodyPr/>
          <a:lstStyle/>
          <a:p>
            <a:r>
              <a:rPr lang="en-US" altLang="zh-TW" sz="4400" dirty="0"/>
              <a:t>Healthy Church</a:t>
            </a:r>
            <a:r>
              <a:rPr lang="zh-TW" altLang="en-US" sz="4400" dirty="0"/>
              <a:t>健康教会：</a:t>
            </a:r>
            <a:r>
              <a:rPr lang="en-US" altLang="zh-TW" sz="4400" dirty="0"/>
              <a:t/>
            </a:r>
            <a:br>
              <a:rPr lang="en-US" altLang="zh-TW" sz="4400" dirty="0"/>
            </a:br>
            <a:r>
              <a:rPr lang="en-US" sz="4000" dirty="0">
                <a:solidFill>
                  <a:srgbClr val="FFFFFF"/>
                </a:solidFill>
              </a:rPr>
              <a:t>A Biblical Understanding of Conversion</a:t>
            </a:r>
            <a:r>
              <a:rPr lang="en-US" altLang="zh-CN" sz="4000" dirty="0">
                <a:solidFill>
                  <a:srgbClr val="FFFFFF"/>
                </a:solidFill>
              </a:rPr>
              <a:t/>
            </a:r>
            <a:br>
              <a:rPr lang="en-US" altLang="zh-CN" sz="4000" dirty="0">
                <a:solidFill>
                  <a:srgbClr val="FFFFFF"/>
                </a:solidFill>
              </a:rPr>
            </a:br>
            <a:r>
              <a:rPr lang="zh-CN" altLang="en-US" sz="4400" dirty="0">
                <a:solidFill>
                  <a:srgbClr val="FFFFFF"/>
                </a:solidFill>
              </a:rPr>
              <a:t>按照圣经理解悔改</a:t>
            </a:r>
            <a:r>
              <a:rPr lang="en-US" altLang="zh-CN" sz="4400" b="1" dirty="0">
                <a:latin typeface="+mj-ea"/>
                <a:ea typeface="+mj-ea"/>
              </a:rPr>
              <a:t/>
            </a:r>
            <a:br>
              <a:rPr lang="en-US" altLang="zh-CN" sz="4400" b="1" dirty="0">
                <a:latin typeface="+mj-ea"/>
                <a:ea typeface="+mj-ea"/>
              </a:rPr>
            </a:br>
            <a:r>
              <a:rPr lang="en-US" altLang="zh-TW" sz="4400" dirty="0"/>
              <a:t>John </a:t>
            </a:r>
            <a:r>
              <a:rPr lang="zh-CN" altLang="en-US" sz="4400" dirty="0"/>
              <a:t>约翰福音 </a:t>
            </a:r>
            <a:r>
              <a:rPr lang="en-US" altLang="zh-TW" sz="4400" dirty="0"/>
              <a:t>3:1-8 </a:t>
            </a:r>
            <a:endParaRPr lang="zh-CN" altLang="en-US" sz="4400" b="1" dirty="0">
              <a:latin typeface="+mj-ea"/>
              <a:ea typeface="+mj-ea"/>
            </a:endParaRPr>
          </a:p>
        </p:txBody>
      </p:sp>
    </p:spTree>
    <p:extLst>
      <p:ext uri="{BB962C8B-B14F-4D97-AF65-F5344CB8AC3E}">
        <p14:creationId xmlns:p14="http://schemas.microsoft.com/office/powerpoint/2010/main" val="33103365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160000" cy="5715000"/>
          </a:xfrm>
          <a:prstGeom prst="rect">
            <a:avLst/>
          </a:prstGeom>
        </p:spPr>
      </p:pic>
    </p:spTree>
    <p:extLst>
      <p:ext uri="{BB962C8B-B14F-4D97-AF65-F5344CB8AC3E}">
        <p14:creationId xmlns:p14="http://schemas.microsoft.com/office/powerpoint/2010/main" val="42882174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488" y="121196"/>
            <a:ext cx="9145016" cy="5078314"/>
          </a:xfrm>
          <a:prstGeom prst="rect">
            <a:avLst/>
          </a:prstGeom>
        </p:spPr>
        <p:txBody>
          <a:bodyPr wrap="square">
            <a:spAutoFit/>
          </a:bodyPr>
          <a:lstStyle/>
          <a:p>
            <a:pPr algn="ctr"/>
            <a:r>
              <a:rPr lang="en-US" sz="3600" dirty="0" smtClean="0">
                <a:solidFill>
                  <a:srgbClr val="FFFFFF"/>
                </a:solidFill>
              </a:rPr>
              <a:t>π</a:t>
            </a:r>
            <a:r>
              <a:rPr lang="en-US" sz="3600" dirty="0" err="1" smtClean="0">
                <a:solidFill>
                  <a:srgbClr val="FFFFFF"/>
                </a:solidFill>
              </a:rPr>
              <a:t>νεῦμ</a:t>
            </a:r>
            <a:r>
              <a:rPr lang="en-US" sz="3600" dirty="0" smtClean="0">
                <a:solidFill>
                  <a:srgbClr val="FFFFFF"/>
                </a:solidFill>
              </a:rPr>
              <a:t>α @ </a:t>
            </a:r>
            <a:r>
              <a:rPr lang="zh-TW" altLang="en-US" sz="3600" dirty="0" smtClean="0">
                <a:solidFill>
                  <a:srgbClr val="FFFFFF"/>
                </a:solidFill>
              </a:rPr>
              <a:t>约翰</a:t>
            </a:r>
            <a:r>
              <a:rPr lang="en-US" altLang="zh-CN" sz="3600" dirty="0" smtClean="0">
                <a:solidFill>
                  <a:srgbClr val="FFFFFF"/>
                </a:solidFill>
              </a:rPr>
              <a:t>John</a:t>
            </a:r>
            <a:r>
              <a:rPr lang="zh-TW" altLang="en-US" sz="3600" dirty="0" smtClean="0">
                <a:solidFill>
                  <a:srgbClr val="FFFFFF"/>
                </a:solidFill>
              </a:rPr>
              <a:t> </a:t>
            </a:r>
            <a:r>
              <a:rPr lang="en-US" altLang="zh-TW" sz="3600" dirty="0">
                <a:solidFill>
                  <a:srgbClr val="FFFFFF"/>
                </a:solidFill>
              </a:rPr>
              <a:t>3</a:t>
            </a:r>
            <a:r>
              <a:rPr lang="en-US" altLang="zh-CN" sz="3600" dirty="0" smtClean="0">
                <a:solidFill>
                  <a:srgbClr val="FFFFFF"/>
                </a:solidFill>
              </a:rPr>
              <a:t>:</a:t>
            </a:r>
            <a:r>
              <a:rPr lang="en-US" altLang="zh-TW" sz="3600" dirty="0" smtClean="0">
                <a:solidFill>
                  <a:srgbClr val="FFFFFF"/>
                </a:solidFill>
              </a:rPr>
              <a:t>8 …</a:t>
            </a:r>
          </a:p>
          <a:p>
            <a:pPr marL="514350" indent="-514350">
              <a:buFont typeface="+mj-lt"/>
              <a:buAutoNum type="alphaLcPeriod"/>
            </a:pPr>
            <a:r>
              <a:rPr lang="en-US" altLang="zh-TW" sz="3600" dirty="0" smtClean="0">
                <a:solidFill>
                  <a:srgbClr val="FFFFFF"/>
                </a:solidFill>
              </a:rPr>
              <a:t>The </a:t>
            </a:r>
            <a:r>
              <a:rPr lang="en-US" altLang="zh-TW" sz="3600" dirty="0">
                <a:solidFill>
                  <a:srgbClr val="FFFFFF"/>
                </a:solidFill>
              </a:rPr>
              <a:t>wind </a:t>
            </a:r>
            <a:r>
              <a:rPr lang="en-US" altLang="zh-TW" sz="3600" dirty="0" smtClean="0">
                <a:solidFill>
                  <a:srgbClr val="FFFFFF"/>
                </a:solidFill>
              </a:rPr>
              <a:t>(</a:t>
            </a:r>
            <a:r>
              <a:rPr lang="en-US" sz="3600" dirty="0" smtClean="0">
                <a:solidFill>
                  <a:srgbClr val="FFFFFF"/>
                </a:solidFill>
              </a:rPr>
              <a:t>π</a:t>
            </a:r>
            <a:r>
              <a:rPr lang="en-US" sz="3600" dirty="0" err="1" smtClean="0">
                <a:solidFill>
                  <a:srgbClr val="FFFFFF"/>
                </a:solidFill>
              </a:rPr>
              <a:t>νεῦμ</a:t>
            </a:r>
            <a:r>
              <a:rPr lang="en-US" sz="3600" dirty="0" smtClean="0">
                <a:solidFill>
                  <a:srgbClr val="FFFFFF"/>
                </a:solidFill>
              </a:rPr>
              <a:t>α G4151) </a:t>
            </a:r>
            <a:r>
              <a:rPr lang="en-US" altLang="zh-TW" sz="3600" dirty="0" smtClean="0">
                <a:solidFill>
                  <a:srgbClr val="FFFFFF"/>
                </a:solidFill>
              </a:rPr>
              <a:t>blows </a:t>
            </a:r>
            <a:r>
              <a:rPr lang="en-US" altLang="zh-TW" sz="3600" dirty="0">
                <a:solidFill>
                  <a:srgbClr val="FFFFFF"/>
                </a:solidFill>
              </a:rPr>
              <a:t>wherever it pleases</a:t>
            </a:r>
            <a:r>
              <a:rPr lang="en-US" altLang="zh-TW" sz="3600" dirty="0" smtClean="0">
                <a:solidFill>
                  <a:srgbClr val="FFFFFF"/>
                </a:solidFill>
              </a:rPr>
              <a:t>.</a:t>
            </a:r>
            <a:r>
              <a:rPr lang="zh-TW" altLang="en-US" sz="3600" dirty="0" smtClean="0">
                <a:solidFill>
                  <a:srgbClr val="FFFFFF"/>
                </a:solidFill>
              </a:rPr>
              <a:t>风随着意思吹</a:t>
            </a:r>
            <a:endParaRPr lang="en-US" altLang="zh-TW" sz="3600" dirty="0" smtClean="0">
              <a:solidFill>
                <a:srgbClr val="FFFFFF"/>
              </a:solidFill>
            </a:endParaRPr>
          </a:p>
          <a:p>
            <a:pPr marL="514350" indent="-514350">
              <a:buFont typeface="+mj-lt"/>
              <a:buAutoNum type="alphaLcPeriod"/>
            </a:pPr>
            <a:r>
              <a:rPr lang="en-US" altLang="zh-TW" sz="3600" dirty="0" smtClean="0">
                <a:solidFill>
                  <a:srgbClr val="FFFFFF"/>
                </a:solidFill>
              </a:rPr>
              <a:t>You </a:t>
            </a:r>
            <a:r>
              <a:rPr lang="en-US" altLang="zh-TW" sz="3600" dirty="0">
                <a:solidFill>
                  <a:srgbClr val="FFFFFF"/>
                </a:solidFill>
              </a:rPr>
              <a:t>hear its sound</a:t>
            </a:r>
            <a:r>
              <a:rPr lang="en-US" altLang="zh-TW" sz="3600" dirty="0" smtClean="0">
                <a:solidFill>
                  <a:srgbClr val="FFFFFF"/>
                </a:solidFill>
              </a:rPr>
              <a:t>,</a:t>
            </a:r>
            <a:r>
              <a:rPr lang="zh-TW" altLang="en-US" sz="3600" dirty="0">
                <a:solidFill>
                  <a:srgbClr val="FFFFFF"/>
                </a:solidFill>
              </a:rPr>
              <a:t>你听见风的响声</a:t>
            </a:r>
            <a:endParaRPr lang="en-US" altLang="zh-TW" sz="3600" dirty="0" smtClean="0">
              <a:solidFill>
                <a:srgbClr val="FFFFFF"/>
              </a:solidFill>
            </a:endParaRPr>
          </a:p>
          <a:p>
            <a:pPr marL="514350" indent="-514350">
              <a:buFont typeface="+mj-lt"/>
              <a:buAutoNum type="alphaLcPeriod"/>
            </a:pPr>
            <a:r>
              <a:rPr lang="en-US" altLang="zh-TW" sz="3600" dirty="0" smtClean="0">
                <a:solidFill>
                  <a:srgbClr val="FFFFFF"/>
                </a:solidFill>
              </a:rPr>
              <a:t>but </a:t>
            </a:r>
            <a:r>
              <a:rPr lang="en-US" altLang="zh-TW" sz="3600" dirty="0">
                <a:solidFill>
                  <a:srgbClr val="FFFFFF"/>
                </a:solidFill>
              </a:rPr>
              <a:t>you cannot tell where it comes from or where it is going</a:t>
            </a:r>
            <a:r>
              <a:rPr lang="en-US" altLang="zh-TW" sz="3600" dirty="0" smtClean="0">
                <a:solidFill>
                  <a:srgbClr val="FFFFFF"/>
                </a:solidFill>
              </a:rPr>
              <a:t>.</a:t>
            </a:r>
            <a:r>
              <a:rPr lang="zh-TW" altLang="en-US" sz="3600" dirty="0">
                <a:solidFill>
                  <a:srgbClr val="FFFFFF"/>
                </a:solidFill>
              </a:rPr>
              <a:t>却不晓得从哪里来，往哪里去</a:t>
            </a:r>
            <a:endParaRPr lang="en-US" altLang="zh-TW" sz="3600" dirty="0" smtClean="0">
              <a:solidFill>
                <a:srgbClr val="FFFFFF"/>
              </a:solidFill>
            </a:endParaRPr>
          </a:p>
          <a:p>
            <a:pPr marL="514350" indent="-514350">
              <a:buFont typeface="+mj-lt"/>
              <a:buAutoNum type="alphaLcPeriod"/>
            </a:pPr>
            <a:r>
              <a:rPr lang="en-US" altLang="zh-TW" sz="3600" dirty="0" smtClean="0">
                <a:solidFill>
                  <a:srgbClr val="FFFFFF"/>
                </a:solidFill>
              </a:rPr>
              <a:t>So </a:t>
            </a:r>
            <a:r>
              <a:rPr lang="en-US" altLang="zh-TW" sz="3600" dirty="0">
                <a:solidFill>
                  <a:srgbClr val="FFFFFF"/>
                </a:solidFill>
              </a:rPr>
              <a:t>it is with everyone born of the </a:t>
            </a:r>
            <a:r>
              <a:rPr lang="en-US" altLang="zh-TW" sz="3600" dirty="0" smtClean="0">
                <a:solidFill>
                  <a:srgbClr val="FFFFFF"/>
                </a:solidFill>
              </a:rPr>
              <a:t>Spirit (</a:t>
            </a:r>
            <a:r>
              <a:rPr lang="en-US" sz="3600" dirty="0" smtClean="0">
                <a:solidFill>
                  <a:srgbClr val="FFFFFF"/>
                </a:solidFill>
              </a:rPr>
              <a:t>π</a:t>
            </a:r>
            <a:r>
              <a:rPr lang="en-US" sz="3600" dirty="0" err="1" smtClean="0">
                <a:solidFill>
                  <a:srgbClr val="FFFFFF"/>
                </a:solidFill>
              </a:rPr>
              <a:t>νεῦμ</a:t>
            </a:r>
            <a:r>
              <a:rPr lang="en-US" sz="3600" dirty="0" smtClean="0">
                <a:solidFill>
                  <a:srgbClr val="FFFFFF"/>
                </a:solidFill>
              </a:rPr>
              <a:t>α) </a:t>
            </a:r>
            <a:r>
              <a:rPr lang="en-US" altLang="zh-TW" sz="3600" dirty="0" smtClean="0">
                <a:solidFill>
                  <a:srgbClr val="FFFFFF"/>
                </a:solidFill>
              </a:rPr>
              <a:t>. </a:t>
            </a:r>
            <a:r>
              <a:rPr lang="zh-TW" altLang="en-US" sz="3600" dirty="0" smtClean="0">
                <a:solidFill>
                  <a:srgbClr val="FFFFFF"/>
                </a:solidFill>
              </a:rPr>
              <a:t>凡从圣灵生的</a:t>
            </a:r>
            <a:r>
              <a:rPr lang="zh-TW" altLang="en-US" sz="3600" dirty="0">
                <a:solidFill>
                  <a:srgbClr val="FFFFFF"/>
                </a:solidFill>
              </a:rPr>
              <a:t>，也是如此</a:t>
            </a:r>
            <a:r>
              <a:rPr lang="zh-TW" altLang="en-US" sz="3600" dirty="0" smtClean="0">
                <a:solidFill>
                  <a:srgbClr val="FFFFFF"/>
                </a:solidFill>
              </a:rPr>
              <a:t>。</a:t>
            </a:r>
          </a:p>
        </p:txBody>
      </p:sp>
    </p:spTree>
    <p:extLst>
      <p:ext uri="{BB962C8B-B14F-4D97-AF65-F5344CB8AC3E}">
        <p14:creationId xmlns:p14="http://schemas.microsoft.com/office/powerpoint/2010/main" val="926039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464" y="0"/>
            <a:ext cx="9396536" cy="5256584"/>
          </a:xfrm>
        </p:spPr>
        <p:txBody>
          <a:bodyPr>
            <a:noAutofit/>
          </a:bodyPr>
          <a:lstStyle/>
          <a:p>
            <a:r>
              <a:rPr lang="zh-CN" altLang="en-US" sz="3600" dirty="0">
                <a:solidFill>
                  <a:srgbClr val="FFFFFF"/>
                </a:solidFill>
              </a:rPr>
              <a:t>圣灵在重生悔改之人生命里的工作</a:t>
            </a:r>
            <a:endParaRPr lang="en-US" altLang="zh-CN" sz="3600" dirty="0">
              <a:solidFill>
                <a:srgbClr val="FFFFFF"/>
              </a:solidFill>
            </a:endParaRPr>
          </a:p>
          <a:p>
            <a:r>
              <a:rPr lang="en-US" sz="3600" dirty="0">
                <a:solidFill>
                  <a:srgbClr val="FFFFFF"/>
                </a:solidFill>
              </a:rPr>
              <a:t>π</a:t>
            </a:r>
            <a:r>
              <a:rPr lang="en-US" sz="3600" dirty="0" err="1">
                <a:solidFill>
                  <a:srgbClr val="FFFFFF"/>
                </a:solidFill>
              </a:rPr>
              <a:t>νεῦμ</a:t>
            </a:r>
            <a:r>
              <a:rPr lang="en-US" sz="3600" dirty="0">
                <a:solidFill>
                  <a:srgbClr val="FFFFFF"/>
                </a:solidFill>
              </a:rPr>
              <a:t>α @ </a:t>
            </a:r>
            <a:r>
              <a:rPr lang="en-US" altLang="zh-TW" sz="3600" dirty="0">
                <a:solidFill>
                  <a:srgbClr val="FFFFFF"/>
                </a:solidFill>
              </a:rPr>
              <a:t>people’s conversion …</a:t>
            </a:r>
          </a:p>
          <a:p>
            <a:pPr marL="571500" indent="-571500" algn="just">
              <a:buFont typeface="Arial"/>
              <a:buChar char="•"/>
            </a:pPr>
            <a:r>
              <a:rPr lang="zh-TW" altLang="en-US" sz="3600" dirty="0" smtClean="0"/>
              <a:t>口里承认</a:t>
            </a:r>
            <a:endParaRPr lang="en-US" altLang="zh-TW" sz="3600" dirty="0" smtClean="0"/>
          </a:p>
          <a:p>
            <a:pPr marL="1714342" lvl="2" indent="-571500" algn="just">
              <a:buFont typeface="Wingdings" charset="2"/>
              <a:buChar char="ü"/>
            </a:pPr>
            <a:r>
              <a:rPr lang="zh-TW" altLang="en-US" sz="3200" dirty="0" smtClean="0">
                <a:solidFill>
                  <a:schemeClr val="bg1"/>
                </a:solidFill>
              </a:rPr>
              <a:t>口里承认，</a:t>
            </a:r>
            <a:endParaRPr lang="en-US" altLang="zh-TW" sz="3200" dirty="0" smtClean="0">
              <a:solidFill>
                <a:schemeClr val="bg1"/>
              </a:solidFill>
            </a:endParaRPr>
          </a:p>
          <a:p>
            <a:pPr marL="1714342" lvl="2" indent="-571500" algn="just">
              <a:buFont typeface="Wingdings" charset="2"/>
              <a:buChar char="ü"/>
            </a:pPr>
            <a:r>
              <a:rPr lang="zh-TW" altLang="en-US" sz="3200" dirty="0" smtClean="0">
                <a:solidFill>
                  <a:schemeClr val="bg1"/>
                </a:solidFill>
              </a:rPr>
              <a:t>什么情况下口里承认</a:t>
            </a:r>
            <a:endParaRPr lang="en-US" altLang="zh-TW" sz="3200" dirty="0" smtClean="0">
              <a:solidFill>
                <a:schemeClr val="bg1"/>
              </a:solidFill>
            </a:endParaRPr>
          </a:p>
          <a:p>
            <a:pPr marL="571500" indent="-571500" algn="just">
              <a:buFont typeface="Arial"/>
              <a:buChar char="•"/>
            </a:pPr>
            <a:r>
              <a:rPr lang="zh-TW" altLang="en-US" sz="3600" dirty="0" smtClean="0"/>
              <a:t>心里相信</a:t>
            </a:r>
            <a:endParaRPr lang="en-US" altLang="zh-TW" sz="3600" dirty="0" smtClean="0"/>
          </a:p>
          <a:p>
            <a:pPr marL="1714342" lvl="2" indent="-571500" algn="just">
              <a:buFont typeface="Wingdings" charset="2"/>
              <a:buChar char="ü"/>
            </a:pPr>
            <a:r>
              <a:rPr lang="zh-TW" altLang="en-US" sz="3200" dirty="0" smtClean="0">
                <a:solidFill>
                  <a:schemeClr val="bg1"/>
                </a:solidFill>
              </a:rPr>
              <a:t>神的主权，</a:t>
            </a:r>
            <a:endParaRPr lang="en-US" altLang="zh-TW" sz="3200" dirty="0" smtClean="0">
              <a:solidFill>
                <a:schemeClr val="bg1"/>
              </a:solidFill>
            </a:endParaRPr>
          </a:p>
          <a:p>
            <a:pPr marL="1714342" lvl="2" indent="-571500" algn="just">
              <a:buFont typeface="Wingdings" charset="2"/>
              <a:buChar char="ü"/>
            </a:pPr>
            <a:r>
              <a:rPr lang="zh-TW" altLang="en-US" sz="3200" dirty="0" smtClean="0">
                <a:solidFill>
                  <a:schemeClr val="bg1"/>
                </a:solidFill>
              </a:rPr>
              <a:t>人的败坏</a:t>
            </a:r>
            <a:endParaRPr lang="en-US" altLang="zh-TW" sz="3200" dirty="0" smtClean="0">
              <a:solidFill>
                <a:schemeClr val="bg1"/>
              </a:solidFill>
            </a:endParaRPr>
          </a:p>
          <a:p>
            <a:pPr marL="571500" indent="-571500" algn="just">
              <a:buFont typeface="Arial"/>
              <a:buChar char="•"/>
            </a:pPr>
            <a:r>
              <a:rPr lang="zh-TW" altLang="en-US" sz="3600" dirty="0" smtClean="0"/>
              <a:t>经上说</a:t>
            </a:r>
            <a:r>
              <a:rPr lang="zh-TW" altLang="en-US" sz="3600" dirty="0"/>
              <a:t>：“凡信他的人，必不至于羞愧。</a:t>
            </a:r>
            <a:r>
              <a:rPr lang="zh-TW" altLang="en-US" sz="3600" dirty="0" smtClean="0"/>
              <a:t>”</a:t>
            </a:r>
            <a:endParaRPr lang="en-US" sz="3600" dirty="0"/>
          </a:p>
        </p:txBody>
      </p:sp>
    </p:spTree>
    <p:extLst>
      <p:ext uri="{BB962C8B-B14F-4D97-AF65-F5344CB8AC3E}">
        <p14:creationId xmlns:p14="http://schemas.microsoft.com/office/powerpoint/2010/main" val="2865520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dissolv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checkerboard(across)">
                                      <p:cBhvr>
                                        <p:cTn id="16" dur="500"/>
                                        <p:tgtEl>
                                          <p:spTgt spid="2">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checkerboard(across)">
                                      <p:cBhvr>
                                        <p:cTn id="19" dur="500"/>
                                        <p:tgtEl>
                                          <p:spTgt spid="2">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 calcmode="lin" valueType="num">
                                      <p:cBhvr additive="base">
                                        <p:cTn id="2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Image-Frederic_Chopin_photo_downsamp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1" y="1309689"/>
            <a:ext cx="2939355" cy="411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3"/>
          <p:cNvPicPr>
            <a:picLocks noChangeAspect="1"/>
          </p:cNvPicPr>
          <p:nvPr/>
        </p:nvPicPr>
        <p:blipFill>
          <a:blip r:embed="rId4">
            <a:extLst>
              <a:ext uri="{28A0092B-C50C-407E-A947-70E740481C1C}">
                <a14:useLocalDpi xmlns:a14="http://schemas.microsoft.com/office/drawing/2010/main" val="0"/>
              </a:ext>
            </a:extLst>
          </a:blip>
          <a:srcRect l="20010" t="10722" r="20891" b="16232"/>
          <a:stretch>
            <a:fillRect/>
          </a:stretch>
        </p:blipFill>
        <p:spPr bwMode="auto">
          <a:xfrm>
            <a:off x="3055937" y="119063"/>
            <a:ext cx="3988594"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3">
            <a:extLst>
              <a:ext uri="{28A0092B-C50C-407E-A947-70E740481C1C}">
                <a14:useLocalDpi xmlns:a14="http://schemas.microsoft.com/office/drawing/2010/main" val="0"/>
              </a:ext>
            </a:extLst>
          </a:blip>
          <a:srcRect t="90025" b="2986"/>
          <a:stretch>
            <a:fillRect/>
          </a:stretch>
        </p:blipFill>
        <p:spPr bwMode="auto">
          <a:xfrm>
            <a:off x="2133205" y="5252393"/>
            <a:ext cx="5834063" cy="22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2" y="2609455"/>
            <a:ext cx="10160000" cy="275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65938" y="5182942"/>
            <a:ext cx="1633389" cy="41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881" y="589112"/>
            <a:ext cx="10035977" cy="227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488" y="193204"/>
            <a:ext cx="9145016" cy="5078314"/>
          </a:xfrm>
          <a:prstGeom prst="rect">
            <a:avLst/>
          </a:prstGeom>
        </p:spPr>
        <p:txBody>
          <a:bodyPr wrap="square">
            <a:spAutoFit/>
          </a:bodyPr>
          <a:lstStyle/>
          <a:p>
            <a:pPr algn="ctr"/>
            <a:r>
              <a:rPr lang="zh-CN" altLang="en-US" sz="3600" dirty="0" smtClean="0">
                <a:solidFill>
                  <a:srgbClr val="FFFFFF"/>
                </a:solidFill>
              </a:rPr>
              <a:t>圣灵在重生悔改之人生命里的工作</a:t>
            </a:r>
            <a:endParaRPr lang="en-US" altLang="zh-CN" sz="3600" dirty="0" smtClean="0">
              <a:solidFill>
                <a:srgbClr val="FFFFFF"/>
              </a:solidFill>
            </a:endParaRPr>
          </a:p>
          <a:p>
            <a:pPr algn="ctr"/>
            <a:r>
              <a:rPr lang="en-US" sz="3600" dirty="0" smtClean="0">
                <a:solidFill>
                  <a:srgbClr val="FFFFFF"/>
                </a:solidFill>
              </a:rPr>
              <a:t>π</a:t>
            </a:r>
            <a:r>
              <a:rPr lang="en-US" sz="3600" dirty="0" err="1" smtClean="0">
                <a:solidFill>
                  <a:srgbClr val="FFFFFF"/>
                </a:solidFill>
              </a:rPr>
              <a:t>νεῦμ</a:t>
            </a:r>
            <a:r>
              <a:rPr lang="en-US" sz="3600" dirty="0" smtClean="0">
                <a:solidFill>
                  <a:srgbClr val="FFFFFF"/>
                </a:solidFill>
              </a:rPr>
              <a:t>α @ </a:t>
            </a:r>
            <a:r>
              <a:rPr lang="en-US" altLang="zh-TW" sz="3600" dirty="0" smtClean="0">
                <a:solidFill>
                  <a:srgbClr val="FFFFFF"/>
                </a:solidFill>
              </a:rPr>
              <a:t>people’s conversion …</a:t>
            </a:r>
          </a:p>
          <a:p>
            <a:endParaRPr lang="en-US" sz="3600" dirty="0" smtClean="0">
              <a:solidFill>
                <a:srgbClr val="FFFFFF"/>
              </a:solidFill>
            </a:endParaRPr>
          </a:p>
          <a:p>
            <a:r>
              <a:rPr lang="en-US" sz="3600" dirty="0" smtClean="0">
                <a:solidFill>
                  <a:srgbClr val="FFFFFF"/>
                </a:solidFill>
              </a:rPr>
              <a:t>提后2 Tim 1</a:t>
            </a:r>
            <a:r>
              <a:rPr lang="en-US" sz="3600" dirty="0">
                <a:solidFill>
                  <a:srgbClr val="FFFFFF"/>
                </a:solidFill>
              </a:rPr>
              <a:t>:7 For God hath not given us the spirit ［</a:t>
            </a:r>
            <a:r>
              <a:rPr lang="en-US" sz="3600" dirty="0" smtClean="0">
                <a:solidFill>
                  <a:srgbClr val="FFFFFF"/>
                </a:solidFill>
              </a:rPr>
              <a:t>π</a:t>
            </a:r>
            <a:r>
              <a:rPr lang="en-US" sz="3600" dirty="0" err="1" smtClean="0">
                <a:solidFill>
                  <a:srgbClr val="FFFFFF"/>
                </a:solidFill>
              </a:rPr>
              <a:t>νεῦμ</a:t>
            </a:r>
            <a:r>
              <a:rPr lang="en-US" sz="3600" dirty="0" smtClean="0">
                <a:solidFill>
                  <a:srgbClr val="FFFFFF"/>
                </a:solidFill>
              </a:rPr>
              <a:t>α］ of </a:t>
            </a:r>
            <a:r>
              <a:rPr lang="en-US" sz="3600" dirty="0">
                <a:solidFill>
                  <a:srgbClr val="FFFFFF"/>
                </a:solidFill>
              </a:rPr>
              <a:t>fear; but of power, and of love, and of a sound mind</a:t>
            </a:r>
            <a:r>
              <a:rPr lang="en-US" sz="3600" dirty="0" smtClean="0">
                <a:solidFill>
                  <a:srgbClr val="FFFFFF"/>
                </a:solidFill>
              </a:rPr>
              <a:t>.</a:t>
            </a:r>
            <a:r>
              <a:rPr lang="en-US" sz="3600" dirty="0">
                <a:solidFill>
                  <a:srgbClr val="FFFFFF"/>
                </a:solidFill>
              </a:rPr>
              <a:t> </a:t>
            </a:r>
            <a:r>
              <a:rPr lang="en-US" sz="3600" dirty="0" smtClean="0">
                <a:solidFill>
                  <a:srgbClr val="FFFFFF"/>
                </a:solidFill>
              </a:rPr>
              <a:t>3:16 All </a:t>
            </a:r>
            <a:r>
              <a:rPr lang="en-US" sz="3600" dirty="0">
                <a:solidFill>
                  <a:srgbClr val="FFFFFF"/>
                </a:solidFill>
              </a:rPr>
              <a:t>scripture is given by inspiration of </a:t>
            </a:r>
            <a:r>
              <a:rPr lang="en-US" sz="3600" dirty="0" smtClean="0">
                <a:solidFill>
                  <a:srgbClr val="FFFFFF"/>
                </a:solidFill>
              </a:rPr>
              <a:t>God (</a:t>
            </a:r>
            <a:r>
              <a:rPr lang="en-US" sz="3600" dirty="0" err="1" smtClean="0">
                <a:solidFill>
                  <a:srgbClr val="FFFFFF"/>
                </a:solidFill>
              </a:rPr>
              <a:t>θεό</a:t>
            </a:r>
            <a:r>
              <a:rPr lang="en-US" sz="3600" dirty="0" smtClean="0">
                <a:solidFill>
                  <a:srgbClr val="FFFF00"/>
                </a:solidFill>
              </a:rPr>
              <a:t>π</a:t>
            </a:r>
            <a:r>
              <a:rPr lang="en-US" sz="3600" dirty="0" err="1" smtClean="0">
                <a:solidFill>
                  <a:srgbClr val="FFFF00"/>
                </a:solidFill>
              </a:rPr>
              <a:t>νευ</a:t>
            </a:r>
            <a:r>
              <a:rPr lang="en-US" sz="3600" dirty="0" err="1" smtClean="0">
                <a:solidFill>
                  <a:srgbClr val="FFFFFF"/>
                </a:solidFill>
              </a:rPr>
              <a:t>στος</a:t>
            </a:r>
            <a:r>
              <a:rPr lang="en-US" sz="3600" dirty="0" smtClean="0">
                <a:solidFill>
                  <a:srgbClr val="FFFFFF"/>
                </a:solidFill>
              </a:rPr>
              <a:t>), </a:t>
            </a:r>
            <a:r>
              <a:rPr lang="en-US" sz="3600" dirty="0">
                <a:solidFill>
                  <a:srgbClr val="FFFFFF"/>
                </a:solidFill>
              </a:rPr>
              <a:t>and is profitable for doctrine, for reproof, for correction, for instruction in </a:t>
            </a:r>
            <a:r>
              <a:rPr lang="en-US" sz="3600" dirty="0" smtClean="0">
                <a:solidFill>
                  <a:srgbClr val="FFFFFF"/>
                </a:solidFill>
              </a:rPr>
              <a:t>righteousness.</a:t>
            </a:r>
            <a:endParaRPr lang="en-US" sz="3600" dirty="0">
              <a:solidFill>
                <a:srgbClr val="FFFFFF"/>
              </a:solidFill>
            </a:endParaRPr>
          </a:p>
        </p:txBody>
      </p:sp>
    </p:spTree>
    <p:extLst>
      <p:ext uri="{BB962C8B-B14F-4D97-AF65-F5344CB8AC3E}">
        <p14:creationId xmlns:p14="http://schemas.microsoft.com/office/powerpoint/2010/main" val="2286860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9600" y="0"/>
            <a:ext cx="4346008" cy="5715000"/>
          </a:xfrm>
          <a:prstGeom prst="rect">
            <a:avLst/>
          </a:prstGeom>
        </p:spPr>
      </p:pic>
    </p:spTree>
    <p:extLst>
      <p:ext uri="{BB962C8B-B14F-4D97-AF65-F5344CB8AC3E}">
        <p14:creationId xmlns:p14="http://schemas.microsoft.com/office/powerpoint/2010/main" val="28655203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456" y="2857500"/>
            <a:ext cx="9721080" cy="2492978"/>
          </a:xfrm>
          <a:prstGeom prst="rect">
            <a:avLst/>
          </a:prstGeom>
        </p:spPr>
        <p:txBody>
          <a:bodyPr wrap="square" lIns="91429" tIns="45714" rIns="91429" bIns="45714">
            <a:spAutoFit/>
          </a:bodyPr>
          <a:lstStyle/>
          <a:p>
            <a:pPr algn="ctr"/>
            <a:r>
              <a:rPr lang="zh-TW" altLang="en-US" sz="2600" dirty="0" smtClean="0">
                <a:solidFill>
                  <a:srgbClr val="FFFFFF"/>
                </a:solidFill>
                <a:ea typeface="华文细黑"/>
                <a:cs typeface="华文细黑"/>
              </a:rPr>
              <a:t>约翰</a:t>
            </a:r>
            <a:r>
              <a:rPr lang="en-US" altLang="zh-CN" sz="2600" dirty="0">
                <a:solidFill>
                  <a:srgbClr val="FFFFFF"/>
                </a:solidFill>
                <a:ea typeface="华文细黑"/>
                <a:cs typeface="华文细黑"/>
              </a:rPr>
              <a:t>John</a:t>
            </a:r>
            <a:r>
              <a:rPr lang="zh-TW" altLang="en-US" sz="2600" dirty="0">
                <a:solidFill>
                  <a:srgbClr val="FFFFFF"/>
                </a:solidFill>
                <a:ea typeface="华文细黑"/>
                <a:cs typeface="华文细黑"/>
              </a:rPr>
              <a:t> </a:t>
            </a:r>
            <a:r>
              <a:rPr lang="en-US" altLang="zh-TW" sz="2600" dirty="0">
                <a:solidFill>
                  <a:srgbClr val="FFFFFF"/>
                </a:solidFill>
                <a:ea typeface="华文细黑"/>
                <a:cs typeface="华文细黑"/>
              </a:rPr>
              <a:t>3</a:t>
            </a:r>
            <a:r>
              <a:rPr lang="en-US" altLang="zh-CN" sz="2600" dirty="0">
                <a:solidFill>
                  <a:srgbClr val="FFFFFF"/>
                </a:solidFill>
                <a:ea typeface="华文细黑"/>
                <a:cs typeface="华文细黑"/>
              </a:rPr>
              <a:t>:</a:t>
            </a:r>
            <a:r>
              <a:rPr lang="en-US" altLang="zh-TW" sz="2600" dirty="0" smtClean="0">
                <a:solidFill>
                  <a:srgbClr val="FFFFFF"/>
                </a:solidFill>
                <a:ea typeface="华文细黑"/>
                <a:cs typeface="华文细黑"/>
              </a:rPr>
              <a:t>8</a:t>
            </a:r>
            <a:endParaRPr lang="en-US" altLang="zh-TW" sz="2600" dirty="0">
              <a:solidFill>
                <a:srgbClr val="FFFFFF"/>
              </a:solidFill>
              <a:ea typeface="华文细黑"/>
              <a:cs typeface="华文细黑"/>
            </a:endParaRPr>
          </a:p>
          <a:p>
            <a:pPr marL="514350" indent="-514350">
              <a:buFont typeface="+mj-lt"/>
              <a:buAutoNum type="alphaLcPeriod"/>
            </a:pPr>
            <a:r>
              <a:rPr lang="en-US" altLang="zh-TW" sz="2600" dirty="0">
                <a:solidFill>
                  <a:srgbClr val="FFFFFF"/>
                </a:solidFill>
                <a:ea typeface="华文细黑"/>
                <a:cs typeface="华文细黑"/>
              </a:rPr>
              <a:t>The wind </a:t>
            </a:r>
            <a:r>
              <a:rPr lang="en-US" altLang="zh-TW" sz="2600" dirty="0" smtClean="0">
                <a:solidFill>
                  <a:srgbClr val="FFFFFF"/>
                </a:solidFill>
                <a:ea typeface="华文细黑"/>
                <a:cs typeface="华文细黑"/>
              </a:rPr>
              <a:t>blows </a:t>
            </a:r>
            <a:r>
              <a:rPr lang="en-US" altLang="zh-TW" sz="2600" dirty="0">
                <a:solidFill>
                  <a:srgbClr val="FFFFFF"/>
                </a:solidFill>
                <a:ea typeface="华文细黑"/>
                <a:cs typeface="华文细黑"/>
              </a:rPr>
              <a:t>wherever it pleases.</a:t>
            </a:r>
            <a:r>
              <a:rPr lang="zh-TW" altLang="en-US" sz="2600" dirty="0">
                <a:solidFill>
                  <a:srgbClr val="FFFFFF"/>
                </a:solidFill>
                <a:ea typeface="华文细黑"/>
                <a:cs typeface="华文细黑"/>
              </a:rPr>
              <a:t>风随着意思吹</a:t>
            </a:r>
            <a:endParaRPr lang="en-US" altLang="zh-TW" sz="2600" dirty="0">
              <a:solidFill>
                <a:srgbClr val="FFFFFF"/>
              </a:solidFill>
              <a:ea typeface="华文细黑"/>
              <a:cs typeface="华文细黑"/>
            </a:endParaRPr>
          </a:p>
          <a:p>
            <a:pPr marL="514350" indent="-514350">
              <a:buFont typeface="+mj-lt"/>
              <a:buAutoNum type="alphaLcPeriod"/>
            </a:pPr>
            <a:r>
              <a:rPr lang="en-US" altLang="zh-TW" sz="2600" dirty="0">
                <a:solidFill>
                  <a:srgbClr val="FFFFFF"/>
                </a:solidFill>
                <a:ea typeface="华文细黑"/>
                <a:cs typeface="华文细黑"/>
              </a:rPr>
              <a:t>You hear its sound,</a:t>
            </a:r>
            <a:r>
              <a:rPr lang="zh-TW" altLang="en-US" sz="2600" dirty="0">
                <a:solidFill>
                  <a:srgbClr val="FFFFFF"/>
                </a:solidFill>
                <a:ea typeface="华文细黑"/>
                <a:cs typeface="华文细黑"/>
              </a:rPr>
              <a:t>你听见风的响声</a:t>
            </a:r>
            <a:endParaRPr lang="en-US" altLang="zh-TW" sz="2600" dirty="0">
              <a:solidFill>
                <a:srgbClr val="FFFFFF"/>
              </a:solidFill>
              <a:ea typeface="华文细黑"/>
              <a:cs typeface="华文细黑"/>
            </a:endParaRPr>
          </a:p>
          <a:p>
            <a:pPr marL="514350" indent="-514350">
              <a:buFont typeface="+mj-lt"/>
              <a:buAutoNum type="alphaLcPeriod"/>
            </a:pPr>
            <a:r>
              <a:rPr lang="en-US" altLang="zh-TW" sz="2600" dirty="0">
                <a:solidFill>
                  <a:srgbClr val="FFFFFF"/>
                </a:solidFill>
                <a:ea typeface="华文细黑"/>
                <a:cs typeface="华文细黑"/>
              </a:rPr>
              <a:t>but you cannot tell where it comes from or where it is going.</a:t>
            </a:r>
            <a:r>
              <a:rPr lang="zh-TW" altLang="en-US" sz="2600" dirty="0">
                <a:solidFill>
                  <a:srgbClr val="FFFFFF"/>
                </a:solidFill>
                <a:ea typeface="华文细黑"/>
                <a:cs typeface="华文细黑"/>
              </a:rPr>
              <a:t>却不晓得从哪里来，往哪里去</a:t>
            </a:r>
            <a:endParaRPr lang="en-US" altLang="zh-TW" sz="2600" dirty="0">
              <a:solidFill>
                <a:srgbClr val="FFFFFF"/>
              </a:solidFill>
              <a:ea typeface="华文细黑"/>
              <a:cs typeface="华文细黑"/>
            </a:endParaRPr>
          </a:p>
          <a:p>
            <a:pPr marL="514350" indent="-514350">
              <a:buFont typeface="+mj-lt"/>
              <a:buAutoNum type="alphaLcPeriod"/>
            </a:pPr>
            <a:r>
              <a:rPr lang="en-US" altLang="zh-TW" sz="2600" dirty="0">
                <a:solidFill>
                  <a:srgbClr val="FFFFFF"/>
                </a:solidFill>
                <a:ea typeface="华文细黑"/>
                <a:cs typeface="华文细黑"/>
              </a:rPr>
              <a:t>So it is with everyone born of the Spirit </a:t>
            </a:r>
            <a:r>
              <a:rPr lang="zh-TW" altLang="en-US" sz="2600" dirty="0" smtClean="0">
                <a:solidFill>
                  <a:srgbClr val="FFFFFF"/>
                </a:solidFill>
                <a:ea typeface="华文细黑"/>
                <a:cs typeface="华文细黑"/>
              </a:rPr>
              <a:t>凡从圣灵生的</a:t>
            </a:r>
            <a:r>
              <a:rPr lang="zh-TW" altLang="en-US" sz="2600" dirty="0">
                <a:solidFill>
                  <a:srgbClr val="FFFFFF"/>
                </a:solidFill>
                <a:ea typeface="华文细黑"/>
                <a:cs typeface="华文细黑"/>
              </a:rPr>
              <a:t>，也是如</a:t>
            </a:r>
            <a:r>
              <a:rPr lang="zh-TW" altLang="en-US" sz="2600" dirty="0" smtClean="0">
                <a:solidFill>
                  <a:srgbClr val="FFFFFF"/>
                </a:solidFill>
                <a:ea typeface="华文细黑"/>
                <a:cs typeface="华文细黑"/>
              </a:rPr>
              <a:t>此</a:t>
            </a:r>
            <a:endParaRPr lang="zh-TW" altLang="en-US" sz="2600" dirty="0">
              <a:solidFill>
                <a:srgbClr val="FFFFFF"/>
              </a:solidFill>
              <a:ea typeface="华文细黑"/>
              <a:cs typeface="华文细黑"/>
            </a:endParaRPr>
          </a:p>
        </p:txBody>
      </p:sp>
      <p:sp>
        <p:nvSpPr>
          <p:cNvPr id="5" name="Rectangle 4"/>
          <p:cNvSpPr/>
          <p:nvPr/>
        </p:nvSpPr>
        <p:spPr>
          <a:xfrm>
            <a:off x="759520" y="1273326"/>
            <a:ext cx="7902222" cy="1200316"/>
          </a:xfrm>
          <a:prstGeom prst="rect">
            <a:avLst/>
          </a:prstGeom>
        </p:spPr>
        <p:txBody>
          <a:bodyPr wrap="square" lIns="91429" tIns="45714" rIns="91429" bIns="45714">
            <a:spAutoFit/>
          </a:bodyPr>
          <a:lstStyle/>
          <a:p>
            <a:pPr algn="ctr"/>
            <a:r>
              <a:rPr lang="en-US" altLang="zh-CN" sz="3600" b="1" dirty="0" smtClean="0">
                <a:solidFill>
                  <a:srgbClr val="FFFFFF"/>
                </a:solidFill>
                <a:ea typeface="华文细黑"/>
                <a:cs typeface="华文细黑"/>
              </a:rPr>
              <a:t>Am I born of the Spirit?</a:t>
            </a:r>
          </a:p>
          <a:p>
            <a:pPr algn="ctr"/>
            <a:r>
              <a:rPr lang="zh-CN" altLang="en-US" sz="3600" b="1" dirty="0" smtClean="0">
                <a:solidFill>
                  <a:srgbClr val="FFFFFF"/>
                </a:solidFill>
                <a:ea typeface="华文细黑"/>
                <a:cs typeface="华文细黑"/>
              </a:rPr>
              <a:t>我是</a:t>
            </a:r>
            <a:r>
              <a:rPr lang="zh-TW" altLang="en-US" sz="3600" dirty="0" smtClean="0">
                <a:solidFill>
                  <a:srgbClr val="FFFFFF"/>
                </a:solidFill>
                <a:ea typeface="华文细黑"/>
                <a:cs typeface="华文细黑"/>
              </a:rPr>
              <a:t>从圣灵生的</a:t>
            </a:r>
            <a:r>
              <a:rPr lang="zh-CN" altLang="en-US" sz="3600" dirty="0" smtClean="0">
                <a:solidFill>
                  <a:srgbClr val="FFFFFF"/>
                </a:solidFill>
                <a:ea typeface="华文细黑"/>
                <a:cs typeface="华文细黑"/>
              </a:rPr>
              <a:t>吗？</a:t>
            </a:r>
            <a:endParaRPr lang="zh-TW" altLang="en-US" sz="3600" dirty="0">
              <a:solidFill>
                <a:srgbClr val="FFFFFF"/>
              </a:solidFill>
              <a:ea typeface="华文细黑"/>
              <a:cs typeface="华文细黑"/>
            </a:endParaRPr>
          </a:p>
        </p:txBody>
      </p:sp>
      <p:sp>
        <p:nvSpPr>
          <p:cNvPr id="6" name="Rectangle 5"/>
          <p:cNvSpPr/>
          <p:nvPr/>
        </p:nvSpPr>
        <p:spPr>
          <a:xfrm>
            <a:off x="418073" y="134058"/>
            <a:ext cx="8556594" cy="707880"/>
          </a:xfrm>
          <a:prstGeom prst="rect">
            <a:avLst/>
          </a:prstGeom>
        </p:spPr>
        <p:txBody>
          <a:bodyPr wrap="square" lIns="91429" tIns="45714" rIns="91429" bIns="45714">
            <a:spAutoFit/>
          </a:bodyPr>
          <a:lstStyle/>
          <a:p>
            <a:pPr algn="ctr"/>
            <a:r>
              <a:rPr lang="en-US" altLang="zh-CN" sz="4000" dirty="0" smtClean="0">
                <a:solidFill>
                  <a:srgbClr val="FFFFFF"/>
                </a:solidFill>
                <a:ea typeface="华文细黑"/>
                <a:cs typeface="华文细黑"/>
              </a:rPr>
              <a:t>Challenge of this week </a:t>
            </a:r>
            <a:r>
              <a:rPr lang="zh-CN" altLang="en-US" sz="4000" dirty="0" smtClean="0">
                <a:solidFill>
                  <a:srgbClr val="FFFFFF"/>
                </a:solidFill>
                <a:ea typeface="华文细黑"/>
                <a:cs typeface="华文细黑"/>
              </a:rPr>
              <a:t>本周挑战</a:t>
            </a:r>
            <a:endParaRPr lang="en-US" sz="4000" dirty="0">
              <a:solidFill>
                <a:srgbClr val="FFFFFF"/>
              </a:solidFill>
              <a:ea typeface="华文细黑"/>
              <a:cs typeface="华文细黑"/>
            </a:endParaRPr>
          </a:p>
        </p:txBody>
      </p:sp>
    </p:spTree>
    <p:extLst>
      <p:ext uri="{BB962C8B-B14F-4D97-AF65-F5344CB8AC3E}">
        <p14:creationId xmlns:p14="http://schemas.microsoft.com/office/powerpoint/2010/main" val="93269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2"/>
            <a:ext cx="8763000" cy="781798"/>
          </a:xfrm>
        </p:spPr>
        <p:txBody>
          <a:bodyPr/>
          <a:lstStyle/>
          <a:p>
            <a:r>
              <a:rPr lang="zh-CN" altLang="en-US" dirty="0" smtClean="0">
                <a:solidFill>
                  <a:schemeClr val="bg1"/>
                </a:solidFill>
              </a:rPr>
              <a:t>健康教会九大标志</a:t>
            </a:r>
            <a:endParaRPr lang="en-US"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1133866" y="1532759"/>
            <a:ext cx="4419100" cy="3628899"/>
          </a:xfrm>
          <a:prstGeom prst="rect">
            <a:avLst/>
          </a:prstGeom>
        </p:spPr>
      </p:pic>
      <p:pic>
        <p:nvPicPr>
          <p:cNvPr id="5" name="Picture 4"/>
          <p:cNvPicPr>
            <a:picLocks noChangeAspect="1"/>
          </p:cNvPicPr>
          <p:nvPr/>
        </p:nvPicPr>
        <p:blipFill>
          <a:blip r:embed="rId4"/>
          <a:stretch>
            <a:fillRect/>
          </a:stretch>
        </p:blipFill>
        <p:spPr>
          <a:xfrm>
            <a:off x="6326666" y="1007242"/>
            <a:ext cx="3053819" cy="4390899"/>
          </a:xfrm>
          <a:prstGeom prst="rect">
            <a:avLst/>
          </a:prstGeom>
        </p:spPr>
      </p:pic>
    </p:spTree>
    <p:extLst>
      <p:ext uri="{BB962C8B-B14F-4D97-AF65-F5344CB8AC3E}">
        <p14:creationId xmlns:p14="http://schemas.microsoft.com/office/powerpoint/2010/main" val="17952291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2"/>
            <a:ext cx="8763000" cy="475246"/>
          </a:xfrm>
        </p:spPr>
        <p:txBody>
          <a:bodyPr>
            <a:normAutofit fontScale="90000"/>
          </a:bodyPr>
          <a:lstStyle/>
          <a:p>
            <a:r>
              <a:rPr lang="zh-CN" altLang="en-US" dirty="0" smtClean="0">
                <a:solidFill>
                  <a:srgbClr val="FFFFFF"/>
                </a:solidFill>
              </a:rPr>
              <a:t>健康教会九大标志</a:t>
            </a:r>
            <a:endParaRPr lang="en-US" dirty="0">
              <a:solidFill>
                <a:srgbClr val="FFFFFF"/>
              </a:solidFill>
            </a:endParaRPr>
          </a:p>
        </p:txBody>
      </p:sp>
      <p:sp>
        <p:nvSpPr>
          <p:cNvPr id="3" name="Content Placeholder 2"/>
          <p:cNvSpPr>
            <a:spLocks noGrp="1"/>
          </p:cNvSpPr>
          <p:nvPr>
            <p:ph idx="1"/>
          </p:nvPr>
        </p:nvSpPr>
        <p:spPr>
          <a:xfrm>
            <a:off x="111449" y="841278"/>
            <a:ext cx="9925931" cy="4799276"/>
          </a:xfrm>
        </p:spPr>
        <p:txBody>
          <a:bodyPr>
            <a:normAutofit/>
          </a:bodyPr>
          <a:lstStyle/>
          <a:p>
            <a:r>
              <a:rPr lang="en-US" sz="2500" dirty="0">
                <a:solidFill>
                  <a:srgbClr val="FFFFFF"/>
                </a:solidFill>
              </a:rPr>
              <a:t>Mark </a:t>
            </a:r>
            <a:r>
              <a:rPr lang="en-US" altLang="zh-CN" sz="2500" dirty="0">
                <a:solidFill>
                  <a:srgbClr val="FFFFFF"/>
                </a:solidFill>
              </a:rPr>
              <a:t>1</a:t>
            </a:r>
            <a:r>
              <a:rPr lang="en-US" sz="2500" dirty="0">
                <a:solidFill>
                  <a:srgbClr val="FFFFFF"/>
                </a:solidFill>
              </a:rPr>
              <a:t>: Expositional Preaching</a:t>
            </a:r>
            <a:r>
              <a:rPr lang="en-US" altLang="zh-CN" sz="2500" dirty="0">
                <a:solidFill>
                  <a:srgbClr val="FFFFFF"/>
                </a:solidFill>
              </a:rPr>
              <a:t>/</a:t>
            </a:r>
            <a:r>
              <a:rPr lang="zh-CN" altLang="en-US" sz="2500" dirty="0">
                <a:solidFill>
                  <a:srgbClr val="FFFFFF"/>
                </a:solidFill>
              </a:rPr>
              <a:t>释经讲道</a:t>
            </a:r>
            <a:endParaRPr lang="en-US" sz="2500" dirty="0">
              <a:solidFill>
                <a:srgbClr val="FFFFFF"/>
              </a:solidFill>
            </a:endParaRPr>
          </a:p>
          <a:p>
            <a:r>
              <a:rPr lang="en-US" sz="2500" dirty="0">
                <a:solidFill>
                  <a:srgbClr val="FFFFFF"/>
                </a:solidFill>
              </a:rPr>
              <a:t>Mark </a:t>
            </a:r>
            <a:r>
              <a:rPr lang="en-US" altLang="zh-CN" sz="2500" dirty="0">
                <a:solidFill>
                  <a:srgbClr val="FFFFFF"/>
                </a:solidFill>
              </a:rPr>
              <a:t>2</a:t>
            </a:r>
            <a:r>
              <a:rPr lang="en-US" sz="2500" dirty="0">
                <a:solidFill>
                  <a:srgbClr val="FFFFFF"/>
                </a:solidFill>
              </a:rPr>
              <a:t>: Biblical Theology</a:t>
            </a:r>
            <a:r>
              <a:rPr lang="en-US" altLang="zh-CN" sz="2500" dirty="0">
                <a:solidFill>
                  <a:srgbClr val="FFFFFF"/>
                </a:solidFill>
              </a:rPr>
              <a:t>/</a:t>
            </a:r>
            <a:r>
              <a:rPr lang="zh-CN" altLang="en-US" sz="2500" dirty="0">
                <a:solidFill>
                  <a:srgbClr val="FFFFFF"/>
                </a:solidFill>
              </a:rPr>
              <a:t>合乎圣经的神学</a:t>
            </a:r>
            <a:endParaRPr lang="en-US" sz="2500" dirty="0">
              <a:solidFill>
                <a:srgbClr val="FFFFFF"/>
              </a:solidFill>
            </a:endParaRPr>
          </a:p>
          <a:p>
            <a:r>
              <a:rPr lang="en-US" sz="2500" dirty="0">
                <a:solidFill>
                  <a:srgbClr val="FFFFFF"/>
                </a:solidFill>
              </a:rPr>
              <a:t>Mark </a:t>
            </a:r>
            <a:r>
              <a:rPr lang="en-US" altLang="zh-CN" sz="2500" dirty="0">
                <a:solidFill>
                  <a:srgbClr val="FFFFFF"/>
                </a:solidFill>
              </a:rPr>
              <a:t>3</a:t>
            </a:r>
            <a:r>
              <a:rPr lang="en-US" sz="2500" dirty="0">
                <a:solidFill>
                  <a:srgbClr val="FFFFFF"/>
                </a:solidFill>
              </a:rPr>
              <a:t>: The Gospel</a:t>
            </a:r>
            <a:r>
              <a:rPr lang="en-US" altLang="zh-CN" sz="2500" dirty="0">
                <a:solidFill>
                  <a:srgbClr val="FFFFFF"/>
                </a:solidFill>
              </a:rPr>
              <a:t>/</a:t>
            </a:r>
            <a:r>
              <a:rPr lang="zh-CN" altLang="en-US" sz="2500" dirty="0">
                <a:solidFill>
                  <a:srgbClr val="FFFFFF"/>
                </a:solidFill>
              </a:rPr>
              <a:t>正确理解福音</a:t>
            </a:r>
            <a:endParaRPr lang="en-US" sz="2500" dirty="0">
              <a:solidFill>
                <a:srgbClr val="FFFFFF"/>
              </a:solidFill>
            </a:endParaRPr>
          </a:p>
          <a:p>
            <a:r>
              <a:rPr lang="en-US" sz="2500" dirty="0">
                <a:solidFill>
                  <a:srgbClr val="FFFF00"/>
                </a:solidFill>
              </a:rPr>
              <a:t>Mark </a:t>
            </a:r>
            <a:r>
              <a:rPr lang="en-US" altLang="zh-CN" sz="2500" dirty="0">
                <a:solidFill>
                  <a:srgbClr val="FFFF00"/>
                </a:solidFill>
              </a:rPr>
              <a:t>4</a:t>
            </a:r>
            <a:r>
              <a:rPr lang="en-US" sz="2500" dirty="0">
                <a:solidFill>
                  <a:srgbClr val="FFFF00"/>
                </a:solidFill>
              </a:rPr>
              <a:t>: A Biblical Understanding of Conversion</a:t>
            </a:r>
            <a:r>
              <a:rPr lang="en-US" altLang="zh-CN" sz="2500" dirty="0">
                <a:solidFill>
                  <a:srgbClr val="FFFF00"/>
                </a:solidFill>
              </a:rPr>
              <a:t>/</a:t>
            </a:r>
            <a:r>
              <a:rPr lang="zh-CN" altLang="en-US" sz="2500" dirty="0">
                <a:solidFill>
                  <a:srgbClr val="FFFF00"/>
                </a:solidFill>
              </a:rPr>
              <a:t>按照圣经理解悔改</a:t>
            </a:r>
            <a:endParaRPr lang="en-US" sz="2500" dirty="0">
              <a:solidFill>
                <a:srgbClr val="FFFF00"/>
              </a:solidFill>
            </a:endParaRPr>
          </a:p>
          <a:p>
            <a:r>
              <a:rPr lang="en-US" sz="2500" dirty="0">
                <a:solidFill>
                  <a:srgbClr val="FFFFFF"/>
                </a:solidFill>
              </a:rPr>
              <a:t>Mark </a:t>
            </a:r>
            <a:r>
              <a:rPr lang="en-US" altLang="zh-CN" sz="2500" dirty="0">
                <a:solidFill>
                  <a:srgbClr val="FFFFFF"/>
                </a:solidFill>
              </a:rPr>
              <a:t>5</a:t>
            </a:r>
            <a:r>
              <a:rPr lang="en-US" sz="2500" dirty="0">
                <a:solidFill>
                  <a:srgbClr val="FFFFFF"/>
                </a:solidFill>
              </a:rPr>
              <a:t>: A Biblical Understanding of Evangelism</a:t>
            </a:r>
            <a:r>
              <a:rPr lang="en-US" altLang="zh-CN" sz="2500" dirty="0">
                <a:solidFill>
                  <a:srgbClr val="FFFFFF"/>
                </a:solidFill>
              </a:rPr>
              <a:t>/</a:t>
            </a:r>
            <a:r>
              <a:rPr lang="zh-CN" altLang="en-US" sz="2500" dirty="0">
                <a:solidFill>
                  <a:srgbClr val="FFFFFF"/>
                </a:solidFill>
              </a:rPr>
              <a:t>按照圣经理解宣教</a:t>
            </a:r>
            <a:endParaRPr lang="en-US" sz="2500" dirty="0">
              <a:solidFill>
                <a:srgbClr val="FFFFFF"/>
              </a:solidFill>
            </a:endParaRPr>
          </a:p>
          <a:p>
            <a:r>
              <a:rPr lang="en-US" sz="2500" dirty="0">
                <a:solidFill>
                  <a:srgbClr val="FFFFFF"/>
                </a:solidFill>
              </a:rPr>
              <a:t>Mark </a:t>
            </a:r>
            <a:r>
              <a:rPr lang="en-US" altLang="zh-CN" sz="2500" dirty="0">
                <a:solidFill>
                  <a:srgbClr val="FFFFFF"/>
                </a:solidFill>
              </a:rPr>
              <a:t>6</a:t>
            </a:r>
            <a:r>
              <a:rPr lang="en-US" sz="2500" dirty="0">
                <a:solidFill>
                  <a:srgbClr val="FFFFFF"/>
                </a:solidFill>
              </a:rPr>
              <a:t>: A Biblical Understanding of Church Membership</a:t>
            </a:r>
            <a:br>
              <a:rPr lang="en-US" sz="2500" dirty="0">
                <a:solidFill>
                  <a:srgbClr val="FFFFFF"/>
                </a:solidFill>
              </a:rPr>
            </a:br>
            <a:r>
              <a:rPr lang="zh-CN" altLang="en-US" sz="2500" dirty="0">
                <a:solidFill>
                  <a:srgbClr val="FFFFFF"/>
                </a:solidFill>
              </a:rPr>
              <a:t>按照圣经理解教会的会员制度</a:t>
            </a:r>
            <a:endParaRPr lang="en-US" sz="2500" dirty="0">
              <a:solidFill>
                <a:srgbClr val="FFFFFF"/>
              </a:solidFill>
            </a:endParaRPr>
          </a:p>
          <a:p>
            <a:r>
              <a:rPr lang="en-US" sz="2500" dirty="0">
                <a:solidFill>
                  <a:srgbClr val="FFFFFF"/>
                </a:solidFill>
              </a:rPr>
              <a:t>Mark </a:t>
            </a:r>
            <a:r>
              <a:rPr lang="en-US" altLang="zh-CN" sz="2500" dirty="0">
                <a:solidFill>
                  <a:srgbClr val="FFFFFF"/>
                </a:solidFill>
              </a:rPr>
              <a:t>7</a:t>
            </a:r>
            <a:r>
              <a:rPr lang="en-US" sz="2500" dirty="0">
                <a:solidFill>
                  <a:srgbClr val="FFFFFF"/>
                </a:solidFill>
              </a:rPr>
              <a:t>: Biblical Church Discipline</a:t>
            </a:r>
            <a:r>
              <a:rPr lang="en-US" altLang="zh-CN" sz="2500" dirty="0">
                <a:solidFill>
                  <a:srgbClr val="FFFFFF"/>
                </a:solidFill>
              </a:rPr>
              <a:t>/</a:t>
            </a:r>
            <a:r>
              <a:rPr lang="zh-CN" altLang="en-US" sz="2500" dirty="0">
                <a:solidFill>
                  <a:srgbClr val="FFFFFF"/>
                </a:solidFill>
              </a:rPr>
              <a:t>合乎圣经的教会纪律</a:t>
            </a:r>
            <a:r>
              <a:rPr lang="en-US" sz="2500" dirty="0">
                <a:solidFill>
                  <a:srgbClr val="FFFFFF"/>
                </a:solidFill>
              </a:rPr>
              <a:t> </a:t>
            </a:r>
          </a:p>
          <a:p>
            <a:r>
              <a:rPr lang="en-US" sz="2500" dirty="0">
                <a:solidFill>
                  <a:srgbClr val="FFFFFF"/>
                </a:solidFill>
              </a:rPr>
              <a:t>Mark </a:t>
            </a:r>
            <a:r>
              <a:rPr lang="en-US" altLang="zh-CN" sz="2500" dirty="0">
                <a:solidFill>
                  <a:srgbClr val="FFFFFF"/>
                </a:solidFill>
              </a:rPr>
              <a:t>8</a:t>
            </a:r>
            <a:r>
              <a:rPr lang="en-US" sz="2500" dirty="0">
                <a:solidFill>
                  <a:srgbClr val="FFFFFF"/>
                </a:solidFill>
              </a:rPr>
              <a:t>: A Concern for Discipleship and Growth</a:t>
            </a:r>
            <a:r>
              <a:rPr lang="en-US" altLang="zh-CN" sz="2500" dirty="0">
                <a:solidFill>
                  <a:srgbClr val="FFFFFF"/>
                </a:solidFill>
              </a:rPr>
              <a:t>/</a:t>
            </a:r>
            <a:r>
              <a:rPr lang="zh-CN" altLang="en-US" sz="2500" dirty="0">
                <a:solidFill>
                  <a:srgbClr val="FFFFFF"/>
                </a:solidFill>
              </a:rPr>
              <a:t>关注门徒训练和成长</a:t>
            </a:r>
            <a:endParaRPr lang="en-US" sz="2500" dirty="0">
              <a:solidFill>
                <a:srgbClr val="FFFFFF"/>
              </a:solidFill>
            </a:endParaRPr>
          </a:p>
          <a:p>
            <a:r>
              <a:rPr lang="en-US" sz="2500" dirty="0">
                <a:solidFill>
                  <a:srgbClr val="FFFFFF"/>
                </a:solidFill>
              </a:rPr>
              <a:t>Mark </a:t>
            </a:r>
            <a:r>
              <a:rPr lang="en-US" altLang="zh-CN" sz="2500" dirty="0">
                <a:solidFill>
                  <a:srgbClr val="FFFFFF"/>
                </a:solidFill>
              </a:rPr>
              <a:t>9</a:t>
            </a:r>
            <a:r>
              <a:rPr lang="en-US" sz="2500" dirty="0">
                <a:solidFill>
                  <a:srgbClr val="FFFFFF"/>
                </a:solidFill>
              </a:rPr>
              <a:t>: Biblical Church Leadership</a:t>
            </a:r>
            <a:r>
              <a:rPr lang="en-US" altLang="zh-CN" sz="2500" dirty="0">
                <a:solidFill>
                  <a:srgbClr val="FFFFFF"/>
                </a:solidFill>
              </a:rPr>
              <a:t>/</a:t>
            </a:r>
            <a:r>
              <a:rPr lang="zh-CN" altLang="en-US" sz="2500" dirty="0">
                <a:solidFill>
                  <a:srgbClr val="FFFFFF"/>
                </a:solidFill>
              </a:rPr>
              <a:t>合乎圣经的教会领袖</a:t>
            </a:r>
            <a:r>
              <a:rPr lang="en-US" sz="2500" dirty="0">
                <a:solidFill>
                  <a:srgbClr val="FFFFFF"/>
                </a:solidFill>
              </a:rPr>
              <a:t> </a:t>
            </a:r>
          </a:p>
        </p:txBody>
      </p:sp>
    </p:spTree>
    <p:extLst>
      <p:ext uri="{BB962C8B-B14F-4D97-AF65-F5344CB8AC3E}">
        <p14:creationId xmlns:p14="http://schemas.microsoft.com/office/powerpoint/2010/main" val="26825609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2"/>
            <a:ext cx="8763000" cy="781798"/>
          </a:xfrm>
        </p:spPr>
        <p:txBody>
          <a:bodyPr/>
          <a:lstStyle/>
          <a:p>
            <a:r>
              <a:rPr lang="zh-CN" altLang="en-US" dirty="0" smtClean="0">
                <a:solidFill>
                  <a:srgbClr val="FFFFFF"/>
                </a:solidFill>
              </a:rPr>
              <a:t>合乎圣经的教会纪律</a:t>
            </a:r>
            <a:endParaRPr lang="en-US" dirty="0">
              <a:solidFill>
                <a:srgbClr val="FFFFFF"/>
              </a:solidFill>
            </a:endParaRPr>
          </a:p>
        </p:txBody>
      </p:sp>
      <p:sp>
        <p:nvSpPr>
          <p:cNvPr id="3" name="Content Placeholder 2"/>
          <p:cNvSpPr>
            <a:spLocks noGrp="1"/>
          </p:cNvSpPr>
          <p:nvPr>
            <p:ph idx="1"/>
          </p:nvPr>
        </p:nvSpPr>
        <p:spPr>
          <a:xfrm>
            <a:off x="698500" y="1270001"/>
            <a:ext cx="9170276" cy="4370552"/>
          </a:xfrm>
        </p:spPr>
        <p:txBody>
          <a:bodyPr>
            <a:normAutofit lnSpcReduction="10000"/>
          </a:bodyPr>
          <a:lstStyle/>
          <a:p>
            <a:r>
              <a:rPr lang="en-US" altLang="zh-CN" dirty="0" smtClean="0">
                <a:solidFill>
                  <a:srgbClr val="FFFFFF"/>
                </a:solidFill>
              </a:rPr>
              <a:t>Church Discipline</a:t>
            </a:r>
            <a:br>
              <a:rPr lang="en-US" altLang="zh-CN" dirty="0" smtClean="0">
                <a:solidFill>
                  <a:srgbClr val="FFFFFF"/>
                </a:solidFill>
              </a:rPr>
            </a:br>
            <a:r>
              <a:rPr lang="zh-CN" altLang="en-US" dirty="0" smtClean="0">
                <a:solidFill>
                  <a:srgbClr val="FFFFFF"/>
                </a:solidFill>
              </a:rPr>
              <a:t>教会纪律</a:t>
            </a:r>
            <a:r>
              <a:rPr lang="en-US" altLang="zh-CN" dirty="0">
                <a:solidFill>
                  <a:srgbClr val="FFFFFF"/>
                </a:solidFill>
              </a:rPr>
              <a:t/>
            </a:r>
            <a:br>
              <a:rPr lang="en-US" altLang="zh-CN" dirty="0">
                <a:solidFill>
                  <a:srgbClr val="FFFFFF"/>
                </a:solidFill>
              </a:rPr>
            </a:br>
            <a:r>
              <a:rPr lang="zh-CN" altLang="en-US" dirty="0" smtClean="0">
                <a:solidFill>
                  <a:srgbClr val="FFFFFF"/>
                </a:solidFill>
              </a:rPr>
              <a:t>教会的惩戒</a:t>
            </a:r>
            <a:endParaRPr lang="en-US" altLang="zh-CN" dirty="0">
              <a:solidFill>
                <a:srgbClr val="FFFFFF"/>
              </a:solidFill>
            </a:endParaRPr>
          </a:p>
          <a:p>
            <a:pPr marL="0" indent="0">
              <a:buNone/>
            </a:pPr>
            <a:r>
              <a:rPr lang="zh-CN" altLang="en-US" dirty="0" smtClean="0">
                <a:solidFill>
                  <a:srgbClr val="FFFFFF"/>
                </a:solidFill>
              </a:rPr>
              <a:t>神通过教会所带来的属灵的管教</a:t>
            </a:r>
            <a:endParaRPr lang="en-US" altLang="zh-CN" dirty="0">
              <a:solidFill>
                <a:srgbClr val="FFFFFF"/>
              </a:solidFill>
            </a:endParaRPr>
          </a:p>
          <a:p>
            <a:endParaRPr lang="en-US" altLang="zh-CN" dirty="0" smtClean="0">
              <a:solidFill>
                <a:srgbClr val="FFFFFF"/>
              </a:solidFill>
            </a:endParaRPr>
          </a:p>
          <a:p>
            <a:r>
              <a:rPr lang="en-US" altLang="zh-CN" dirty="0" smtClean="0">
                <a:solidFill>
                  <a:srgbClr val="FFFFFF"/>
                </a:solidFill>
              </a:rPr>
              <a:t>Conversion, repentance, </a:t>
            </a:r>
            <a:r>
              <a:rPr lang="en-US" altLang="zh-CN" dirty="0">
                <a:solidFill>
                  <a:srgbClr val="FFFFFF"/>
                </a:solidFill>
              </a:rPr>
              <a:t>born </a:t>
            </a:r>
            <a:r>
              <a:rPr lang="en-US" altLang="zh-CN" dirty="0" smtClean="0">
                <a:solidFill>
                  <a:srgbClr val="FFFFFF"/>
                </a:solidFill>
              </a:rPr>
              <a:t>again, confession</a:t>
            </a:r>
            <a:r>
              <a:rPr lang="en-US" altLang="zh-CN" dirty="0">
                <a:solidFill>
                  <a:srgbClr val="FFFFFF"/>
                </a:solidFill>
              </a:rPr>
              <a:t/>
            </a:r>
            <a:br>
              <a:rPr lang="en-US" altLang="zh-CN" dirty="0">
                <a:solidFill>
                  <a:srgbClr val="FFFFFF"/>
                </a:solidFill>
              </a:rPr>
            </a:br>
            <a:r>
              <a:rPr lang="zh-CN" altLang="en-US" dirty="0" smtClean="0">
                <a:solidFill>
                  <a:srgbClr val="FFFFFF"/>
                </a:solidFill>
              </a:rPr>
              <a:t>归正，悔改，重生，认罪</a:t>
            </a:r>
            <a:endParaRPr lang="en-US" altLang="zh-CN" dirty="0">
              <a:solidFill>
                <a:srgbClr val="FFFFFF"/>
              </a:solidFill>
            </a:endParaRPr>
          </a:p>
          <a:p>
            <a:pPr marL="0" indent="0">
              <a:buNone/>
            </a:pPr>
            <a:r>
              <a:rPr lang="zh-CN" altLang="en-US" dirty="0" smtClean="0">
                <a:solidFill>
                  <a:srgbClr val="FFFFFF"/>
                </a:solidFill>
              </a:rPr>
              <a:t>神通过内心所带</a:t>
            </a:r>
            <a:r>
              <a:rPr lang="zh-CN" altLang="en-US" dirty="0">
                <a:solidFill>
                  <a:srgbClr val="FFFFFF"/>
                </a:solidFill>
              </a:rPr>
              <a:t>来的属灵的管教</a:t>
            </a:r>
            <a:endParaRPr lang="en-US" altLang="zh-CN" dirty="0" smtClean="0">
              <a:solidFill>
                <a:srgbClr val="FFFFFF"/>
              </a:solidFill>
            </a:endParaRPr>
          </a:p>
        </p:txBody>
      </p:sp>
    </p:spTree>
    <p:extLst>
      <p:ext uri="{BB962C8B-B14F-4D97-AF65-F5344CB8AC3E}">
        <p14:creationId xmlns:p14="http://schemas.microsoft.com/office/powerpoint/2010/main" val="1886314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1528" y="625253"/>
            <a:ext cx="8208912" cy="4536504"/>
          </a:xfrm>
        </p:spPr>
        <p:txBody>
          <a:bodyPr>
            <a:noAutofit/>
          </a:bodyPr>
          <a:lstStyle/>
          <a:p>
            <a:pPr algn="l"/>
            <a:r>
              <a:rPr lang="zh-TW" altLang="en-US" sz="3800" dirty="0"/>
              <a:t>约翰福音 </a:t>
            </a:r>
            <a:r>
              <a:rPr lang="en-US" altLang="zh-CN" sz="3800" dirty="0"/>
              <a:t>3:1</a:t>
            </a:r>
            <a:r>
              <a:rPr lang="zh-TW" altLang="en-US" sz="3800" dirty="0"/>
              <a:t>有一个法利赛人，名叫尼哥迪慕，是犹太人的官。 </a:t>
            </a:r>
            <a:r>
              <a:rPr lang="en-US" altLang="zh-TW" sz="3800" dirty="0"/>
              <a:t>2 </a:t>
            </a:r>
            <a:r>
              <a:rPr lang="zh-TW" altLang="en-US" sz="3800" dirty="0"/>
              <a:t>这人夜里来见耶稣，说：“拉比，我们知道你是由神那里来做师傅的，因为你所行的神迹，若没有神同在，无人能行。” </a:t>
            </a:r>
            <a:r>
              <a:rPr lang="en-US" altLang="zh-TW" sz="3800" dirty="0"/>
              <a:t>3 </a:t>
            </a:r>
            <a:r>
              <a:rPr lang="zh-TW" altLang="en-US" sz="3800" dirty="0"/>
              <a:t>耶稣回答说：“我实实在在地告诉你：人若不</a:t>
            </a:r>
            <a:r>
              <a:rPr lang="zh-TW" altLang="en-US" sz="3800" u="sng" dirty="0"/>
              <a:t>重生</a:t>
            </a:r>
            <a:r>
              <a:rPr lang="en-US" altLang="zh-TW" sz="3800" u="sng" dirty="0" smtClean="0"/>
              <a:t>[</a:t>
            </a:r>
            <a:r>
              <a:rPr lang="el-GR" altLang="zh-TW" sz="3800" u="sng" dirty="0"/>
              <a:t>ἄνωθεν</a:t>
            </a:r>
            <a:r>
              <a:rPr lang="zh-CN" altLang="en-US" sz="3800" u="sng" dirty="0" smtClean="0"/>
              <a:t>或译从天上生</a:t>
            </a:r>
            <a:r>
              <a:rPr lang="en-US" altLang="zh-TW" sz="3800" u="sng" dirty="0" smtClean="0"/>
              <a:t>]</a:t>
            </a:r>
            <a:r>
              <a:rPr lang="zh-TW" altLang="en-US" sz="3800" dirty="0"/>
              <a:t>，就不能见神的国。”</a:t>
            </a:r>
            <a:endParaRPr lang="en-US" sz="3800" dirty="0"/>
          </a:p>
        </p:txBody>
      </p:sp>
    </p:spTree>
    <p:extLst>
      <p:ext uri="{BB962C8B-B14F-4D97-AF65-F5344CB8AC3E}">
        <p14:creationId xmlns:p14="http://schemas.microsoft.com/office/powerpoint/2010/main" val="17138429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448" y="0"/>
            <a:ext cx="9721080" cy="5377780"/>
          </a:xfrm>
        </p:spPr>
        <p:txBody>
          <a:bodyPr>
            <a:noAutofit/>
          </a:bodyPr>
          <a:lstStyle/>
          <a:p>
            <a:pPr algn="l"/>
            <a:r>
              <a:rPr lang="zh-TW" altLang="en-US" sz="2400" dirty="0"/>
              <a:t>约翰福音 </a:t>
            </a:r>
            <a:r>
              <a:rPr lang="en-US" altLang="zh-TW" sz="2400" dirty="0"/>
              <a:t>3</a:t>
            </a:r>
            <a:r>
              <a:rPr lang="en-US" altLang="zh-CN" sz="2400" dirty="0"/>
              <a:t>:</a:t>
            </a:r>
            <a:r>
              <a:rPr lang="en-US" altLang="zh-TW" sz="2400" dirty="0"/>
              <a:t>4 </a:t>
            </a:r>
            <a:r>
              <a:rPr lang="en-US" altLang="zh-TW" sz="2600" dirty="0"/>
              <a:t>“How can someone be born when they are old?” Nicodemus asked. “Surely they cannot enter a second time into their mother’s womb to be born!” 5 Jesus answered, “Very truly I tell you, no one can enter the kingdom of God unless they are born of water and the Spirit. 6 Flesh gives birth to flesh, but the Spirit gives birth to spirit. 7 You should not be surprised at my saying, '</a:t>
            </a:r>
            <a:r>
              <a:rPr lang="en-US" altLang="zh-TW" sz="2600" dirty="0">
                <a:solidFill>
                  <a:srgbClr val="FFFF00"/>
                </a:solidFill>
              </a:rPr>
              <a:t>You</a:t>
            </a:r>
            <a:r>
              <a:rPr lang="en-US" altLang="zh-TW" sz="2600" dirty="0"/>
              <a:t> must be born again.’ 8 The wind blows wherever it pleases. You hear its sound, but you cannot tell where it comes from or where it is going. So it is with everyone born of the Spirit.”</a:t>
            </a:r>
            <a:r>
              <a:rPr lang="en-US" altLang="zh-TW" sz="2200" dirty="0"/>
              <a:t>4 </a:t>
            </a:r>
            <a:r>
              <a:rPr lang="zh-TW" altLang="en-US" sz="2200" dirty="0"/>
              <a:t>尼哥迪慕说：“人已经老了，如何能重生呢？岂能再进母腹生出来吗？” </a:t>
            </a:r>
            <a:r>
              <a:rPr lang="en-US" altLang="zh-TW" sz="2200" dirty="0"/>
              <a:t>5 </a:t>
            </a:r>
            <a:r>
              <a:rPr lang="zh-TW" altLang="en-US" sz="2200" dirty="0"/>
              <a:t>耶稣说：“我实实在在地告诉你：人若不是从水和圣灵生的，就不能进神的国。 </a:t>
            </a:r>
            <a:r>
              <a:rPr lang="en-US" altLang="zh-TW" sz="2200" dirty="0"/>
              <a:t>6 </a:t>
            </a:r>
            <a:r>
              <a:rPr lang="zh-TW" altLang="en-US" sz="2200" dirty="0"/>
              <a:t>从肉身生的就是肉身，从灵生的就是灵。 </a:t>
            </a:r>
            <a:r>
              <a:rPr lang="en-US" altLang="zh-TW" sz="2200" dirty="0"/>
              <a:t>7 </a:t>
            </a:r>
            <a:r>
              <a:rPr lang="zh-TW" altLang="en-US" sz="2200" dirty="0"/>
              <a:t>我说你们必须重生，你不要以为稀奇。 </a:t>
            </a:r>
            <a:r>
              <a:rPr lang="en-US" altLang="zh-TW" sz="2200" dirty="0"/>
              <a:t>8 </a:t>
            </a:r>
            <a:r>
              <a:rPr lang="zh-TW" altLang="en-US" sz="2200" dirty="0"/>
              <a:t>风随着意思吹，你听见风的响声，却不晓得从哪里来，往哪里去。凡从圣灵生的，也是如此。”</a:t>
            </a:r>
            <a:endParaRPr lang="en-US" sz="2200" dirty="0"/>
          </a:p>
        </p:txBody>
      </p:sp>
    </p:spTree>
    <p:extLst>
      <p:ext uri="{BB962C8B-B14F-4D97-AF65-F5344CB8AC3E}">
        <p14:creationId xmlns:p14="http://schemas.microsoft.com/office/powerpoint/2010/main" val="806795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 y="530234"/>
            <a:ext cx="9481598" cy="487150"/>
          </a:xfrm>
        </p:spPr>
        <p:txBody>
          <a:bodyPr>
            <a:noAutofit/>
          </a:bodyPr>
          <a:lstStyle/>
          <a:p>
            <a:r>
              <a:rPr lang="zh-TW" altLang="en-US" sz="3600" dirty="0">
                <a:solidFill>
                  <a:srgbClr val="FFFFFF"/>
                </a:solidFill>
              </a:rPr>
              <a:t>帖撒罗尼迦教会兴旺匹夫有责 </a:t>
            </a:r>
            <a:endParaRPr lang="en-US" sz="3600"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8990792"/>
              </p:ext>
            </p:extLst>
          </p:nvPr>
        </p:nvGraphicFramePr>
        <p:xfrm>
          <a:off x="471488" y="1633364"/>
          <a:ext cx="9001000" cy="3492233"/>
        </p:xfrm>
        <a:graphic>
          <a:graphicData uri="http://schemas.openxmlformats.org/drawingml/2006/table">
            <a:tbl>
              <a:tblPr firstRow="1" bandRow="1">
                <a:tableStyleId>{5C22544A-7EE6-4342-B048-85BDC9FD1C3A}</a:tableStyleId>
              </a:tblPr>
              <a:tblGrid>
                <a:gridCol w="2088232"/>
                <a:gridCol w="2448272"/>
                <a:gridCol w="4464496"/>
              </a:tblGrid>
              <a:tr h="579597">
                <a:tc>
                  <a:txBody>
                    <a:bodyPr/>
                    <a:lstStyle/>
                    <a:p>
                      <a:endParaRPr lang="en-US" sz="3200" dirty="0"/>
                    </a:p>
                  </a:txBody>
                  <a:tcPr/>
                </a:tc>
                <a:tc>
                  <a:txBody>
                    <a:bodyPr/>
                    <a:lstStyle/>
                    <a:p>
                      <a:r>
                        <a:rPr lang="zh-CN" altLang="en-US" sz="3200" dirty="0" smtClean="0"/>
                        <a:t>从前的不像</a:t>
                      </a:r>
                      <a:endParaRPr lang="en-US" sz="3200" dirty="0"/>
                    </a:p>
                  </a:txBody>
                  <a:tcPr/>
                </a:tc>
                <a:tc>
                  <a:txBody>
                    <a:bodyPr/>
                    <a:lstStyle/>
                    <a:p>
                      <a:r>
                        <a:rPr lang="zh-CN" altLang="en-US" sz="3200" dirty="0" smtClean="0"/>
                        <a:t>现在的像</a:t>
                      </a:r>
                      <a:endParaRPr lang="en-US" sz="3200" dirty="0"/>
                    </a:p>
                  </a:txBody>
                  <a:tcPr/>
                </a:tc>
              </a:tr>
              <a:tr h="716602">
                <a:tc>
                  <a:txBody>
                    <a:bodyPr/>
                    <a:lstStyle/>
                    <a:p>
                      <a:r>
                        <a:rPr lang="zh-CN" altLang="en-US" sz="3200" dirty="0" smtClean="0"/>
                        <a:t>所结果子</a:t>
                      </a:r>
                      <a:endParaRPr lang="en-US" sz="3200" dirty="0"/>
                    </a:p>
                  </a:txBody>
                  <a:tcPr/>
                </a:tc>
                <a:tc>
                  <a:txBody>
                    <a:bodyPr/>
                    <a:lstStyle/>
                    <a:p>
                      <a:r>
                        <a:rPr lang="zh-CN" altLang="en-US" sz="3200" dirty="0" smtClean="0"/>
                        <a:t>徒</a:t>
                      </a:r>
                      <a:r>
                        <a:rPr lang="en-US" altLang="zh-CN" sz="3200" dirty="0" smtClean="0"/>
                        <a:t>17:</a:t>
                      </a:r>
                      <a:r>
                        <a:rPr lang="en-US" altLang="zh-TW" sz="3200" dirty="0" smtClean="0"/>
                        <a:t>10</a:t>
                      </a:r>
                      <a:r>
                        <a:rPr lang="zh-CN" altLang="en-US" sz="3200" dirty="0" smtClean="0"/>
                        <a:t>－</a:t>
                      </a:r>
                      <a:r>
                        <a:rPr lang="en-US" altLang="zh-CN" sz="3200" dirty="0" smtClean="0"/>
                        <a:t>12</a:t>
                      </a:r>
                      <a:endParaRPr lang="en-US" sz="3200" dirty="0"/>
                    </a:p>
                  </a:txBody>
                  <a:tcPr/>
                </a:tc>
                <a:tc>
                  <a:txBody>
                    <a:bodyPr/>
                    <a:lstStyle/>
                    <a:p>
                      <a:r>
                        <a:rPr lang="zh-CN" altLang="en-US" sz="3200" dirty="0" smtClean="0"/>
                        <a:t>信望爱常存（</a:t>
                      </a:r>
                      <a:r>
                        <a:rPr lang="en-US" altLang="zh-CN" sz="3200" dirty="0" smtClean="0"/>
                        <a:t>1The 1:2-3</a:t>
                      </a:r>
                      <a:r>
                        <a:rPr lang="zh-CN" altLang="en-US" sz="3200" dirty="0" smtClean="0"/>
                        <a:t>）</a:t>
                      </a:r>
                      <a:endParaRPr lang="en-US" sz="3200" dirty="0"/>
                    </a:p>
                  </a:txBody>
                  <a:tcPr/>
                </a:tc>
              </a:tr>
              <a:tr h="1098017">
                <a:tc>
                  <a:txBody>
                    <a:bodyPr/>
                    <a:lstStyle/>
                    <a:p>
                      <a:r>
                        <a:rPr lang="zh-CN" altLang="en-US" sz="3200" dirty="0" smtClean="0"/>
                        <a:t>所种种子</a:t>
                      </a:r>
                      <a:endParaRPr lang="en-US" sz="3200" dirty="0"/>
                    </a:p>
                  </a:txBody>
                  <a:tcPr/>
                </a:tc>
                <a:tc>
                  <a:txBody>
                    <a:bodyPr/>
                    <a:lstStyle/>
                    <a:p>
                      <a:r>
                        <a:rPr lang="zh-CN" altLang="en-US" sz="3200" dirty="0" smtClean="0"/>
                        <a:t>不领受</a:t>
                      </a:r>
                      <a:endParaRPr lang="en-US" sz="3200" dirty="0"/>
                    </a:p>
                  </a:txBody>
                  <a:tcPr/>
                </a:tc>
                <a:tc>
                  <a:txBody>
                    <a:bodyPr/>
                    <a:lstStyle/>
                    <a:p>
                      <a:r>
                        <a:rPr lang="zh-CN" altLang="en-US" sz="3200" dirty="0" smtClean="0"/>
                        <a:t>领受：</a:t>
                      </a:r>
                      <a:r>
                        <a:rPr lang="zh-TW" altLang="en-US" sz="3200" dirty="0" smtClean="0"/>
                        <a:t>言语</a:t>
                      </a:r>
                      <a:r>
                        <a:rPr lang="zh-CN" altLang="en-US" sz="3200" dirty="0" smtClean="0"/>
                        <a:t>，</a:t>
                      </a:r>
                      <a:r>
                        <a:rPr lang="zh-TW" altLang="en-US" sz="3200" dirty="0" smtClean="0"/>
                        <a:t>权能</a:t>
                      </a:r>
                      <a:r>
                        <a:rPr lang="zh-CN" altLang="en-US" sz="3200" dirty="0" smtClean="0"/>
                        <a:t>，</a:t>
                      </a:r>
                      <a:r>
                        <a:rPr lang="zh-TW" altLang="en-US" sz="3200" dirty="0" smtClean="0"/>
                        <a:t>圣灵</a:t>
                      </a:r>
                      <a:r>
                        <a:rPr lang="zh-CN" altLang="en-US" sz="3200" dirty="0" smtClean="0"/>
                        <a:t>，</a:t>
                      </a:r>
                      <a:r>
                        <a:rPr lang="zh-TW" altLang="en-US" sz="3200" dirty="0" smtClean="0"/>
                        <a:t>信心</a:t>
                      </a:r>
                      <a:r>
                        <a:rPr lang="zh-CN" altLang="en-US" sz="3200" dirty="0" smtClean="0"/>
                        <a:t>（</a:t>
                      </a:r>
                      <a:r>
                        <a:rPr lang="en-US" altLang="zh-CN" sz="3200" dirty="0" smtClean="0"/>
                        <a:t>4-10</a:t>
                      </a:r>
                      <a:r>
                        <a:rPr lang="zh-CN" altLang="en-US" sz="3200" dirty="0" smtClean="0"/>
                        <a:t>）</a:t>
                      </a:r>
                      <a:endParaRPr lang="en-US" sz="3200" dirty="0"/>
                    </a:p>
                  </a:txBody>
                  <a:tcPr/>
                </a:tc>
              </a:tr>
              <a:tr h="1098017">
                <a:tc>
                  <a:txBody>
                    <a:bodyPr/>
                    <a:lstStyle/>
                    <a:p>
                      <a:r>
                        <a:rPr lang="zh-CN" altLang="en-US" sz="3200" dirty="0" smtClean="0"/>
                        <a:t>成长过程</a:t>
                      </a:r>
                      <a:endParaRPr lang="en-US" sz="3200" dirty="0"/>
                    </a:p>
                  </a:txBody>
                  <a:tcPr/>
                </a:tc>
                <a:tc>
                  <a:txBody>
                    <a:bodyPr/>
                    <a:lstStyle/>
                    <a:p>
                      <a:r>
                        <a:rPr lang="zh-TW" altLang="en-US" sz="3200" dirty="0" smtClean="0"/>
                        <a:t>偶像</a:t>
                      </a:r>
                      <a:endParaRPr lang="en-US" sz="3200" dirty="0"/>
                    </a:p>
                  </a:txBody>
                  <a:tcPr/>
                </a:tc>
                <a:tc>
                  <a:txBody>
                    <a:bodyPr/>
                    <a:lstStyle/>
                    <a:p>
                      <a:r>
                        <a:rPr lang="zh-CN" altLang="en-US" sz="3200" dirty="0" smtClean="0"/>
                        <a:t>效法，传扬，</a:t>
                      </a:r>
                      <a:r>
                        <a:rPr lang="zh-TW" altLang="en-US" sz="3200" dirty="0" smtClean="0"/>
                        <a:t>服侍那又真又活的神</a:t>
                      </a:r>
                      <a:r>
                        <a:rPr lang="zh-CN" altLang="en-US" sz="3200" dirty="0" smtClean="0"/>
                        <a:t>（</a:t>
                      </a:r>
                      <a:r>
                        <a:rPr lang="en-US" altLang="zh-CN" sz="3200" dirty="0" smtClean="0"/>
                        <a:t>4-10</a:t>
                      </a:r>
                      <a:r>
                        <a:rPr lang="zh-CN" altLang="en-US" sz="3200" dirty="0" smtClean="0"/>
                        <a:t>）</a:t>
                      </a:r>
                      <a:endParaRPr lang="en-US" sz="3200" dirty="0"/>
                    </a:p>
                  </a:txBody>
                  <a:tcPr/>
                </a:tc>
              </a:tr>
            </a:tbl>
          </a:graphicData>
        </a:graphic>
      </p:graphicFrame>
    </p:spTree>
    <p:extLst>
      <p:ext uri="{BB962C8B-B14F-4D97-AF65-F5344CB8AC3E}">
        <p14:creationId xmlns:p14="http://schemas.microsoft.com/office/powerpoint/2010/main" val="4055235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 y="530234"/>
            <a:ext cx="9481598" cy="487150"/>
          </a:xfrm>
        </p:spPr>
        <p:txBody>
          <a:bodyPr>
            <a:noAutofit/>
          </a:bodyPr>
          <a:lstStyle/>
          <a:p>
            <a:r>
              <a:rPr lang="zh-TW" altLang="en-US" sz="3600" dirty="0">
                <a:solidFill>
                  <a:srgbClr val="FFFFFF"/>
                </a:solidFill>
              </a:rPr>
              <a:t>帖撒罗尼迦教会兴旺匹夫有责 </a:t>
            </a:r>
            <a:endParaRPr lang="en-US" sz="3600"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9431605"/>
              </p:ext>
            </p:extLst>
          </p:nvPr>
        </p:nvGraphicFramePr>
        <p:xfrm>
          <a:off x="471488" y="1633364"/>
          <a:ext cx="9001000" cy="3492233"/>
        </p:xfrm>
        <a:graphic>
          <a:graphicData uri="http://schemas.openxmlformats.org/drawingml/2006/table">
            <a:tbl>
              <a:tblPr firstRow="1" bandRow="1">
                <a:tableStyleId>{5C22544A-7EE6-4342-B048-85BDC9FD1C3A}</a:tableStyleId>
              </a:tblPr>
              <a:tblGrid>
                <a:gridCol w="2088232"/>
                <a:gridCol w="2448272"/>
                <a:gridCol w="4464496"/>
              </a:tblGrid>
              <a:tr h="579597">
                <a:tc>
                  <a:txBody>
                    <a:bodyPr/>
                    <a:lstStyle/>
                    <a:p>
                      <a:endParaRPr lang="en-US" sz="3200" dirty="0"/>
                    </a:p>
                  </a:txBody>
                  <a:tcPr/>
                </a:tc>
                <a:tc>
                  <a:txBody>
                    <a:bodyPr/>
                    <a:lstStyle/>
                    <a:p>
                      <a:r>
                        <a:rPr lang="zh-CN" altLang="en-US" sz="3200" dirty="0" smtClean="0"/>
                        <a:t>从前的不像</a:t>
                      </a:r>
                      <a:endParaRPr lang="en-US" sz="3200" dirty="0"/>
                    </a:p>
                  </a:txBody>
                  <a:tcPr/>
                </a:tc>
                <a:tc>
                  <a:txBody>
                    <a:bodyPr/>
                    <a:lstStyle/>
                    <a:p>
                      <a:r>
                        <a:rPr lang="zh-CN" altLang="en-US" sz="3200" dirty="0" smtClean="0"/>
                        <a:t>现在的像</a:t>
                      </a:r>
                      <a:endParaRPr lang="en-US" sz="3200" dirty="0"/>
                    </a:p>
                  </a:txBody>
                  <a:tcPr/>
                </a:tc>
              </a:tr>
              <a:tr h="716602">
                <a:tc>
                  <a:txBody>
                    <a:bodyPr/>
                    <a:lstStyle/>
                    <a:p>
                      <a:r>
                        <a:rPr lang="zh-CN" altLang="en-US" sz="3200" dirty="0" smtClean="0"/>
                        <a:t>所结果子</a:t>
                      </a:r>
                      <a:endParaRPr lang="en-US" sz="3200" dirty="0"/>
                    </a:p>
                  </a:txBody>
                  <a:tcPr/>
                </a:tc>
                <a:tc>
                  <a:txBody>
                    <a:bodyPr/>
                    <a:lstStyle/>
                    <a:p>
                      <a:r>
                        <a:rPr lang="zh-CN" altLang="en-US" sz="3200" dirty="0" smtClean="0"/>
                        <a:t>徒</a:t>
                      </a:r>
                      <a:r>
                        <a:rPr lang="en-US" altLang="zh-CN" sz="3200" dirty="0" smtClean="0"/>
                        <a:t>17:</a:t>
                      </a:r>
                      <a:r>
                        <a:rPr lang="en-US" altLang="zh-TW" sz="3200" dirty="0" smtClean="0"/>
                        <a:t>10</a:t>
                      </a:r>
                      <a:r>
                        <a:rPr lang="zh-CN" altLang="en-US" sz="3200" dirty="0" smtClean="0"/>
                        <a:t>－</a:t>
                      </a:r>
                      <a:r>
                        <a:rPr lang="en-US" altLang="zh-CN" sz="3200" dirty="0" smtClean="0"/>
                        <a:t>12</a:t>
                      </a:r>
                      <a:endParaRPr lang="en-US" sz="3200" dirty="0"/>
                    </a:p>
                  </a:txBody>
                  <a:tcPr/>
                </a:tc>
                <a:tc>
                  <a:txBody>
                    <a:bodyPr/>
                    <a:lstStyle/>
                    <a:p>
                      <a:r>
                        <a:rPr lang="zh-CN" altLang="en-US" sz="3200" dirty="0" smtClean="0"/>
                        <a:t>信望爱常存（</a:t>
                      </a:r>
                      <a:r>
                        <a:rPr lang="en-US" altLang="zh-CN" sz="3200" dirty="0" smtClean="0"/>
                        <a:t>1The 1:2-3</a:t>
                      </a:r>
                      <a:r>
                        <a:rPr lang="zh-CN" altLang="en-US" sz="3200" dirty="0" smtClean="0"/>
                        <a:t>）</a:t>
                      </a:r>
                      <a:endParaRPr lang="en-US" sz="3200" dirty="0"/>
                    </a:p>
                  </a:txBody>
                  <a:tcPr/>
                </a:tc>
              </a:tr>
              <a:tr h="1098017">
                <a:tc>
                  <a:txBody>
                    <a:bodyPr/>
                    <a:lstStyle/>
                    <a:p>
                      <a:r>
                        <a:rPr lang="zh-CN" altLang="en-US" sz="3200" dirty="0" smtClean="0">
                          <a:solidFill>
                            <a:srgbClr val="008000"/>
                          </a:solidFill>
                        </a:rPr>
                        <a:t>所种种子</a:t>
                      </a:r>
                      <a:endParaRPr lang="en-US" sz="3200" dirty="0">
                        <a:solidFill>
                          <a:srgbClr val="008000"/>
                        </a:solidFill>
                      </a:endParaRPr>
                    </a:p>
                  </a:txBody>
                  <a:tcPr/>
                </a:tc>
                <a:tc>
                  <a:txBody>
                    <a:bodyPr/>
                    <a:lstStyle/>
                    <a:p>
                      <a:r>
                        <a:rPr lang="zh-CN" altLang="en-US" sz="3200" dirty="0" smtClean="0">
                          <a:solidFill>
                            <a:srgbClr val="008000"/>
                          </a:solidFill>
                        </a:rPr>
                        <a:t>不领受</a:t>
                      </a:r>
                      <a:endParaRPr lang="en-US" sz="3200" dirty="0">
                        <a:solidFill>
                          <a:srgbClr val="008000"/>
                        </a:solidFill>
                      </a:endParaRPr>
                    </a:p>
                  </a:txBody>
                  <a:tcPr/>
                </a:tc>
                <a:tc>
                  <a:txBody>
                    <a:bodyPr/>
                    <a:lstStyle/>
                    <a:p>
                      <a:r>
                        <a:rPr lang="zh-CN" altLang="en-US" sz="3200" dirty="0" smtClean="0">
                          <a:solidFill>
                            <a:srgbClr val="008000"/>
                          </a:solidFill>
                        </a:rPr>
                        <a:t>领受：</a:t>
                      </a:r>
                      <a:r>
                        <a:rPr lang="zh-TW" altLang="en-US" sz="3200" dirty="0" smtClean="0">
                          <a:solidFill>
                            <a:srgbClr val="008000"/>
                          </a:solidFill>
                        </a:rPr>
                        <a:t>言语</a:t>
                      </a:r>
                      <a:r>
                        <a:rPr lang="zh-CN" altLang="en-US" sz="3200" dirty="0" smtClean="0">
                          <a:solidFill>
                            <a:srgbClr val="008000"/>
                          </a:solidFill>
                        </a:rPr>
                        <a:t>，</a:t>
                      </a:r>
                      <a:r>
                        <a:rPr lang="zh-TW" altLang="en-US" sz="3200" dirty="0" smtClean="0">
                          <a:solidFill>
                            <a:srgbClr val="008000"/>
                          </a:solidFill>
                        </a:rPr>
                        <a:t>权能</a:t>
                      </a:r>
                      <a:r>
                        <a:rPr lang="zh-CN" altLang="en-US" sz="3200" dirty="0" smtClean="0">
                          <a:solidFill>
                            <a:srgbClr val="008000"/>
                          </a:solidFill>
                        </a:rPr>
                        <a:t>，</a:t>
                      </a:r>
                      <a:r>
                        <a:rPr lang="zh-TW" altLang="en-US" sz="3200" dirty="0" smtClean="0">
                          <a:solidFill>
                            <a:srgbClr val="008000"/>
                          </a:solidFill>
                        </a:rPr>
                        <a:t>圣灵</a:t>
                      </a:r>
                      <a:r>
                        <a:rPr lang="zh-CN" altLang="en-US" sz="3200" dirty="0" smtClean="0">
                          <a:solidFill>
                            <a:srgbClr val="008000"/>
                          </a:solidFill>
                        </a:rPr>
                        <a:t>，</a:t>
                      </a:r>
                      <a:r>
                        <a:rPr lang="zh-TW" altLang="en-US" sz="3200" dirty="0" smtClean="0">
                          <a:solidFill>
                            <a:srgbClr val="008000"/>
                          </a:solidFill>
                        </a:rPr>
                        <a:t>信心</a:t>
                      </a:r>
                      <a:r>
                        <a:rPr lang="zh-CN" altLang="en-US" sz="3200" dirty="0" smtClean="0">
                          <a:solidFill>
                            <a:srgbClr val="008000"/>
                          </a:solidFill>
                        </a:rPr>
                        <a:t>（</a:t>
                      </a:r>
                      <a:r>
                        <a:rPr lang="en-US" altLang="zh-CN" sz="3200" dirty="0" smtClean="0">
                          <a:solidFill>
                            <a:srgbClr val="008000"/>
                          </a:solidFill>
                        </a:rPr>
                        <a:t>4-10</a:t>
                      </a:r>
                      <a:r>
                        <a:rPr lang="zh-CN" altLang="en-US" sz="3200" dirty="0" smtClean="0">
                          <a:solidFill>
                            <a:srgbClr val="008000"/>
                          </a:solidFill>
                        </a:rPr>
                        <a:t>）</a:t>
                      </a:r>
                      <a:endParaRPr lang="en-US" sz="3200" dirty="0">
                        <a:solidFill>
                          <a:srgbClr val="008000"/>
                        </a:solidFill>
                      </a:endParaRPr>
                    </a:p>
                  </a:txBody>
                  <a:tcPr/>
                </a:tc>
              </a:tr>
              <a:tr h="1098017">
                <a:tc>
                  <a:txBody>
                    <a:bodyPr/>
                    <a:lstStyle/>
                    <a:p>
                      <a:r>
                        <a:rPr lang="zh-CN" altLang="en-US" sz="3200" dirty="0" smtClean="0"/>
                        <a:t>成长过程</a:t>
                      </a:r>
                      <a:endParaRPr lang="en-US" sz="3200" dirty="0"/>
                    </a:p>
                  </a:txBody>
                  <a:tcPr/>
                </a:tc>
                <a:tc>
                  <a:txBody>
                    <a:bodyPr/>
                    <a:lstStyle/>
                    <a:p>
                      <a:r>
                        <a:rPr lang="zh-TW" altLang="en-US" sz="3200" dirty="0" smtClean="0"/>
                        <a:t>偶像</a:t>
                      </a:r>
                      <a:endParaRPr lang="en-US" sz="3200" dirty="0"/>
                    </a:p>
                  </a:txBody>
                  <a:tcPr/>
                </a:tc>
                <a:tc>
                  <a:txBody>
                    <a:bodyPr/>
                    <a:lstStyle/>
                    <a:p>
                      <a:r>
                        <a:rPr lang="zh-CN" altLang="en-US" sz="3200" dirty="0" smtClean="0"/>
                        <a:t>效法，传扬，</a:t>
                      </a:r>
                      <a:r>
                        <a:rPr lang="zh-TW" altLang="en-US" sz="3200" dirty="0" smtClean="0"/>
                        <a:t>服侍那又真又活的神</a:t>
                      </a:r>
                      <a:r>
                        <a:rPr lang="zh-CN" altLang="en-US" sz="3200" dirty="0" smtClean="0"/>
                        <a:t>（</a:t>
                      </a:r>
                      <a:r>
                        <a:rPr lang="en-US" altLang="zh-CN" sz="3200" dirty="0" smtClean="0"/>
                        <a:t>4-10</a:t>
                      </a:r>
                      <a:r>
                        <a:rPr lang="zh-CN" altLang="en-US" sz="3200" dirty="0" smtClean="0"/>
                        <a:t>）</a:t>
                      </a:r>
                      <a:endParaRPr lang="en-US" sz="3200" dirty="0"/>
                    </a:p>
                  </a:txBody>
                  <a:tcPr/>
                </a:tc>
              </a:tr>
            </a:tbl>
          </a:graphicData>
        </a:graphic>
      </p:graphicFrame>
      <p:sp>
        <p:nvSpPr>
          <p:cNvPr id="3" name="Right Arrow 2"/>
          <p:cNvSpPr/>
          <p:nvPr/>
        </p:nvSpPr>
        <p:spPr>
          <a:xfrm>
            <a:off x="327472" y="3505572"/>
            <a:ext cx="4752528"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3397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464" y="193204"/>
            <a:ext cx="9396536" cy="5063380"/>
          </a:xfrm>
        </p:spPr>
        <p:txBody>
          <a:bodyPr>
            <a:noAutofit/>
          </a:bodyPr>
          <a:lstStyle/>
          <a:p>
            <a:r>
              <a:rPr lang="en-US" sz="3600" dirty="0" smtClean="0">
                <a:solidFill>
                  <a:srgbClr val="FFFFFF"/>
                </a:solidFill>
                <a:latin typeface="华文细黑"/>
                <a:ea typeface="华文细黑"/>
                <a:cs typeface="华文细黑"/>
              </a:rPr>
              <a:t>重生</a:t>
            </a:r>
            <a:r>
              <a:rPr lang="zh-CN" altLang="en-US" sz="3600" dirty="0" smtClean="0">
                <a:solidFill>
                  <a:srgbClr val="FFFFFF"/>
                </a:solidFill>
                <a:latin typeface="华文细黑"/>
                <a:ea typeface="华文细黑"/>
                <a:cs typeface="华文细黑"/>
              </a:rPr>
              <a:t>悔改</a:t>
            </a:r>
            <a:endParaRPr lang="en-US" altLang="zh-CN" sz="3600" dirty="0" smtClean="0">
              <a:solidFill>
                <a:srgbClr val="FFFFFF"/>
              </a:solidFill>
              <a:latin typeface="华文细黑"/>
              <a:ea typeface="华文细黑"/>
              <a:cs typeface="华文细黑"/>
            </a:endParaRPr>
          </a:p>
          <a:p>
            <a:pPr marL="571500" indent="-571500" algn="just">
              <a:buFont typeface="Arial"/>
              <a:buChar char="•"/>
            </a:pPr>
            <a:r>
              <a:rPr lang="en-US" sz="3600" dirty="0">
                <a:solidFill>
                  <a:srgbClr val="FFFFFF"/>
                </a:solidFill>
                <a:latin typeface="华文细黑"/>
                <a:ea typeface="华文细黑"/>
                <a:cs typeface="华文细黑"/>
              </a:rPr>
              <a:t>重生的</a:t>
            </a:r>
            <a:r>
              <a:rPr lang="en-US" sz="3600" dirty="0" smtClean="0">
                <a:solidFill>
                  <a:srgbClr val="FFFFFF"/>
                </a:solidFill>
                <a:latin typeface="华文细黑"/>
                <a:ea typeface="华文细黑"/>
                <a:cs typeface="华文细黑"/>
              </a:rPr>
              <a:t>必要</a:t>
            </a:r>
            <a:r>
              <a:rPr lang="en-US" altLang="zh-TW" sz="3600" dirty="0" smtClean="0">
                <a:solidFill>
                  <a:srgbClr val="FFFFFF"/>
                </a:solidFill>
                <a:latin typeface="华文细黑"/>
                <a:ea typeface="华文细黑"/>
                <a:cs typeface="华文细黑"/>
              </a:rPr>
              <a:t> </a:t>
            </a:r>
            <a:r>
              <a:rPr lang="en-US" altLang="zh-CN" sz="3600" dirty="0" smtClean="0">
                <a:solidFill>
                  <a:srgbClr val="FFFFFF"/>
                </a:solidFill>
                <a:latin typeface="华文细黑"/>
                <a:ea typeface="华文细黑"/>
                <a:cs typeface="华文细黑"/>
              </a:rPr>
              <a:t>necessity</a:t>
            </a:r>
            <a:r>
              <a:rPr lang="zh-CN" altLang="en-US" sz="3600" dirty="0" smtClean="0">
                <a:solidFill>
                  <a:srgbClr val="FFFFFF"/>
                </a:solidFill>
                <a:latin typeface="华文细黑"/>
                <a:ea typeface="华文细黑"/>
                <a:cs typeface="华文细黑"/>
              </a:rPr>
              <a:t>（</a:t>
            </a:r>
            <a:r>
              <a:rPr lang="en-US" altLang="zh-CN" sz="3600" dirty="0" smtClean="0">
                <a:solidFill>
                  <a:srgbClr val="FFFFFF"/>
                </a:solidFill>
                <a:latin typeface="华文细黑"/>
                <a:ea typeface="华文细黑"/>
                <a:cs typeface="华文细黑"/>
              </a:rPr>
              <a:t>1-3</a:t>
            </a:r>
            <a:r>
              <a:rPr lang="zh-CN" altLang="en-US" sz="3600" dirty="0" smtClean="0">
                <a:solidFill>
                  <a:srgbClr val="FFFFFF"/>
                </a:solidFill>
                <a:latin typeface="华文细黑"/>
                <a:ea typeface="华文细黑"/>
                <a:cs typeface="华文细黑"/>
              </a:rPr>
              <a:t>）</a:t>
            </a:r>
            <a:endParaRPr lang="en-US" altLang="zh-TW" sz="3600" dirty="0" smtClean="0">
              <a:solidFill>
                <a:srgbClr val="FFFFFF"/>
              </a:solidFill>
              <a:latin typeface="华文细黑"/>
              <a:ea typeface="华文细黑"/>
              <a:cs typeface="华文细黑"/>
            </a:endParaRPr>
          </a:p>
          <a:p>
            <a:pPr marL="571500" indent="-571500" algn="just">
              <a:buFont typeface="Arial"/>
              <a:buChar char="•"/>
            </a:pPr>
            <a:r>
              <a:rPr lang="en-US" sz="3600" dirty="0" smtClean="0">
                <a:solidFill>
                  <a:srgbClr val="FFFFFF"/>
                </a:solidFill>
                <a:latin typeface="华文细黑"/>
                <a:ea typeface="华文细黑"/>
                <a:cs typeface="华文细黑"/>
              </a:rPr>
              <a:t>重生</a:t>
            </a:r>
            <a:r>
              <a:rPr lang="en-US" sz="3600" dirty="0">
                <a:solidFill>
                  <a:srgbClr val="FFFFFF"/>
                </a:solidFill>
                <a:latin typeface="华文细黑"/>
                <a:ea typeface="华文细黑"/>
                <a:cs typeface="华文细黑"/>
              </a:rPr>
              <a:t>的</a:t>
            </a:r>
            <a:r>
              <a:rPr lang="en-US" sz="3600" dirty="0" smtClean="0">
                <a:solidFill>
                  <a:srgbClr val="FFFFFF"/>
                </a:solidFill>
                <a:latin typeface="华文细黑"/>
                <a:ea typeface="华文细黑"/>
                <a:cs typeface="华文细黑"/>
              </a:rPr>
              <a:t>真意 </a:t>
            </a:r>
            <a:r>
              <a:rPr lang="en-US" altLang="zh-CN" sz="3600" dirty="0" smtClean="0">
                <a:solidFill>
                  <a:srgbClr val="FFFFFF"/>
                </a:solidFill>
                <a:latin typeface="华文细黑"/>
                <a:ea typeface="华文细黑"/>
                <a:cs typeface="华文细黑"/>
              </a:rPr>
              <a:t>essence</a:t>
            </a:r>
            <a:r>
              <a:rPr lang="en-US" sz="3600" dirty="0" smtClean="0">
                <a:solidFill>
                  <a:srgbClr val="FFFFFF"/>
                </a:solidFill>
                <a:latin typeface="华文细黑"/>
                <a:ea typeface="华文细黑"/>
                <a:cs typeface="华文细黑"/>
              </a:rPr>
              <a:t>（</a:t>
            </a:r>
            <a:r>
              <a:rPr lang="en-US" sz="3600" dirty="0">
                <a:solidFill>
                  <a:srgbClr val="FFFFFF"/>
                </a:solidFill>
                <a:latin typeface="华文细黑"/>
                <a:ea typeface="华文细黑"/>
                <a:cs typeface="华文细黑"/>
              </a:rPr>
              <a:t>4-7） </a:t>
            </a:r>
            <a:endParaRPr lang="en-US" sz="3600" dirty="0" smtClean="0">
              <a:solidFill>
                <a:srgbClr val="FFFFFF"/>
              </a:solidFill>
              <a:latin typeface="华文细黑"/>
              <a:ea typeface="华文细黑"/>
              <a:cs typeface="华文细黑"/>
            </a:endParaRPr>
          </a:p>
          <a:p>
            <a:pPr marL="571500" lvl="1" indent="-571500" algn="just">
              <a:buFont typeface="Arial"/>
              <a:buChar char="•"/>
            </a:pPr>
            <a:r>
              <a:rPr lang="en-US" sz="3600" dirty="0" smtClean="0">
                <a:solidFill>
                  <a:srgbClr val="FFFFFF"/>
                </a:solidFill>
                <a:latin typeface="华文细黑"/>
                <a:ea typeface="华文细黑"/>
                <a:cs typeface="华文细黑"/>
              </a:rPr>
              <a:t>重生</a:t>
            </a:r>
            <a:r>
              <a:rPr lang="en-US" sz="3600" dirty="0">
                <a:solidFill>
                  <a:srgbClr val="FFFFFF"/>
                </a:solidFill>
                <a:latin typeface="华文细黑"/>
                <a:ea typeface="华文细黑"/>
                <a:cs typeface="华文细黑"/>
              </a:rPr>
              <a:t>的</a:t>
            </a:r>
            <a:r>
              <a:rPr lang="en-US" sz="3600" dirty="0" smtClean="0">
                <a:solidFill>
                  <a:srgbClr val="FFFFFF"/>
                </a:solidFill>
                <a:latin typeface="华文细黑"/>
                <a:ea typeface="华文细黑"/>
                <a:cs typeface="华文细黑"/>
              </a:rPr>
              <a:t>特征 </a:t>
            </a:r>
            <a:r>
              <a:rPr lang="en-US" altLang="zh-CN" sz="3600" dirty="0" smtClean="0">
                <a:solidFill>
                  <a:srgbClr val="FFFFFF"/>
                </a:solidFill>
                <a:latin typeface="华文细黑"/>
                <a:ea typeface="华文细黑"/>
                <a:cs typeface="华文细黑"/>
              </a:rPr>
              <a:t>marks</a:t>
            </a:r>
            <a:r>
              <a:rPr lang="en-US" sz="3600" dirty="0" smtClean="0">
                <a:solidFill>
                  <a:srgbClr val="FFFFFF"/>
                </a:solidFill>
                <a:latin typeface="华文细黑"/>
                <a:ea typeface="华文细黑"/>
                <a:cs typeface="华文细黑"/>
              </a:rPr>
              <a:t>（</a:t>
            </a:r>
            <a:r>
              <a:rPr lang="en-US" sz="3600" dirty="0">
                <a:solidFill>
                  <a:srgbClr val="FFFFFF"/>
                </a:solidFill>
                <a:latin typeface="华文细黑"/>
                <a:ea typeface="华文细黑"/>
                <a:cs typeface="华文细黑"/>
              </a:rPr>
              <a:t>8</a:t>
            </a:r>
            <a:r>
              <a:rPr lang="en-US" sz="3600" dirty="0" smtClean="0">
                <a:solidFill>
                  <a:srgbClr val="FFFFFF"/>
                </a:solidFill>
                <a:latin typeface="华文细黑"/>
                <a:ea typeface="华文细黑"/>
                <a:cs typeface="华文细黑"/>
              </a:rPr>
              <a:t>）</a:t>
            </a:r>
            <a:endParaRPr lang="en-US" altLang="zh-TW" sz="3600" dirty="0">
              <a:solidFill>
                <a:srgbClr val="FFFFFF"/>
              </a:solidFill>
              <a:latin typeface="华文细黑"/>
              <a:ea typeface="华文细黑"/>
              <a:cs typeface="华文细黑"/>
            </a:endParaRPr>
          </a:p>
          <a:p>
            <a:pPr marL="1028636" lvl="1" indent="-571500" algn="just">
              <a:buFont typeface="Wingdings" charset="2"/>
              <a:buChar char="ü"/>
            </a:pPr>
            <a:r>
              <a:rPr lang="zh-TW" altLang="en-US" sz="3600" dirty="0">
                <a:solidFill>
                  <a:srgbClr val="FFFFFF"/>
                </a:solidFill>
                <a:latin typeface="华文细黑"/>
                <a:ea typeface="华文细黑"/>
                <a:cs typeface="华文细黑"/>
              </a:rPr>
              <a:t>神的</a:t>
            </a:r>
            <a:r>
              <a:rPr lang="zh-CN" altLang="en-US" sz="3600" dirty="0">
                <a:solidFill>
                  <a:srgbClr val="FFFFFF"/>
                </a:solidFill>
                <a:latin typeface="华文细黑"/>
                <a:ea typeface="华文细黑"/>
                <a:cs typeface="华文细黑"/>
              </a:rPr>
              <a:t>道路高过人（</a:t>
            </a:r>
            <a:r>
              <a:rPr lang="en-US" altLang="zh-CN" sz="3600" dirty="0">
                <a:solidFill>
                  <a:srgbClr val="FFFFFF"/>
                </a:solidFill>
                <a:latin typeface="华文细黑"/>
                <a:ea typeface="华文细黑"/>
                <a:cs typeface="华文细黑"/>
              </a:rPr>
              <a:t>8a</a:t>
            </a:r>
            <a:r>
              <a:rPr lang="zh-CN" altLang="en-US" sz="3600" dirty="0">
                <a:solidFill>
                  <a:srgbClr val="FFFFFF"/>
                </a:solidFill>
                <a:latin typeface="华文细黑"/>
                <a:ea typeface="华文细黑"/>
                <a:cs typeface="华文细黑"/>
              </a:rPr>
              <a:t>，</a:t>
            </a:r>
            <a:r>
              <a:rPr lang="en-US" altLang="zh-CN" sz="3600" dirty="0">
                <a:solidFill>
                  <a:srgbClr val="FFFFFF"/>
                </a:solidFill>
                <a:latin typeface="华文细黑"/>
                <a:ea typeface="华文细黑"/>
                <a:cs typeface="华文细黑"/>
              </a:rPr>
              <a:t>8c</a:t>
            </a:r>
            <a:r>
              <a:rPr lang="zh-CN" altLang="en-US" sz="3600" dirty="0">
                <a:solidFill>
                  <a:srgbClr val="FFFFFF"/>
                </a:solidFill>
                <a:latin typeface="华文细黑"/>
                <a:ea typeface="华文细黑"/>
                <a:cs typeface="华文细黑"/>
              </a:rPr>
              <a:t>）</a:t>
            </a:r>
            <a:endParaRPr lang="en-US" altLang="zh-TW" sz="3600" dirty="0">
              <a:solidFill>
                <a:srgbClr val="FFFFFF"/>
              </a:solidFill>
              <a:latin typeface="华文细黑"/>
              <a:ea typeface="华文细黑"/>
              <a:cs typeface="华文细黑"/>
            </a:endParaRPr>
          </a:p>
          <a:p>
            <a:pPr marL="1028636" lvl="1" indent="-571500" algn="just">
              <a:buFont typeface="Wingdings" charset="2"/>
              <a:buChar char="ü"/>
            </a:pPr>
            <a:r>
              <a:rPr lang="zh-CN" altLang="en-US" sz="3600" dirty="0">
                <a:solidFill>
                  <a:srgbClr val="FFFFFF"/>
                </a:solidFill>
                <a:latin typeface="华文细黑"/>
                <a:ea typeface="华文细黑"/>
                <a:cs typeface="华文细黑"/>
              </a:rPr>
              <a:t>神的作为改变人（</a:t>
            </a:r>
            <a:r>
              <a:rPr lang="en-US" altLang="zh-CN" sz="3600" dirty="0">
                <a:solidFill>
                  <a:srgbClr val="FFFFFF"/>
                </a:solidFill>
                <a:latin typeface="华文细黑"/>
                <a:ea typeface="华文细黑"/>
                <a:cs typeface="华文细黑"/>
              </a:rPr>
              <a:t>8b</a:t>
            </a:r>
            <a:r>
              <a:rPr lang="zh-CN" altLang="en-US" sz="3600" dirty="0">
                <a:solidFill>
                  <a:srgbClr val="FFFFFF"/>
                </a:solidFill>
                <a:latin typeface="华文细黑"/>
                <a:ea typeface="华文细黑"/>
                <a:cs typeface="华文细黑"/>
              </a:rPr>
              <a:t>）</a:t>
            </a:r>
          </a:p>
          <a:p>
            <a:pPr marL="571500" lvl="1" indent="-571500" algn="just">
              <a:buFont typeface="Arial"/>
              <a:buChar char="•"/>
            </a:pPr>
            <a:r>
              <a:rPr lang="zh-CN" altLang="en-US" sz="3600" dirty="0" smtClean="0">
                <a:solidFill>
                  <a:srgbClr val="FFFFFF"/>
                </a:solidFill>
                <a:latin typeface="华文细黑"/>
                <a:ea typeface="华文细黑"/>
                <a:cs typeface="华文细黑"/>
              </a:rPr>
              <a:t>重生的呼召</a:t>
            </a:r>
            <a:r>
              <a:rPr lang="en-US" altLang="zh-CN" sz="3600" dirty="0" smtClean="0">
                <a:solidFill>
                  <a:srgbClr val="FFFFFF"/>
                </a:solidFill>
                <a:latin typeface="华文细黑"/>
                <a:ea typeface="华文细黑"/>
                <a:cs typeface="华文细黑"/>
              </a:rPr>
              <a:t> </a:t>
            </a:r>
            <a:r>
              <a:rPr lang="en-US" altLang="zh-CN" sz="3600" dirty="0">
                <a:solidFill>
                  <a:srgbClr val="FFFFFF"/>
                </a:solidFill>
                <a:latin typeface="华文细黑"/>
                <a:ea typeface="华文细黑"/>
                <a:cs typeface="华文细黑"/>
              </a:rPr>
              <a:t>calling </a:t>
            </a:r>
            <a:r>
              <a:rPr lang="zh-CN" altLang="en-US" sz="3600" dirty="0">
                <a:solidFill>
                  <a:srgbClr val="FFFFFF"/>
                </a:solidFill>
                <a:latin typeface="华文细黑"/>
                <a:ea typeface="华文细黑"/>
                <a:cs typeface="华文细黑"/>
              </a:rPr>
              <a:t>（</a:t>
            </a:r>
            <a:r>
              <a:rPr lang="en-US" altLang="zh-CN" sz="3600" dirty="0">
                <a:solidFill>
                  <a:srgbClr val="FFFFFF"/>
                </a:solidFill>
                <a:latin typeface="华文细黑"/>
                <a:ea typeface="华文细黑"/>
                <a:cs typeface="华文细黑"/>
              </a:rPr>
              <a:t>8d</a:t>
            </a:r>
            <a:r>
              <a:rPr lang="zh-CN" altLang="en-US" sz="3600" dirty="0" smtClean="0">
                <a:solidFill>
                  <a:srgbClr val="FFFFFF"/>
                </a:solidFill>
                <a:latin typeface="华文细黑"/>
                <a:ea typeface="华文细黑"/>
                <a:cs typeface="华文细黑"/>
              </a:rPr>
              <a:t>）</a:t>
            </a:r>
            <a:endParaRPr lang="en-US" altLang="zh-TW" sz="3600" dirty="0">
              <a:solidFill>
                <a:srgbClr val="FFFFFF"/>
              </a:solidFill>
              <a:latin typeface="华文细黑"/>
              <a:ea typeface="华文细黑"/>
              <a:cs typeface="华文细黑"/>
            </a:endParaRPr>
          </a:p>
        </p:txBody>
      </p:sp>
    </p:spTree>
    <p:extLst>
      <p:ext uri="{BB962C8B-B14F-4D97-AF65-F5344CB8AC3E}">
        <p14:creationId xmlns:p14="http://schemas.microsoft.com/office/powerpoint/2010/main" val="3673407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checkerboard(across)">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heckerboard(across)">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dissolv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Gradient">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4000" b="1" dirty="0" smtClean="0">
            <a:solidFill>
              <a:schemeClr val="tx1"/>
            </a:solidFill>
            <a:latin typeface="DFKai-SB" panose="03000509000000000000" pitchFamily="65" charset="-120"/>
            <a:ea typeface="DFKai-SB" panose="03000509000000000000" pitchFamily="65" charset="-120"/>
          </a:defRPr>
        </a:defPPr>
      </a:lstStyle>
    </a:spDef>
    <a:txDef>
      <a:spPr>
        <a:noFill/>
      </a:spPr>
      <a:bodyPr wrap="square" rtlCol="0">
        <a:spAutoFit/>
      </a:bodyPr>
      <a:lstStyle>
        <a:defPPr>
          <a:defRPr sz="2400" b="1" dirty="0" smtClean="0">
            <a:solidFill>
              <a:schemeClr val="tx1"/>
            </a:solidFill>
          </a:defRPr>
        </a:defPPr>
      </a:lstStyle>
    </a:tx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20631</TotalTime>
  <Words>1990</Words>
  <Application>Microsoft Macintosh PowerPoint</Application>
  <PresentationFormat>Custom</PresentationFormat>
  <Paragraphs>118</Paragraphs>
  <Slides>17</Slides>
  <Notes>13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Blue Gradient</vt:lpstr>
      <vt:lpstr>Healthy Church健康教会： A Biblical Understanding of Conversion 按照圣经理解悔改 John 约翰福音 3:1-8 </vt:lpstr>
      <vt:lpstr>健康教会九大标志</vt:lpstr>
      <vt:lpstr>健康教会九大标志</vt:lpstr>
      <vt:lpstr>合乎圣经的教会纪律</vt:lpstr>
      <vt:lpstr>PowerPoint Presentation</vt:lpstr>
      <vt:lpstr>PowerPoint Presentation</vt:lpstr>
      <vt:lpstr>帖撒罗尼迦教会兴旺匹夫有责 </vt:lpstr>
      <vt:lpstr>帖撒罗尼迦教会兴旺匹夫有责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SD5LRC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Kunming Su</cp:lastModifiedBy>
  <cp:revision>298</cp:revision>
  <cp:lastPrinted>2018-04-08T13:59:11Z</cp:lastPrinted>
  <dcterms:created xsi:type="dcterms:W3CDTF">2016-03-20T23:25:41Z</dcterms:created>
  <dcterms:modified xsi:type="dcterms:W3CDTF">2018-04-08T14:04:05Z</dcterms:modified>
</cp:coreProperties>
</file>