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14"/>
  </p:notesMasterIdLst>
  <p:handoutMasterIdLst>
    <p:handoutMasterId r:id="rId15"/>
  </p:handoutMasterIdLst>
  <p:sldIdLst>
    <p:sldId id="964" r:id="rId2"/>
    <p:sldId id="1243" r:id="rId3"/>
    <p:sldId id="1310" r:id="rId4"/>
    <p:sldId id="1323" r:id="rId5"/>
    <p:sldId id="1322" r:id="rId6"/>
    <p:sldId id="1319" r:id="rId7"/>
    <p:sldId id="1321" r:id="rId8"/>
    <p:sldId id="1325" r:id="rId9"/>
    <p:sldId id="1324" r:id="rId10"/>
    <p:sldId id="1326" r:id="rId11"/>
    <p:sldId id="1296" r:id="rId12"/>
    <p:sldId id="1327" r:id="rId13"/>
  </p:sldIdLst>
  <p:sldSz cx="9144000" cy="5143500" type="screen16x9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5400"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5400"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5400"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5400"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59" autoAdjust="0"/>
    <p:restoredTop sz="85308" autoAdjust="0"/>
  </p:normalViewPr>
  <p:slideViewPr>
    <p:cSldViewPr>
      <p:cViewPr>
        <p:scale>
          <a:sx n="85" d="100"/>
          <a:sy n="85" d="100"/>
        </p:scale>
        <p:origin x="-1840" y="-3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-300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022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022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022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ED6543E-C78A-4331-A162-BA1D0CD79C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09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425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5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25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425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4FC19A8-478F-492E-B886-41ED4EA578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8665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egateway.com/passage/?search=rom+12&amp;version=CUVMPS%23fzh-CUVMPS-28196a" TargetMode="External"/><Relationship Id="rId4" Type="http://schemas.openxmlformats.org/officeDocument/2006/relationships/hyperlink" Target="https://www.biblegateway.com/passage/?search=rom+12&amp;version=CUVMPS%23fzh-CUVMPS-28199b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B166CA95-9962-401C-A6A4-561F9DBC3001}" type="slidenum">
              <a:rPr lang="en-US" altLang="en-US"/>
              <a:pPr eaLnBrk="1" hangingPunct="1"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宣召經文-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诗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篇 100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神从灰尘里抬举贫寒人，从粪堆中提拔穷乏人（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诗113:7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），从这个堕落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的世界里拯救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我们，使我们不效法贪婪，纷争，毒恨，妒忌等诸多不义，却效法耶稣。因着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——</a:t>
            </a: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    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神的慈悲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神的真理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神的旨意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我们应该并且可以“出淤泥而不染”，圣洁没有瑕疵，把自己全然献给神</a:t>
            </a:r>
            <a:r>
              <a:rPr lang="en-US" dirty="0" smtClean="0">
                <a:effectLst/>
              </a:rPr>
              <a:t> 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>
              <a:defRPr/>
            </a:pPr>
            <a:endParaRPr lang="en-US" altLang="zh-CN" dirty="0" smtClean="0">
              <a:solidFill>
                <a:srgbClr val="FFFFFF"/>
              </a:solidFill>
              <a:latin typeface="Helvetica Light" charset="0"/>
              <a:ea typeface="宋体" charset="0"/>
              <a:cs typeface="宋体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AAB04A-B739-CC42-A68A-0FC61CA34A9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Romans 11:8 Deut. 29:4; Isaiah 29:10 Romans 11:10 Psalm 69:22,23 Romans 11:26 Or and so Romans 11:27 Or will be Romans 11:27 Isaiah 59:20,21; 27:9 (see Septuagint); Jer. 31:33,34 Romans 11:31 Some manuscripts do not have now. Romans 11:33 Or riches and the wisdom and the Romans 11:34 Isaiah 40:13</a:t>
            </a:r>
          </a:p>
          <a:p>
            <a:r>
              <a:rPr lang="en-US" dirty="0" smtClean="0"/>
              <a:t>Romans 11:</a:t>
            </a:r>
            <a:r>
              <a:rPr lang="en-US" altLang="zh-TW" dirty="0" smtClean="0"/>
              <a:t>8 </a:t>
            </a:r>
            <a:r>
              <a:rPr lang="zh-TW" altLang="en-US" dirty="0" smtClean="0"/>
              <a:t>如经上所记：“神给他们昏迷的心，眼睛不能看见，耳朵不能听见，直到今日。” </a:t>
            </a:r>
            <a:r>
              <a:rPr lang="en-US" altLang="zh-TW" dirty="0" smtClean="0"/>
              <a:t>9 </a:t>
            </a:r>
            <a:r>
              <a:rPr lang="zh-TW" altLang="en-US" dirty="0" smtClean="0"/>
              <a:t>大卫也说：“愿他们的筵席变为网罗，变为机槛，变为绊脚石，做他们的报应。 </a:t>
            </a:r>
            <a:r>
              <a:rPr lang="en-US" altLang="zh-TW" dirty="0" smtClean="0"/>
              <a:t>10 </a:t>
            </a:r>
            <a:r>
              <a:rPr lang="zh-TW" altLang="en-US" dirty="0" smtClean="0"/>
              <a:t>愿他们的眼睛昏蒙，不得看见，愿你时常弯下他们的腰。” 犹太人所失为外邦人所得 </a:t>
            </a:r>
            <a:r>
              <a:rPr lang="en-US" altLang="zh-TW" dirty="0" smtClean="0"/>
              <a:t>11 </a:t>
            </a:r>
            <a:r>
              <a:rPr lang="zh-TW" altLang="en-US" dirty="0" smtClean="0"/>
              <a:t>我且说，他们失脚是要他们跌倒吗？断乎不是。反倒因他们的过失，救恩便临到外邦人，要激动他们发愤。 </a:t>
            </a:r>
            <a:r>
              <a:rPr lang="en-US" altLang="zh-TW" dirty="0" smtClean="0"/>
              <a:t>12 </a:t>
            </a:r>
            <a:r>
              <a:rPr lang="zh-TW" altLang="en-US" dirty="0" smtClean="0"/>
              <a:t>若他们的过失为天下的富足，他们的缺乏为外邦人的富足，何况他们的丰满呢？ </a:t>
            </a:r>
            <a:r>
              <a:rPr lang="en-US" altLang="zh-TW" dirty="0" smtClean="0"/>
              <a:t>13 </a:t>
            </a:r>
            <a:r>
              <a:rPr lang="zh-TW" altLang="en-US" dirty="0" smtClean="0"/>
              <a:t>我对你们外邦人说这话：因我是外邦人的使徒，所以敬重</a:t>
            </a:r>
            <a:r>
              <a:rPr lang="en-US" altLang="zh-TW" dirty="0" smtClean="0"/>
              <a:t>[a]</a:t>
            </a:r>
            <a:r>
              <a:rPr lang="zh-TW" altLang="en-US" dirty="0" smtClean="0"/>
              <a:t>我的职分， </a:t>
            </a:r>
            <a:r>
              <a:rPr lang="en-US" altLang="zh-TW" dirty="0" smtClean="0"/>
              <a:t>14 </a:t>
            </a:r>
            <a:r>
              <a:rPr lang="zh-TW" altLang="en-US" dirty="0" smtClean="0"/>
              <a:t>或者可以激动我骨肉之亲发愤，好救他们一些人。 </a:t>
            </a:r>
            <a:r>
              <a:rPr lang="en-US" altLang="zh-TW" dirty="0" smtClean="0"/>
              <a:t>15 </a:t>
            </a:r>
            <a:r>
              <a:rPr lang="zh-TW" altLang="en-US" dirty="0" smtClean="0"/>
              <a:t>若他们被丢弃，天下就得与神和好，他们被收纳，岂不是死而复生吗？ </a:t>
            </a:r>
            <a:r>
              <a:rPr lang="en-US" altLang="zh-TW" dirty="0" smtClean="0"/>
              <a:t>16 </a:t>
            </a:r>
            <a:r>
              <a:rPr lang="zh-TW" altLang="en-US" dirty="0" smtClean="0"/>
              <a:t>所献的新面若是圣洁，全团也就圣洁了；树根若是圣洁，树枝也就圣洁了。 </a:t>
            </a:r>
            <a:r>
              <a:rPr lang="en-US" altLang="zh-TW" dirty="0" smtClean="0"/>
              <a:t>17 </a:t>
            </a:r>
            <a:r>
              <a:rPr lang="zh-TW" altLang="en-US" dirty="0" smtClean="0"/>
              <a:t>若有几根枝子被折下来，你这野橄榄得接在其中，一同得着橄榄根的肥汁， </a:t>
            </a:r>
            <a:r>
              <a:rPr lang="en-US" altLang="zh-TW" dirty="0" smtClean="0"/>
              <a:t>18 </a:t>
            </a:r>
            <a:r>
              <a:rPr lang="zh-TW" altLang="en-US" dirty="0" smtClean="0"/>
              <a:t>你就不可向旧枝子夸口。若是夸口，当知道不是你托着根，乃是根托着你。 </a:t>
            </a:r>
            <a:r>
              <a:rPr lang="en-US" altLang="zh-TW" dirty="0" smtClean="0"/>
              <a:t>19 </a:t>
            </a:r>
            <a:r>
              <a:rPr lang="zh-TW" altLang="en-US" dirty="0" smtClean="0"/>
              <a:t>你若说，那枝子被折下来是特为叫我接上。 </a:t>
            </a:r>
            <a:r>
              <a:rPr lang="en-US" altLang="zh-TW" dirty="0" smtClean="0"/>
              <a:t>20 </a:t>
            </a:r>
            <a:r>
              <a:rPr lang="zh-TW" altLang="en-US" dirty="0" smtClean="0"/>
              <a:t>不错，他们因为不信所以被折下来，你因为信所以立得住。你不可自高，反要惧怕。 </a:t>
            </a:r>
            <a:r>
              <a:rPr lang="en-US" altLang="zh-TW" dirty="0" smtClean="0"/>
              <a:t>21 </a:t>
            </a:r>
            <a:r>
              <a:rPr lang="zh-TW" altLang="en-US" dirty="0" smtClean="0"/>
              <a:t>神既不爱惜原来的枝子，也必不爱惜你。 </a:t>
            </a:r>
            <a:r>
              <a:rPr lang="en-US" altLang="zh-TW" dirty="0" smtClean="0"/>
              <a:t>22 </a:t>
            </a:r>
            <a:r>
              <a:rPr lang="zh-TW" altLang="en-US" dirty="0" smtClean="0"/>
              <a:t>可见神的恩慈和严厉：向那跌倒的人是严厉的；向你是有恩慈的，只要你长久在他的恩慈里；不然，你也要被砍下来。 </a:t>
            </a:r>
            <a:r>
              <a:rPr lang="en-US" altLang="zh-TW" dirty="0" smtClean="0"/>
              <a:t>23 </a:t>
            </a:r>
            <a:r>
              <a:rPr lang="zh-TW" altLang="en-US" dirty="0" smtClean="0"/>
              <a:t>而且他们若不是长久不信，仍要被接上，因为神能够把他们重新接上。 </a:t>
            </a:r>
            <a:r>
              <a:rPr lang="en-US" altLang="zh-TW" dirty="0" smtClean="0"/>
              <a:t>24 </a:t>
            </a:r>
            <a:r>
              <a:rPr lang="zh-TW" altLang="en-US" dirty="0" smtClean="0"/>
              <a:t>你是从那天生的野橄榄上砍下来的，尚且逆着性得接在好橄榄上，何况这本树的枝子要接在本树上呢？ 犹太人暂时被弃终必得救 </a:t>
            </a:r>
            <a:r>
              <a:rPr lang="en-US" altLang="zh-TW" dirty="0" smtClean="0"/>
              <a:t>25 </a:t>
            </a:r>
            <a:r>
              <a:rPr lang="zh-TW" altLang="en-US" dirty="0" smtClean="0"/>
              <a:t>弟兄们，我不愿意你们不知道这奥秘，恐怕你们自以为聪明，就是：以色列人有几分是硬心的，等到外邦人的数目添满了， </a:t>
            </a:r>
            <a:r>
              <a:rPr lang="en-US" altLang="zh-TW" dirty="0" smtClean="0"/>
              <a:t>26 </a:t>
            </a:r>
            <a:r>
              <a:rPr lang="zh-TW" altLang="en-US" dirty="0" smtClean="0"/>
              <a:t>于是以色列全家都要得救。如经上所记：“必有一位救主从锡安出来，要消除雅各家的一切罪恶。” </a:t>
            </a:r>
            <a:r>
              <a:rPr lang="en-US" altLang="zh-TW" dirty="0" smtClean="0"/>
              <a:t>27 </a:t>
            </a:r>
            <a:r>
              <a:rPr lang="zh-TW" altLang="en-US" dirty="0" smtClean="0"/>
              <a:t>又说：“我除去他们罪的时候，这就是我与他们所立的约。” </a:t>
            </a:r>
            <a:r>
              <a:rPr lang="en-US" altLang="zh-TW" dirty="0" smtClean="0"/>
              <a:t>28 </a:t>
            </a:r>
            <a:r>
              <a:rPr lang="zh-TW" altLang="en-US" dirty="0" smtClean="0"/>
              <a:t>就着福音说，他们为你们的缘故是仇敌；就着拣选说，他们为列祖的缘故是蒙爱的。 </a:t>
            </a:r>
            <a:r>
              <a:rPr lang="en-US" altLang="zh-TW" dirty="0" smtClean="0"/>
              <a:t>29 </a:t>
            </a:r>
            <a:r>
              <a:rPr lang="zh-TW" altLang="en-US" dirty="0" smtClean="0"/>
              <a:t>因为神的恩赐和选召是没有后悔的。 </a:t>
            </a:r>
            <a:r>
              <a:rPr lang="en-US" altLang="zh-TW" dirty="0" smtClean="0"/>
              <a:t>30 </a:t>
            </a:r>
            <a:r>
              <a:rPr lang="zh-TW" altLang="en-US" dirty="0" smtClean="0"/>
              <a:t>你们从前不顺服神，如今因他们的不顺服，你们倒蒙了怜恤。 </a:t>
            </a:r>
            <a:r>
              <a:rPr lang="en-US" altLang="zh-TW" dirty="0" smtClean="0"/>
              <a:t>31 </a:t>
            </a:r>
            <a:r>
              <a:rPr lang="zh-TW" altLang="en-US" dirty="0" smtClean="0"/>
              <a:t>这样，他们也是不顺服，叫他们因着施给你们的怜恤，现在也就蒙怜恤。 </a:t>
            </a:r>
            <a:r>
              <a:rPr lang="en-US" altLang="zh-TW" dirty="0" smtClean="0"/>
              <a:t>32 </a:t>
            </a:r>
            <a:r>
              <a:rPr lang="zh-TW" altLang="en-US" dirty="0" smtClean="0"/>
              <a:t>因为神将众人都圈在不顺服之中，特意要怜恤众人。 主智无穷主道难寻 </a:t>
            </a:r>
            <a:r>
              <a:rPr lang="en-US" altLang="zh-TW" dirty="0" smtClean="0"/>
              <a:t>33 </a:t>
            </a:r>
            <a:r>
              <a:rPr lang="zh-TW" altLang="en-US" dirty="0" smtClean="0"/>
              <a:t>深哉，神丰富的智慧和知识！他的判断何其难测，他的踪迹何其难寻！ </a:t>
            </a:r>
            <a:r>
              <a:rPr lang="en-US" altLang="zh-TW" dirty="0" smtClean="0"/>
              <a:t>34 “</a:t>
            </a:r>
            <a:r>
              <a:rPr lang="zh-TW" altLang="en-US" dirty="0" smtClean="0"/>
              <a:t>谁知道主的心，谁做过他的谋士呢？ </a:t>
            </a:r>
            <a:r>
              <a:rPr lang="en-US" altLang="zh-TW" dirty="0" smtClean="0"/>
              <a:t>35 </a:t>
            </a:r>
            <a:r>
              <a:rPr lang="zh-TW" altLang="en-US" dirty="0" smtClean="0"/>
              <a:t>谁是先给了他，使他后来偿还呢？” </a:t>
            </a:r>
            <a:r>
              <a:rPr lang="en-US" altLang="zh-TW" dirty="0" smtClean="0"/>
              <a:t>36 </a:t>
            </a:r>
            <a:r>
              <a:rPr lang="zh-TW" altLang="en-US" dirty="0" smtClean="0"/>
              <a:t>因为万有都是本于他，倚靠他，归于他。愿荣耀归给他，直到永远！阿门。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C19A8-478F-492E-B886-41ED4EA57883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3181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>
              <a:defRPr/>
            </a:pPr>
            <a:endParaRPr lang="en-US" altLang="zh-CN" dirty="0" smtClean="0">
              <a:solidFill>
                <a:srgbClr val="FFFFFF"/>
              </a:solidFill>
              <a:latin typeface="Helvetica Light" charset="0"/>
              <a:ea typeface="宋体" charset="0"/>
              <a:cs typeface="宋体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AAB04A-B739-CC42-A68A-0FC61CA34A9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>
              <a:defRPr/>
            </a:pPr>
            <a:endParaRPr lang="en-US" altLang="zh-CN" dirty="0" smtClean="0">
              <a:solidFill>
                <a:srgbClr val="FFFFFF"/>
              </a:solidFill>
              <a:latin typeface="Helvetica Light" charset="0"/>
              <a:ea typeface="宋体" charset="0"/>
              <a:cs typeface="宋体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AAB04A-B739-CC42-A68A-0FC61CA34A9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>
              <a:defRPr/>
            </a:pPr>
            <a:endParaRPr lang="en-US" altLang="zh-CN" baseline="0" dirty="0" smtClean="0">
              <a:solidFill>
                <a:srgbClr val="FFFFFF"/>
              </a:solidFill>
              <a:latin typeface="Helvetica Light" charset="0"/>
              <a:ea typeface="宋体" charset="0"/>
              <a:cs typeface="宋体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3FD4079-F770-FA49-956A-2DD9E9880770}" type="slidenum">
              <a:rPr lang="en-US" sz="1200">
                <a:ea typeface="新細明體" charset="0"/>
                <a:cs typeface="新細明體" charset="0"/>
              </a:rPr>
              <a:pPr/>
              <a:t>3</a:t>
            </a:fld>
            <a:endParaRPr lang="en-US" sz="1200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>
              <a:defRPr/>
            </a:pPr>
            <a:endParaRPr lang="en-US" altLang="zh-CN" dirty="0" smtClean="0">
              <a:solidFill>
                <a:srgbClr val="FFFFFF"/>
              </a:solidFill>
              <a:latin typeface="Helvetica Light" charset="0"/>
              <a:ea typeface="宋体" charset="0"/>
              <a:cs typeface="宋体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AAB04A-B739-CC42-A68A-0FC61CA34A9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>
              <a:defRPr/>
            </a:pPr>
            <a:endParaRPr lang="en-US" altLang="zh-CN" dirty="0" smtClean="0">
              <a:solidFill>
                <a:srgbClr val="FFFFFF"/>
              </a:solidFill>
              <a:latin typeface="Helvetica Light" charset="0"/>
              <a:ea typeface="宋体" charset="0"/>
              <a:cs typeface="宋体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AAB04A-B739-CC42-A68A-0FC61CA34A9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1:16 </a:t>
            </a:r>
            <a:r>
              <a:rPr lang="zh-CN" altLang="en-US" dirty="0" smtClean="0"/>
              <a:t>我不以福音为耻，这福音本是神的大能，要救一切相信的，先是犹太人，后是希腊人。 </a:t>
            </a:r>
            <a:r>
              <a:rPr lang="en-US" altLang="zh-CN" dirty="0" smtClean="0"/>
              <a:t>17 </a:t>
            </a:r>
            <a:r>
              <a:rPr lang="zh-CN" altLang="en-US" dirty="0" smtClean="0"/>
              <a:t>因为神的义正在这福音上显明出来，这义是本于信以至于信，如经上所记：“义人必因信得生。”</a:t>
            </a:r>
            <a:endParaRPr lang="en-US" altLang="zh-CN" dirty="0" smtClean="0"/>
          </a:p>
          <a:p>
            <a:r>
              <a:rPr lang="en-US" altLang="zh-CHT" dirty="0" smtClean="0"/>
              <a:t>3:23 </a:t>
            </a:r>
            <a:r>
              <a:rPr lang="zh-CHT" altLang="en-US" dirty="0" smtClean="0"/>
              <a:t>因為世人都犯了罪，虧缺了神的榮耀， </a:t>
            </a:r>
            <a:r>
              <a:rPr lang="en-US" altLang="zh-CHT" dirty="0" smtClean="0"/>
              <a:t>24 </a:t>
            </a:r>
            <a:r>
              <a:rPr lang="zh-CHT" altLang="en-US" dirty="0" smtClean="0"/>
              <a:t>如今卻蒙神的恩典，因基督耶穌的救贖，就白白地稱義。</a:t>
            </a:r>
            <a:r>
              <a:rPr lang="en-US" altLang="zh-CHT" dirty="0" smtClean="0"/>
              <a:t>4:23 </a:t>
            </a:r>
            <a:r>
              <a:rPr lang="zh-CHT" altLang="en-US" dirty="0" smtClean="0"/>
              <a:t>「算為他義」的這句話不是單為他寫的， </a:t>
            </a:r>
            <a:r>
              <a:rPr lang="en-US" altLang="zh-CHT" dirty="0" smtClean="0"/>
              <a:t>24 </a:t>
            </a:r>
            <a:r>
              <a:rPr lang="zh-CHT" altLang="en-US" dirty="0" smtClean="0"/>
              <a:t>也是為我們將來得算為義之人寫的，就是我們這信神使我們的主耶穌從死裡復活的人。 </a:t>
            </a:r>
            <a:r>
              <a:rPr lang="en-US" altLang="zh-CHT" dirty="0" smtClean="0"/>
              <a:t>25 </a:t>
            </a:r>
            <a:r>
              <a:rPr lang="zh-CHT" altLang="en-US" dirty="0" smtClean="0"/>
              <a:t>耶穌被交給人，是為我們的過犯；復活，是為叫我們稱義</a:t>
            </a:r>
            <a:r>
              <a:rPr lang="en-US" altLang="zh-CHT" dirty="0" smtClean="0"/>
              <a:t>5:1</a:t>
            </a:r>
            <a:r>
              <a:rPr lang="zh-CHT" altLang="en-US" dirty="0" smtClean="0"/>
              <a:t>我們既因信稱義，就藉著我們的主耶穌基督得與神相和。 </a:t>
            </a:r>
            <a:r>
              <a:rPr lang="en-US" altLang="zh-CHT" dirty="0" smtClean="0"/>
              <a:t>2 </a:t>
            </a:r>
            <a:r>
              <a:rPr lang="zh-CHT" altLang="en-US" dirty="0" smtClean="0"/>
              <a:t>我們又藉著他，因信得進入現在所站的這恩典中，並且歡歡喜喜盼望神的榮耀。</a:t>
            </a:r>
            <a:endParaRPr lang="en-US" altLang="zh-CHT" dirty="0" smtClean="0"/>
          </a:p>
          <a:p>
            <a:r>
              <a:rPr lang="zh-CHT" altLang="en-US" dirty="0" smtClean="0"/>
              <a:t>因信稱義（第一到四章）</a:t>
            </a:r>
            <a:r>
              <a:rPr lang="en-US" altLang="zh-CHT" dirty="0" smtClean="0"/>
              <a:t>﹔</a:t>
            </a:r>
            <a:br>
              <a:rPr lang="en-US" altLang="zh-CHT" dirty="0" smtClean="0"/>
            </a:br>
            <a:r>
              <a:rPr lang="zh-CHT" altLang="en-US" dirty="0" smtClean="0"/>
              <a:t>義人得生（第五到八章） </a:t>
            </a:r>
            <a:r>
              <a:rPr lang="en-US" altLang="zh-CHT" dirty="0" smtClean="0"/>
              <a:t>﹔</a:t>
            </a:r>
            <a:br>
              <a:rPr lang="en-US" altLang="zh-CHT" dirty="0" smtClean="0"/>
            </a:br>
            <a:r>
              <a:rPr lang="zh-CHT" altLang="en-US" dirty="0" smtClean="0"/>
              <a:t>以色列在神稱義的計劃中（</a:t>
            </a:r>
            <a:r>
              <a:rPr lang="en-US" altLang="zh-CHT" dirty="0" smtClean="0"/>
              <a:t>9</a:t>
            </a:r>
            <a:r>
              <a:rPr lang="zh-CHT" altLang="en-US" dirty="0" smtClean="0"/>
              <a:t>－</a:t>
            </a:r>
            <a:r>
              <a:rPr lang="en-US" altLang="zh-CHT" dirty="0" smtClean="0"/>
              <a:t>11</a:t>
            </a:r>
            <a:r>
              <a:rPr lang="zh-CHT" altLang="en-US" dirty="0" smtClean="0"/>
              <a:t>）</a:t>
            </a:r>
            <a:r>
              <a:rPr lang="en-US" altLang="zh-CHT" dirty="0" smtClean="0"/>
              <a:t>﹔</a:t>
            </a:r>
            <a:r>
              <a:rPr lang="zh-CHT" altLang="en-US" dirty="0" smtClean="0"/>
              <a:t>義人生活指南（第</a:t>
            </a:r>
            <a:r>
              <a:rPr lang="en-US" altLang="zh-CHT" dirty="0" smtClean="0"/>
              <a:t>12</a:t>
            </a:r>
            <a:r>
              <a:rPr lang="zh-CHT" altLang="en-US" dirty="0" smtClean="0"/>
              <a:t>到</a:t>
            </a:r>
            <a:r>
              <a:rPr lang="en-US" altLang="zh-CHT" dirty="0" smtClean="0"/>
              <a:t>16</a:t>
            </a:r>
            <a:r>
              <a:rPr lang="zh-CHT" altLang="en-US" dirty="0" smtClean="0"/>
              <a:t>章）</a:t>
            </a:r>
            <a:endParaRPr lang="en-US" altLang="zh-CHT" dirty="0" smtClean="0"/>
          </a:p>
          <a:p>
            <a:r>
              <a:rPr lang="zh-CN" altLang="en-US" sz="1200" dirty="0" smtClean="0"/>
              <a:t>因信称义（第一到四章）；</a:t>
            </a:r>
            <a:r>
              <a:rPr lang="en-US" altLang="zh-CN" sz="1200" dirty="0" smtClean="0"/>
              <a:t/>
            </a:r>
            <a:br>
              <a:rPr lang="en-US" altLang="zh-CN" sz="1200" dirty="0" smtClean="0"/>
            </a:br>
            <a:r>
              <a:rPr lang="zh-CN" altLang="en-US" sz="1200" dirty="0" smtClean="0"/>
              <a:t>义人得生（第五到八章） ；</a:t>
            </a:r>
            <a:r>
              <a:rPr lang="en-US" altLang="zh-CN" sz="1200" dirty="0" smtClean="0"/>
              <a:t/>
            </a:r>
            <a:br>
              <a:rPr lang="en-US" altLang="zh-CN" sz="1200" dirty="0" smtClean="0"/>
            </a:br>
            <a:r>
              <a:rPr lang="zh-CN" altLang="en-US" sz="1200" dirty="0" smtClean="0"/>
              <a:t>以色列在神称义的计划中（</a:t>
            </a:r>
            <a:r>
              <a:rPr lang="en-US" sz="1200" dirty="0" smtClean="0"/>
              <a:t>9</a:t>
            </a:r>
            <a:r>
              <a:rPr lang="zh-CN" altLang="en-US" sz="1200" dirty="0" smtClean="0"/>
              <a:t>－</a:t>
            </a:r>
            <a:r>
              <a:rPr lang="en-US" sz="1200" dirty="0" smtClean="0"/>
              <a:t>11</a:t>
            </a:r>
            <a:r>
              <a:rPr lang="zh-CN" altLang="en-US" sz="1200" dirty="0" smtClean="0"/>
              <a:t>）；义人生活指南（第</a:t>
            </a:r>
            <a:r>
              <a:rPr lang="en-US" sz="1200" dirty="0" smtClean="0"/>
              <a:t>12</a:t>
            </a:r>
            <a:r>
              <a:rPr lang="zh-CN" altLang="en-US" sz="1200" dirty="0" smtClean="0"/>
              <a:t>到</a:t>
            </a:r>
            <a:r>
              <a:rPr lang="en-US" sz="1200" dirty="0" smtClean="0"/>
              <a:t>16</a:t>
            </a:r>
            <a:r>
              <a:rPr lang="zh-CN" altLang="en-US" sz="1200" dirty="0" smtClean="0"/>
              <a:t>章） </a:t>
            </a:r>
            <a:endParaRPr lang="en-US" dirty="0" smtClean="0"/>
          </a:p>
          <a:p>
            <a:r>
              <a:rPr lang="zh-CN" altLang="en-US" dirty="0" smtClean="0"/>
              <a:t>好比建房子，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C19A8-478F-492E-B886-41ED4EA57883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2924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B166CA95-9962-401C-A6A4-561F9DBC3001}" type="slidenum">
              <a:rPr lang="en-US" altLang="en-US"/>
              <a:pPr eaLnBrk="1" hangingPunct="1"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互相联络做肢体的，同为一个身子而效力；共处一艘船的，同为一艘船而效力。只有把自己看得合乎中道，清楚认识 </a:t>
            </a:r>
          </a:p>
          <a:p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所赐的恩</a:t>
            </a:r>
          </a:p>
          <a:p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承恩的人</a:t>
            </a:r>
          </a:p>
          <a:p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施恩的神</a:t>
            </a:r>
          </a:p>
          <a:p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才能真正与弟兄姐妹们同舟共济，在主耶稣基督里合一，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使用我们的恩赐来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事奉神。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12: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所以弟兄们，我以神的慈悲劝你们，将身体献上，当做活祭，是圣洁的，是神所喜悦的，你们如此侍奉乃是理所当然的。 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不要效法这个世界，只要心意更新而变化，叫你们察验何为神的善良、纯全、可喜悦的旨意。</a:t>
            </a:r>
          </a:p>
          <a:p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3 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我凭着所赐我的恩对你们各人说：不要看自己过于所当看的，要照着神所分给各人信心的大小，看得合乎中道。 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4 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正如我们一个身子上有好些肢体，肢体也不都是一样的用处； 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5 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我们这许多人在基督里成为一身，互相联络做肢体，也是如此。 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6 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按我们所得的恩赐，各有不同。或说预言，就当照着信心的程度说预言； 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7 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或做执事，就当专一执事；或做教导的，就当专一教导； 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8 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或做劝化的，就当专一劝化；施舍的，就当诚实；治理的，就当殷勤；怜悯人的，就当甘心。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圣徒的品行</a:t>
            </a:r>
            <a:endParaRPr lang="en-US" sz="1200" b="1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9 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爱人不可虚假；恶要厌恶，善要亲近。 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10 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爱弟兄，要彼此亲热；恭敬人，要彼此推让。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11 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殷勤不可懒惰；要心里火热，常常服侍主。 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12 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在指望中要喜乐，在患难中要忍耐，祷告要恒切。 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13 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圣徒缺乏要帮补，客要一味地款待。 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14 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逼迫你们的，要给他们祝福；只要祝福，不可咒诅。 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15 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与喜乐的人要同乐，与哀哭的人要同哭。 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16 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要彼此同心；不要志气高大，倒要俯就卑微的人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[</a:t>
            </a:r>
            <a:r>
              <a:rPr lang="en-US" sz="1200" u="sng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  <a:hlinkClick r:id="rId3" tooltip="See footnote a"/>
              </a:rPr>
              <a:t>a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]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；不要自以为聪明。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不要以恶报恶</a:t>
            </a:r>
            <a:endParaRPr lang="en-US" sz="1200" b="1" kern="1200" dirty="0" smtClean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  <a:p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17 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不要以恶报恶。众人以为美的事，要留心去做。 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18 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若是能行，总要尽力与众人和睦。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19 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亲爱的弟兄，不要自己申冤，宁可让步，听凭主怒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[</a:t>
            </a:r>
            <a:r>
              <a:rPr lang="en-US" sz="1200" u="sng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  <a:hlinkClick r:id="rId4" tooltip="See footnote b"/>
              </a:rPr>
              <a:t>b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]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；因为经上记着：“主说：申冤在我，我必报应。” 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20 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所以，“你的仇敌若饿了，就给他吃；若渴了，就给他喝。因为你这样行，就是把炭火堆在他的头上。” 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21 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你不可为恶所胜，反要以善胜恶。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>
              <a:defRPr/>
            </a:pPr>
            <a:r>
              <a:rPr lang="zh-TW" altLang="en-US" dirty="0" smtClean="0">
                <a:solidFill>
                  <a:srgbClr val="FFFFFF"/>
                </a:solidFill>
                <a:latin typeface="Helvetica Light" charset="0"/>
                <a:ea typeface="宋体" charset="0"/>
                <a:cs typeface="宋体" charset="0"/>
              </a:rPr>
              <a:t>诗篇 </a:t>
            </a:r>
            <a:r>
              <a:rPr lang="en-US" altLang="zh-TW" dirty="0" smtClean="0">
                <a:solidFill>
                  <a:srgbClr val="FFFFFF"/>
                </a:solidFill>
                <a:latin typeface="Helvetica Light" charset="0"/>
                <a:ea typeface="宋体" charset="0"/>
                <a:cs typeface="宋体" charset="0"/>
              </a:rPr>
              <a:t>130</a:t>
            </a:r>
            <a:r>
              <a:rPr lang="zh-CN" altLang="en-US" dirty="0" smtClean="0">
                <a:solidFill>
                  <a:srgbClr val="FFFFFF"/>
                </a:solidFill>
                <a:latin typeface="Helvetica Light" charset="0"/>
                <a:ea typeface="宋体" charset="0"/>
                <a:cs typeface="宋体" charset="0"/>
              </a:rPr>
              <a:t>：</a:t>
            </a:r>
            <a:r>
              <a:rPr lang="en-US" altLang="zh-TW" dirty="0" smtClean="0">
                <a:solidFill>
                  <a:srgbClr val="FFFFFF"/>
                </a:solidFill>
                <a:latin typeface="Helvetica Light" charset="0"/>
                <a:ea typeface="宋体" charset="0"/>
                <a:cs typeface="宋体" charset="0"/>
              </a:rPr>
              <a:t>3 </a:t>
            </a:r>
            <a:r>
              <a:rPr lang="zh-TW" altLang="en-US" dirty="0" smtClean="0">
                <a:solidFill>
                  <a:srgbClr val="FFFFFF"/>
                </a:solidFill>
                <a:latin typeface="Helvetica Light" charset="0"/>
                <a:ea typeface="宋体" charset="0"/>
                <a:cs typeface="宋体" charset="0"/>
              </a:rPr>
              <a:t>主耶和华啊，你若究察罪孽，谁能站得住呢？ </a:t>
            </a:r>
            <a:r>
              <a:rPr lang="en-US" altLang="zh-TW" dirty="0" smtClean="0">
                <a:solidFill>
                  <a:srgbClr val="FFFFFF"/>
                </a:solidFill>
                <a:latin typeface="Helvetica Light" charset="0"/>
                <a:ea typeface="宋体" charset="0"/>
                <a:cs typeface="宋体" charset="0"/>
              </a:rPr>
              <a:t>4 </a:t>
            </a:r>
            <a:r>
              <a:rPr lang="zh-TW" altLang="en-US" dirty="0" smtClean="0">
                <a:solidFill>
                  <a:srgbClr val="FFFFFF"/>
                </a:solidFill>
                <a:latin typeface="Helvetica Light" charset="0"/>
                <a:ea typeface="宋体" charset="0"/>
                <a:cs typeface="宋体" charset="0"/>
              </a:rPr>
              <a:t>但在你有赦免之恩，要叫人敬畏你。</a:t>
            </a:r>
            <a:endParaRPr lang="en-US" altLang="zh-CN" dirty="0" smtClean="0">
              <a:solidFill>
                <a:srgbClr val="FFFFFF"/>
              </a:solidFill>
              <a:latin typeface="Helvetica Light" charset="0"/>
              <a:ea typeface="宋体" charset="0"/>
              <a:cs typeface="宋体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AAB04A-B739-CC42-A68A-0FC61CA34A9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>
              <a:defRPr/>
            </a:pPr>
            <a:endParaRPr lang="en-US" altLang="zh-CN" dirty="0" smtClean="0">
              <a:solidFill>
                <a:srgbClr val="FFFFFF"/>
              </a:solidFill>
              <a:latin typeface="Helvetica Light" charset="0"/>
              <a:ea typeface="宋体" charset="0"/>
              <a:cs typeface="宋体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AAB04A-B739-CC42-A68A-0FC61CA34A9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" y="2926560"/>
            <a:ext cx="3400425" cy="2212181"/>
            <a:chOff x="0" y="2458"/>
            <a:chExt cx="2142" cy="1858"/>
          </a:xfrm>
        </p:grpSpPr>
        <p:sp>
          <p:nvSpPr>
            <p:cNvPr id="4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SimSun" pitchFamily="2" charset="-122"/>
              </a:endParaRPr>
            </a:p>
          </p:txBody>
        </p:sp>
        <p:sp>
          <p:nvSpPr>
            <p:cNvPr id="5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SimSun" pitchFamily="2" charset="-122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SimSun" pitchFamily="2" charset="-122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SimSun" pitchFamily="2" charset="-122"/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/>
          </p:spPr>
          <p:txBody>
            <a:bodyPr/>
            <a:lstStyle>
              <a:lvl1pPr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>
              <a:lvl1pPr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/>
          </p:spPr>
          <p:txBody>
            <a:bodyPr/>
            <a:lstStyle>
              <a:lvl1pPr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38954" name="Rectangle 10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685800" y="1404940"/>
            <a:ext cx="7772400" cy="11668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>
              <a:defRPr sz="4000"/>
            </a:lvl1pPr>
          </a:lstStyle>
          <a:p>
            <a:r>
              <a:rPr lang="en-US" altLang="zh-CN" dirty="0"/>
              <a:t>Click to edit Master title style</a:t>
            </a:r>
          </a:p>
        </p:txBody>
      </p:sp>
      <p:sp>
        <p:nvSpPr>
          <p:cNvPr id="11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12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13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7D7833-7586-448D-8064-E60A5F479F8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46362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D3961F-4399-4872-B4BB-DD562B60974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55250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8"/>
            <a:ext cx="2057400" cy="482322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019800" cy="482322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ED7ACD-A2E5-4DB9-A95B-A8073A2A2C2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4896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5F85DB-90A9-4169-B939-E9824ACFBB8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0806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7C839B-1F0B-428A-B972-AEA36BC574C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38100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85750"/>
            <a:ext cx="4038600" cy="4743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85750"/>
            <a:ext cx="4038600" cy="4743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0E59BC-6393-4CC6-B7AF-2D1075297FF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25145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42D033-61D9-4B30-85BA-7F19A36EB2E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78845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CAB078-5940-4DD8-BE68-21A6A89DF81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1257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FF734A-6BA0-4916-8163-515CD62BBBE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47299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B6909D-8A5B-48F5-AD15-DD20EA46849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935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9D6ED9-D68E-47A3-9701-DDA4ADAB39D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5645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5" y="2926560"/>
            <a:ext cx="3400425" cy="2212181"/>
            <a:chOff x="0" y="2458"/>
            <a:chExt cx="2142" cy="1858"/>
          </a:xfrm>
        </p:grpSpPr>
        <p:sp>
          <p:nvSpPr>
            <p:cNvPr id="33792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SimSun" pitchFamily="2" charset="-122"/>
              </a:endParaRPr>
            </a:p>
          </p:txBody>
        </p:sp>
        <p:sp>
          <p:nvSpPr>
            <p:cNvPr id="33792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SimSun" pitchFamily="2" charset="-122"/>
              </a:endParaRPr>
            </a:p>
          </p:txBody>
        </p:sp>
        <p:sp>
          <p:nvSpPr>
            <p:cNvPr id="33792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SimSun" pitchFamily="2" charset="-122"/>
              </a:endParaRPr>
            </a:p>
          </p:txBody>
        </p:sp>
        <p:sp>
          <p:nvSpPr>
            <p:cNvPr id="33792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SimSun" pitchFamily="2" charset="-122"/>
              </a:endParaRPr>
            </a:p>
          </p:txBody>
        </p:sp>
        <p:sp>
          <p:nvSpPr>
            <p:cNvPr id="1035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/>
          </p:spPr>
          <p:txBody>
            <a:bodyPr/>
            <a:lstStyle>
              <a:lvl1pPr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36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>
              <a:lvl1pPr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37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/>
          </p:spPr>
          <p:txBody>
            <a:bodyPr/>
            <a:lstStyle>
              <a:lvl1pPr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3793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85750"/>
            <a:ext cx="82296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dirty="0" smtClean="0"/>
          </a:p>
        </p:txBody>
      </p:sp>
      <p:sp>
        <p:nvSpPr>
          <p:cNvPr id="33793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endParaRPr lang="en-US" altLang="zh-CN"/>
          </a:p>
        </p:txBody>
      </p:sp>
      <p:sp>
        <p:nvSpPr>
          <p:cNvPr id="33793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endParaRPr lang="en-US" altLang="zh-CN"/>
          </a:p>
        </p:txBody>
      </p:sp>
      <p:sp>
        <p:nvSpPr>
          <p:cNvPr id="33793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938906FA-2995-4BCA-BA86-18D3B8A59A69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66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宋体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SimSun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SimSun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SimSun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SimSun" pitchFamily="2" charset="-122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defRPr sz="3600" b="1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黑体" pitchFamily="49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宋体" pitchFamily="2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宋体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宋体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宋体" pitchFamily="2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j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j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j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j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434" name="Rectangle 2"/>
          <p:cNvSpPr>
            <a:spLocks noChangeArrowheads="1"/>
          </p:cNvSpPr>
          <p:nvPr/>
        </p:nvSpPr>
        <p:spPr bwMode="auto">
          <a:xfrm>
            <a:off x="1143000" y="1123950"/>
            <a:ext cx="70866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>
            <a:lvl1pPr algn="ctr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defRPr sz="4800"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dirty="0"/>
              <a:t>心意</a:t>
            </a:r>
            <a:r>
              <a:rPr lang="zh-CN" altLang="en-US" dirty="0" smtClean="0"/>
              <a:t>更新而变化</a:t>
            </a:r>
            <a:endParaRPr lang="en-US" altLang="zh-CN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b="0" dirty="0" smtClean="0">
                <a:solidFill>
                  <a:srgbClr val="FFFFFF"/>
                </a:solidFill>
                <a:ea typeface="宋体" pitchFamily="2" charset="-122"/>
              </a:rPr>
              <a:t>（</a:t>
            </a:r>
            <a:r>
              <a:rPr lang="en-US" b="0" dirty="0">
                <a:solidFill>
                  <a:srgbClr val="FFFFFF"/>
                </a:solidFill>
                <a:ea typeface="宋体" pitchFamily="2" charset="-122"/>
              </a:rPr>
              <a:t>羅馬</a:t>
            </a:r>
            <a:r>
              <a:rPr lang="en-US" b="0" dirty="0" smtClean="0">
                <a:solidFill>
                  <a:srgbClr val="FFFFFF"/>
                </a:solidFill>
                <a:ea typeface="宋体" pitchFamily="2" charset="-122"/>
              </a:rPr>
              <a:t>書</a:t>
            </a:r>
            <a:r>
              <a:rPr lang="en-US" altLang="zh-CN" b="0" dirty="0" smtClean="0">
                <a:solidFill>
                  <a:srgbClr val="FFFFFF"/>
                </a:solidFill>
                <a:ea typeface="宋体" pitchFamily="2" charset="-122"/>
              </a:rPr>
              <a:t>12</a:t>
            </a:r>
            <a:r>
              <a:rPr lang="en-US" b="0" dirty="0" smtClean="0">
                <a:solidFill>
                  <a:srgbClr val="FFFFFF"/>
                </a:solidFill>
                <a:ea typeface="宋体" pitchFamily="2" charset="-122"/>
              </a:rPr>
              <a:t>:</a:t>
            </a:r>
            <a:r>
              <a:rPr lang="en-US" altLang="zh-CN" b="0" dirty="0" smtClean="0">
                <a:solidFill>
                  <a:srgbClr val="FFFFFF"/>
                </a:solidFill>
                <a:ea typeface="宋体" pitchFamily="2" charset="-122"/>
              </a:rPr>
              <a:t>1-2</a:t>
            </a:r>
            <a:r>
              <a:rPr lang="en-US" b="0" dirty="0" smtClean="0">
                <a:solidFill>
                  <a:srgbClr val="FFFFFF"/>
                </a:solidFill>
                <a:ea typeface="宋体" pitchFamily="2" charset="-122"/>
              </a:rPr>
              <a:t>）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3600" b="0" dirty="0">
              <a:solidFill>
                <a:srgbClr val="FFFFFF"/>
              </a:solidFill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6340218"/>
              </p:ext>
            </p:extLst>
          </p:nvPr>
        </p:nvGraphicFramePr>
        <p:xfrm>
          <a:off x="2286000" y="1200150"/>
          <a:ext cx="6629400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2209800"/>
                <a:gridCol w="2209800"/>
              </a:tblGrid>
              <a:tr h="701040">
                <a:tc>
                  <a:txBody>
                    <a:bodyPr/>
                    <a:lstStyle/>
                    <a:p>
                      <a:r>
                        <a:rPr lang="zh-CN" altLang="en-US" sz="4000" dirty="0" smtClean="0"/>
                        <a:t>境遇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4000" dirty="0" smtClean="0"/>
                        <a:t>过于当看</a:t>
                      </a:r>
                      <a:endParaRPr lang="en-US" altLang="zh-CN" sz="4000" dirty="0" smtClean="0"/>
                    </a:p>
                    <a:p>
                      <a:r>
                        <a:rPr lang="zh-CN" altLang="en-US" sz="4000" dirty="0" smtClean="0"/>
                        <a:t>效法世界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4000" dirty="0" smtClean="0"/>
                        <a:t>合乎中道心意更新</a:t>
                      </a:r>
                      <a:endParaRPr lang="en-US" sz="4000" dirty="0"/>
                    </a:p>
                  </a:txBody>
                  <a:tcPr/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zh-CN" altLang="en-US" sz="4000" dirty="0" smtClean="0"/>
                        <a:t>顺境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4000" dirty="0" smtClean="0"/>
                        <a:t>能力所得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4000" dirty="0" smtClean="0"/>
                        <a:t>感恩敬畏</a:t>
                      </a:r>
                      <a:endParaRPr lang="en-US" sz="4000" dirty="0"/>
                    </a:p>
                  </a:txBody>
                  <a:tcPr/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zh-CN" altLang="en-US" sz="4000" dirty="0" smtClean="0"/>
                        <a:t>逆境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4000" dirty="0" smtClean="0"/>
                        <a:t>应得未得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4000" dirty="0" smtClean="0"/>
                        <a:t>感恩敬畏</a:t>
                      </a:r>
                      <a:endParaRPr lang="en-US" sz="4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18278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19-01-12 23.04.2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73329" cy="4521723"/>
          </a:xfrm>
          <a:prstGeom prst="rect">
            <a:avLst/>
          </a:prstGeom>
        </p:spPr>
      </p:pic>
      <p:pic>
        <p:nvPicPr>
          <p:cNvPr id="4" name="Monty Williams  Speaks at Wife funeral MUST SE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6600" y="-192405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43800" y="3573840"/>
            <a:ext cx="2233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smtClean="0"/>
              <a:t>4:30-</a:t>
            </a:r>
          </a:p>
          <a:p>
            <a:r>
              <a:rPr lang="zh-CN" altLang="en-US" sz="4800" dirty="0" smtClean="0"/>
              <a:t>结束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4078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8433122"/>
              </p:ext>
            </p:extLst>
          </p:nvPr>
        </p:nvGraphicFramePr>
        <p:xfrm>
          <a:off x="2971800" y="895350"/>
          <a:ext cx="4419600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2209800"/>
              </a:tblGrid>
              <a:tr h="701040">
                <a:tc>
                  <a:txBody>
                    <a:bodyPr/>
                    <a:lstStyle/>
                    <a:p>
                      <a:r>
                        <a:rPr lang="zh-CN" altLang="en-US" sz="4000" dirty="0" smtClean="0"/>
                        <a:t>境遇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4000" dirty="0" smtClean="0"/>
                        <a:t>合乎中道心意更新</a:t>
                      </a:r>
                      <a:endParaRPr lang="en-US" sz="4000" dirty="0"/>
                    </a:p>
                  </a:txBody>
                  <a:tcPr/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zh-CN" altLang="en-US" sz="4000" dirty="0" smtClean="0"/>
                        <a:t>顺境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4000" dirty="0" smtClean="0"/>
                        <a:t>感恩敬畏</a:t>
                      </a:r>
                      <a:endParaRPr lang="en-US" sz="4000" dirty="0"/>
                    </a:p>
                  </a:txBody>
                  <a:tcPr/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zh-CN" altLang="en-US" sz="4000" dirty="0" smtClean="0"/>
                        <a:t>逆境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4000" dirty="0" smtClean="0"/>
                        <a:t>感恩敬畏</a:t>
                      </a:r>
                      <a:endParaRPr lang="en-US" sz="4000" dirty="0"/>
                    </a:p>
                  </a:txBody>
                  <a:tcPr/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zh-CN" altLang="en-US" sz="4000" dirty="0" smtClean="0"/>
                        <a:t>常常喜乐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4000" dirty="0" smtClean="0"/>
                        <a:t>凡事谢恩</a:t>
                      </a:r>
                      <a:endParaRPr lang="en-US" sz="4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81610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09800" y="133350"/>
            <a:ext cx="6781800" cy="3970734"/>
          </a:xfrm>
        </p:spPr>
        <p:txBody>
          <a:bodyPr/>
          <a:lstStyle/>
          <a:p>
            <a:pPr algn="l" eaLnBrk="1">
              <a:spcBef>
                <a:spcPts val="0"/>
              </a:spcBef>
              <a:defRPr/>
            </a:pPr>
            <a:r>
              <a:rPr lang="zh-CN" altLang="en-US" b="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罗马书</a:t>
            </a:r>
            <a:r>
              <a:rPr lang="en-US" altLang="zh-CN" b="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12:1-2</a:t>
            </a:r>
          </a:p>
          <a:p>
            <a:pPr algn="l" eaLnBrk="1">
              <a:spcBef>
                <a:spcPts val="0"/>
              </a:spcBef>
              <a:defRPr/>
            </a:pPr>
            <a:r>
              <a:rPr lang="en-US" b="0" baseline="30000" dirty="0" smtClean="0">
                <a:effectLst/>
                <a:latin typeface="黑体"/>
                <a:ea typeface="黑体"/>
                <a:cs typeface="黑体"/>
              </a:rPr>
              <a:t>1</a:t>
            </a:r>
            <a:r>
              <a:rPr lang="zh-CN" altLang="en-US" b="0" dirty="0">
                <a:effectLst/>
                <a:latin typeface="黑体"/>
                <a:ea typeface="黑体"/>
                <a:cs typeface="黑体"/>
              </a:rPr>
              <a:t>所以弟兄们，我以神的</a:t>
            </a:r>
            <a:r>
              <a:rPr lang="zh-CN" altLang="en-US" b="0" dirty="0">
                <a:solidFill>
                  <a:srgbClr val="FFFF00"/>
                </a:solidFill>
                <a:effectLst/>
                <a:latin typeface="黑体"/>
                <a:ea typeface="黑体"/>
                <a:cs typeface="黑体"/>
              </a:rPr>
              <a:t>慈悲</a:t>
            </a:r>
            <a:r>
              <a:rPr lang="zh-CN" altLang="en-US" b="0" dirty="0">
                <a:effectLst/>
                <a:latin typeface="黑体"/>
                <a:ea typeface="黑体"/>
                <a:cs typeface="黑体"/>
              </a:rPr>
              <a:t>劝你们，将身体献上，当做活祭，是圣洁的，是神所喜悦的，你们如此侍奉乃是</a:t>
            </a:r>
            <a:r>
              <a:rPr lang="zh-CN" altLang="en-US" b="0" dirty="0">
                <a:solidFill>
                  <a:srgbClr val="FFFF00"/>
                </a:solidFill>
                <a:effectLst/>
                <a:latin typeface="黑体"/>
                <a:ea typeface="黑体"/>
                <a:cs typeface="黑体"/>
              </a:rPr>
              <a:t>理所当然</a:t>
            </a:r>
            <a:r>
              <a:rPr lang="zh-CN" altLang="en-US" b="0" dirty="0">
                <a:effectLst/>
                <a:latin typeface="黑体"/>
                <a:ea typeface="黑体"/>
                <a:cs typeface="黑体"/>
              </a:rPr>
              <a:t>的。</a:t>
            </a:r>
            <a:r>
              <a:rPr lang="en-US" b="0" dirty="0">
                <a:effectLst/>
                <a:latin typeface="黑体"/>
                <a:ea typeface="黑体"/>
                <a:cs typeface="黑体"/>
              </a:rPr>
              <a:t> </a:t>
            </a:r>
            <a:r>
              <a:rPr lang="en-US" b="0" baseline="30000" dirty="0">
                <a:effectLst/>
                <a:latin typeface="黑体"/>
                <a:ea typeface="黑体"/>
                <a:cs typeface="黑体"/>
              </a:rPr>
              <a:t>2</a:t>
            </a:r>
            <a:r>
              <a:rPr lang="zh-CN" altLang="en-US" b="0" dirty="0">
                <a:effectLst/>
                <a:latin typeface="黑体"/>
                <a:ea typeface="黑体"/>
                <a:cs typeface="黑体"/>
              </a:rPr>
              <a:t>不要效法这个世界，只要</a:t>
            </a:r>
            <a:r>
              <a:rPr lang="zh-CN" altLang="en-US" b="0" dirty="0">
                <a:solidFill>
                  <a:srgbClr val="CCFFCC"/>
                </a:solidFill>
                <a:effectLst/>
                <a:latin typeface="黑体"/>
                <a:ea typeface="黑体"/>
                <a:cs typeface="黑体"/>
              </a:rPr>
              <a:t>心意更新而变化</a:t>
            </a:r>
            <a:r>
              <a:rPr lang="zh-CN" altLang="en-US" b="0" dirty="0">
                <a:effectLst/>
                <a:latin typeface="黑体"/>
                <a:ea typeface="黑体"/>
                <a:cs typeface="黑体"/>
              </a:rPr>
              <a:t>，叫你们察验何为神的善良、纯全、可喜悦的</a:t>
            </a:r>
            <a:r>
              <a:rPr lang="zh-CN" altLang="en-US" b="0" dirty="0">
                <a:solidFill>
                  <a:srgbClr val="FFFF00"/>
                </a:solidFill>
                <a:effectLst/>
                <a:latin typeface="黑体"/>
                <a:ea typeface="黑体"/>
                <a:cs typeface="黑体"/>
              </a:rPr>
              <a:t>旨意</a:t>
            </a:r>
            <a:r>
              <a:rPr lang="zh-CN" altLang="en-US" b="0" dirty="0">
                <a:effectLst/>
                <a:latin typeface="黑体"/>
                <a:ea typeface="黑体"/>
                <a:cs typeface="黑体"/>
              </a:rPr>
              <a:t>。</a:t>
            </a:r>
            <a:r>
              <a:rPr lang="en-US" b="0" dirty="0">
                <a:effectLst/>
                <a:latin typeface="黑体"/>
                <a:ea typeface="黑体"/>
                <a:cs typeface="黑体"/>
              </a:rPr>
              <a:t> </a:t>
            </a:r>
            <a:endParaRPr lang="en-US" b="0" dirty="0">
              <a:latin typeface="黑体"/>
              <a:ea typeface="黑体"/>
              <a:cs typeface="黑体"/>
            </a:endParaRPr>
          </a:p>
        </p:txBody>
      </p:sp>
    </p:spTree>
    <p:extLst>
      <p:ext uri="{BB962C8B-B14F-4D97-AF65-F5344CB8AC3E}">
        <p14:creationId xmlns:p14="http://schemas.microsoft.com/office/powerpoint/2010/main" val="9528446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6200" y="0"/>
            <a:ext cx="90678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US" altLang="zh-CN" sz="3200" dirty="0" smtClean="0"/>
          </a:p>
          <a:p>
            <a:r>
              <a:rPr lang="en-US" altLang="zh-CN" sz="3200" dirty="0" smtClean="0"/>
              <a:t>				</a:t>
            </a:r>
            <a:r>
              <a:rPr lang="zh-CN" altLang="en-US" sz="3200" dirty="0" smtClean="0"/>
              <a:t>因</a:t>
            </a:r>
            <a:r>
              <a:rPr lang="zh-CN" altLang="en-US" sz="3200" dirty="0"/>
              <a:t>着</a:t>
            </a:r>
            <a:r>
              <a:rPr lang="en-US" altLang="zh-CN" sz="3200" dirty="0"/>
              <a:t>—</a:t>
            </a:r>
            <a:r>
              <a:rPr lang="en-US" altLang="zh-CN" sz="3200" dirty="0" smtClean="0"/>
              <a:t>—</a:t>
            </a:r>
          </a:p>
          <a:p>
            <a:endParaRPr lang="en-US" sz="3200" dirty="0"/>
          </a:p>
          <a:p>
            <a:pPr marL="457200" lvl="0" indent="-457200" algn="ctr">
              <a:buFont typeface="Wingdings" charset="2"/>
              <a:buChar char="u"/>
            </a:pPr>
            <a:r>
              <a:rPr lang="en-US" sz="3200" dirty="0"/>
              <a:t>神的慈悲</a:t>
            </a:r>
          </a:p>
          <a:p>
            <a:pPr marL="457200" lvl="0" indent="-457200" algn="ctr">
              <a:buFont typeface="Wingdings" charset="2"/>
              <a:buChar char="u"/>
            </a:pPr>
            <a:r>
              <a:rPr lang="en-US" sz="3200" dirty="0"/>
              <a:t>神的真理</a:t>
            </a:r>
          </a:p>
          <a:p>
            <a:pPr marL="457200" lvl="0" indent="-457200" algn="ctr">
              <a:buFont typeface="Wingdings" charset="2"/>
              <a:buChar char="u"/>
            </a:pPr>
            <a:r>
              <a:rPr lang="en-US" sz="3200" dirty="0"/>
              <a:t>神的</a:t>
            </a:r>
            <a:r>
              <a:rPr lang="en-US" sz="3200" dirty="0" smtClean="0"/>
              <a:t>旨意</a:t>
            </a:r>
            <a:endParaRPr lang="en-US" altLang="zh-CN" sz="3200" dirty="0">
              <a:latin typeface="宋体"/>
              <a:ea typeface="宋体"/>
              <a:cs typeface="宋体"/>
            </a:endParaRPr>
          </a:p>
          <a:p>
            <a:pPr lvl="3" algn="ctr">
              <a:defRPr/>
            </a:pPr>
            <a:endParaRPr lang="en-US" altLang="zh-CHT" sz="3200" dirty="0" smtClean="0"/>
          </a:p>
          <a:p>
            <a:pPr lvl="3" algn="ctr">
              <a:defRPr/>
            </a:pPr>
            <a:r>
              <a:rPr lang="zh-CN" altLang="en-US" sz="3200" dirty="0" smtClean="0">
                <a:latin typeface="宋体"/>
                <a:ea typeface="宋体"/>
                <a:cs typeface="宋体"/>
              </a:rPr>
              <a:t>献</a:t>
            </a:r>
            <a:r>
              <a:rPr lang="zh-CN" altLang="en-US" sz="3200" dirty="0" smtClean="0">
                <a:solidFill>
                  <a:srgbClr val="FFFFFF"/>
                </a:solidFill>
                <a:latin typeface="宋体"/>
                <a:ea typeface="宋体"/>
                <a:cs typeface="宋体"/>
              </a:rPr>
              <a:t>上</a:t>
            </a:r>
            <a:r>
              <a:rPr lang="zh-CN" altLang="en-US" sz="3200" dirty="0" smtClean="0">
                <a:solidFill>
                  <a:srgbClr val="FFFFFF"/>
                </a:solidFill>
                <a:latin typeface="宋体"/>
                <a:ea typeface="宋体"/>
                <a:cs typeface="宋体"/>
              </a:rPr>
              <a:t>我们的</a:t>
            </a:r>
            <a:r>
              <a:rPr lang="zh-CN" altLang="en-US" sz="3200" dirty="0" smtClean="0">
                <a:solidFill>
                  <a:srgbClr val="FFFFFF"/>
                </a:solidFill>
                <a:latin typeface="宋体"/>
                <a:ea typeface="宋体"/>
                <a:cs typeface="宋体"/>
              </a:rPr>
              <a:t>时间</a:t>
            </a:r>
            <a:r>
              <a:rPr lang="zh-CN" altLang="en-US" sz="3200" dirty="0" smtClean="0">
                <a:solidFill>
                  <a:srgbClr val="FFFFFF"/>
                </a:solidFill>
                <a:latin typeface="宋体"/>
                <a:ea typeface="宋体"/>
                <a:cs typeface="宋体"/>
              </a:rPr>
              <a:t>，金钱，才干，</a:t>
            </a:r>
            <a:r>
              <a:rPr lang="zh-CN" altLang="en-US" sz="3200" dirty="0" smtClean="0">
                <a:solidFill>
                  <a:srgbClr val="FFFFFF"/>
                </a:solidFill>
                <a:latin typeface="宋体"/>
                <a:ea typeface="宋体"/>
                <a:cs typeface="宋体"/>
              </a:rPr>
              <a:t>观点等等</a:t>
            </a:r>
            <a:endParaRPr lang="en-US" altLang="zh-CN" sz="3200" dirty="0" smtClean="0">
              <a:solidFill>
                <a:srgbClr val="FFFFFF"/>
              </a:solidFill>
              <a:latin typeface="宋体"/>
              <a:ea typeface="宋体"/>
              <a:cs typeface="宋体"/>
            </a:endParaRPr>
          </a:p>
          <a:p>
            <a:pPr lvl="3" algn="ctr">
              <a:defRPr/>
            </a:pPr>
            <a:r>
              <a:rPr lang="zh-CN" altLang="en-US" sz="3200" dirty="0" smtClean="0">
                <a:solidFill>
                  <a:srgbClr val="FFFFFF"/>
                </a:solidFill>
                <a:latin typeface="宋体"/>
                <a:ea typeface="宋体"/>
                <a:cs typeface="宋体"/>
              </a:rPr>
              <a:t>让神拥有绝对主权自由取舍决定如何使用</a:t>
            </a:r>
            <a:endParaRPr lang="en-US" altLang="zh-CN" sz="3200" dirty="0" smtClean="0">
              <a:solidFill>
                <a:srgbClr val="FFFFFF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3793178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09800" y="133350"/>
            <a:ext cx="6781800" cy="3970734"/>
          </a:xfrm>
        </p:spPr>
        <p:txBody>
          <a:bodyPr/>
          <a:lstStyle/>
          <a:p>
            <a:pPr algn="l" eaLnBrk="1">
              <a:spcBef>
                <a:spcPts val="0"/>
              </a:spcBef>
              <a:defRPr/>
            </a:pPr>
            <a:r>
              <a:rPr lang="zh-CN" altLang="en-US" b="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罗马书</a:t>
            </a:r>
            <a:r>
              <a:rPr lang="en-US" altLang="zh-CN" b="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12:1-2</a:t>
            </a:r>
          </a:p>
          <a:p>
            <a:pPr algn="l" eaLnBrk="1">
              <a:spcBef>
                <a:spcPts val="0"/>
              </a:spcBef>
              <a:defRPr/>
            </a:pPr>
            <a:r>
              <a:rPr lang="en-US" b="0" baseline="30000" dirty="0" smtClean="0">
                <a:solidFill>
                  <a:srgbClr val="FFFFFF"/>
                </a:solidFill>
                <a:effectLst/>
                <a:latin typeface="黑体"/>
                <a:ea typeface="黑体"/>
                <a:cs typeface="黑体"/>
              </a:rPr>
              <a:t>1</a:t>
            </a:r>
            <a:r>
              <a:rPr lang="zh-CN" altLang="en-US" b="0" dirty="0">
                <a:solidFill>
                  <a:srgbClr val="FFFFFF"/>
                </a:solidFill>
                <a:effectLst/>
                <a:latin typeface="黑体"/>
                <a:ea typeface="黑体"/>
                <a:cs typeface="黑体"/>
              </a:rPr>
              <a:t>所以弟兄们，我以神的慈悲劝你们，将身体献上，当做活祭，是圣洁的，是神所喜悦的，你们如此侍奉乃是理所当然的。</a:t>
            </a:r>
            <a:r>
              <a:rPr lang="en-US" b="0" dirty="0">
                <a:solidFill>
                  <a:srgbClr val="FFFFFF"/>
                </a:solidFill>
                <a:effectLst/>
                <a:latin typeface="黑体"/>
                <a:ea typeface="黑体"/>
                <a:cs typeface="黑体"/>
              </a:rPr>
              <a:t> </a:t>
            </a:r>
            <a:r>
              <a:rPr lang="en-US" b="0" baseline="30000" dirty="0">
                <a:solidFill>
                  <a:srgbClr val="FFFFFF"/>
                </a:solidFill>
                <a:effectLst/>
                <a:latin typeface="黑体"/>
                <a:ea typeface="黑体"/>
                <a:cs typeface="黑体"/>
              </a:rPr>
              <a:t>2</a:t>
            </a:r>
            <a:r>
              <a:rPr lang="zh-CN" altLang="en-US" b="0" dirty="0">
                <a:solidFill>
                  <a:srgbClr val="FFFFFF"/>
                </a:solidFill>
                <a:effectLst/>
                <a:latin typeface="黑体"/>
                <a:ea typeface="黑体"/>
                <a:cs typeface="黑体"/>
              </a:rPr>
              <a:t>不要效法这个世界，只要</a:t>
            </a:r>
            <a:r>
              <a:rPr lang="zh-CN" altLang="en-US" b="0" dirty="0">
                <a:solidFill>
                  <a:srgbClr val="FFFF00"/>
                </a:solidFill>
                <a:effectLst/>
                <a:latin typeface="黑体"/>
                <a:ea typeface="黑体"/>
                <a:cs typeface="黑体"/>
              </a:rPr>
              <a:t>心意更新而变化</a:t>
            </a:r>
            <a:r>
              <a:rPr lang="zh-CN" altLang="en-US" b="0" dirty="0">
                <a:solidFill>
                  <a:srgbClr val="FFFFFF"/>
                </a:solidFill>
                <a:effectLst/>
                <a:latin typeface="黑体"/>
                <a:ea typeface="黑体"/>
                <a:cs typeface="黑体"/>
              </a:rPr>
              <a:t>，叫你们察验何为神的善良、纯全、可喜悦的旨意。</a:t>
            </a:r>
            <a:r>
              <a:rPr lang="en-US" b="0" dirty="0">
                <a:solidFill>
                  <a:srgbClr val="FFFFFF"/>
                </a:solidFill>
                <a:effectLst/>
                <a:latin typeface="黑体"/>
                <a:ea typeface="黑体"/>
                <a:cs typeface="黑体"/>
              </a:rPr>
              <a:t> </a:t>
            </a:r>
            <a:endParaRPr lang="en-US" b="0" dirty="0">
              <a:solidFill>
                <a:srgbClr val="FFFFFF"/>
              </a:solidFill>
              <a:latin typeface="黑体"/>
              <a:ea typeface="黑体"/>
              <a:cs typeface="黑体"/>
            </a:endParaRPr>
          </a:p>
        </p:txBody>
      </p:sp>
    </p:spTree>
    <p:extLst>
      <p:ext uri="{BB962C8B-B14F-4D97-AF65-F5344CB8AC3E}">
        <p14:creationId xmlns:p14="http://schemas.microsoft.com/office/powerpoint/2010/main" val="8283327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00400" y="1352550"/>
            <a:ext cx="410881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zh-CN" altLang="en-US" sz="4400" dirty="0" smtClean="0"/>
              <a:t>更新是困难的</a:t>
            </a:r>
            <a:endParaRPr lang="en-US" altLang="zh-CN" sz="4400" dirty="0" smtClean="0"/>
          </a:p>
          <a:p>
            <a:pPr marL="571500" indent="-571500">
              <a:buFont typeface="Arial"/>
              <a:buChar char="•"/>
            </a:pPr>
            <a:r>
              <a:rPr lang="zh-CN" altLang="en-US" sz="4400" dirty="0" smtClean="0"/>
              <a:t>更新是必须的</a:t>
            </a:r>
          </a:p>
          <a:p>
            <a:pPr marL="571500" indent="-571500">
              <a:buFont typeface="Arial"/>
              <a:buChar char="•"/>
            </a:pPr>
            <a:r>
              <a:rPr lang="zh-CN" altLang="en-US" sz="4400" dirty="0" smtClean="0"/>
              <a:t>更新是可行的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661866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" y="2495550"/>
            <a:ext cx="913553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HT" altLang="en-US" sz="3200" dirty="0">
                <a:solidFill>
                  <a:srgbClr val="FFFFFF"/>
                </a:solidFill>
              </a:rPr>
              <a:t>因信稱義</a:t>
            </a:r>
            <a:r>
              <a:rPr lang="zh-CN" altLang="en-US" sz="3200" dirty="0" smtClean="0">
                <a:solidFill>
                  <a:srgbClr val="FFFFFF"/>
                </a:solidFill>
              </a:rPr>
              <a:t>（第</a:t>
            </a:r>
            <a:r>
              <a:rPr lang="en-US" altLang="zh-CN" sz="3200" dirty="0" smtClean="0">
                <a:solidFill>
                  <a:srgbClr val="FFFFFF"/>
                </a:solidFill>
              </a:rPr>
              <a:t>1</a:t>
            </a:r>
            <a:r>
              <a:rPr lang="zh-CN" altLang="en-US" sz="3200" dirty="0" smtClean="0">
                <a:solidFill>
                  <a:srgbClr val="FFFFFF"/>
                </a:solidFill>
              </a:rPr>
              <a:t>到</a:t>
            </a:r>
            <a:r>
              <a:rPr lang="zh-CN" altLang="en-US" sz="3200" dirty="0">
                <a:solidFill>
                  <a:srgbClr val="FFFFFF"/>
                </a:solidFill>
              </a:rPr>
              <a:t>4</a:t>
            </a:r>
            <a:r>
              <a:rPr lang="zh-CN" altLang="en-US" sz="3200" dirty="0" smtClean="0">
                <a:solidFill>
                  <a:srgbClr val="FFFFFF"/>
                </a:solidFill>
              </a:rPr>
              <a:t>章；基础／原因）</a:t>
            </a:r>
            <a:r>
              <a:rPr lang="en-US" altLang="zh-CN" sz="3200" dirty="0">
                <a:solidFill>
                  <a:srgbClr val="FFFFFF"/>
                </a:solidFill>
              </a:rPr>
              <a:t/>
            </a:r>
            <a:br>
              <a:rPr lang="en-US" altLang="zh-CN" sz="3200" dirty="0">
                <a:solidFill>
                  <a:srgbClr val="FFFFFF"/>
                </a:solidFill>
              </a:rPr>
            </a:br>
            <a:r>
              <a:rPr lang="zh-CHT" altLang="en-US" sz="3200" dirty="0">
                <a:solidFill>
                  <a:srgbClr val="FFFFFF"/>
                </a:solidFill>
              </a:rPr>
              <a:t>義人得生</a:t>
            </a:r>
            <a:r>
              <a:rPr lang="zh-CN" altLang="en-US" sz="3200" dirty="0" smtClean="0">
                <a:solidFill>
                  <a:srgbClr val="FFFFFF"/>
                </a:solidFill>
              </a:rPr>
              <a:t>（第</a:t>
            </a:r>
            <a:r>
              <a:rPr lang="en-US" altLang="zh-CN" sz="3200" dirty="0" smtClean="0">
                <a:solidFill>
                  <a:srgbClr val="FFFFFF"/>
                </a:solidFill>
              </a:rPr>
              <a:t>5</a:t>
            </a:r>
            <a:r>
              <a:rPr lang="zh-CN" altLang="en-US" sz="3200" dirty="0" smtClean="0">
                <a:solidFill>
                  <a:srgbClr val="FFFFFF"/>
                </a:solidFill>
              </a:rPr>
              <a:t>到</a:t>
            </a:r>
            <a:r>
              <a:rPr lang="zh-CN" altLang="en-US" sz="3200" dirty="0">
                <a:solidFill>
                  <a:srgbClr val="FFFFFF"/>
                </a:solidFill>
              </a:rPr>
              <a:t>8</a:t>
            </a:r>
            <a:r>
              <a:rPr lang="zh-CN" altLang="en-US" sz="3200" dirty="0" smtClean="0">
                <a:solidFill>
                  <a:srgbClr val="FFFFFF"/>
                </a:solidFill>
              </a:rPr>
              <a:t>章；愿景／意象／目的／蓝图）</a:t>
            </a:r>
            <a:r>
              <a:rPr lang="en-US" altLang="zh-CN" sz="3200" dirty="0">
                <a:solidFill>
                  <a:srgbClr val="FFFFFF"/>
                </a:solidFill>
              </a:rPr>
              <a:t/>
            </a:r>
            <a:br>
              <a:rPr lang="en-US" altLang="zh-CN" sz="3200" dirty="0">
                <a:solidFill>
                  <a:srgbClr val="FFFFFF"/>
                </a:solidFill>
              </a:rPr>
            </a:br>
            <a:r>
              <a:rPr lang="zh-CHT" altLang="en-US" sz="3200" dirty="0">
                <a:solidFill>
                  <a:srgbClr val="FFFFFF"/>
                </a:solidFill>
              </a:rPr>
              <a:t>以色列在神稱義的計劃中</a:t>
            </a:r>
            <a:r>
              <a:rPr lang="zh-CN" altLang="en-US" sz="3200" dirty="0" smtClean="0">
                <a:solidFill>
                  <a:srgbClr val="FFFFFF"/>
                </a:solidFill>
              </a:rPr>
              <a:t>（</a:t>
            </a:r>
            <a:r>
              <a:rPr lang="en-US" sz="3200" dirty="0">
                <a:solidFill>
                  <a:srgbClr val="FFFFFF"/>
                </a:solidFill>
              </a:rPr>
              <a:t>9</a:t>
            </a:r>
            <a:r>
              <a:rPr lang="zh-CN" altLang="en-US" sz="3200" dirty="0">
                <a:solidFill>
                  <a:srgbClr val="FFFFFF"/>
                </a:solidFill>
              </a:rPr>
              <a:t>－</a:t>
            </a:r>
            <a:r>
              <a:rPr lang="en-US" sz="3200" dirty="0">
                <a:solidFill>
                  <a:srgbClr val="FFFFFF"/>
                </a:solidFill>
              </a:rPr>
              <a:t>11</a:t>
            </a:r>
            <a:r>
              <a:rPr lang="zh-CN" altLang="en-US" sz="3200" dirty="0" smtClean="0">
                <a:solidFill>
                  <a:srgbClr val="FFFFFF"/>
                </a:solidFill>
              </a:rPr>
              <a:t>）</a:t>
            </a:r>
            <a:endParaRPr lang="en-US" altLang="zh-CN" sz="3200" dirty="0" smtClean="0">
              <a:solidFill>
                <a:srgbClr val="FFFFFF"/>
              </a:solidFill>
            </a:endParaRPr>
          </a:p>
          <a:p>
            <a:r>
              <a:rPr lang="zh-CHT" altLang="en-US" sz="3200" dirty="0">
                <a:solidFill>
                  <a:srgbClr val="FFFFFF"/>
                </a:solidFill>
              </a:rPr>
              <a:t>義人生活指南</a:t>
            </a:r>
            <a:r>
              <a:rPr lang="zh-CN" altLang="en-US" sz="3200" dirty="0" smtClean="0">
                <a:solidFill>
                  <a:srgbClr val="FFFFFF"/>
                </a:solidFill>
              </a:rPr>
              <a:t>（</a:t>
            </a:r>
            <a:r>
              <a:rPr lang="zh-CN" altLang="en-US" sz="3200" dirty="0">
                <a:solidFill>
                  <a:srgbClr val="FFFFFF"/>
                </a:solidFill>
              </a:rPr>
              <a:t>第</a:t>
            </a:r>
            <a:r>
              <a:rPr lang="en-US" sz="3200" dirty="0">
                <a:solidFill>
                  <a:srgbClr val="FFFFFF"/>
                </a:solidFill>
              </a:rPr>
              <a:t>12</a:t>
            </a:r>
            <a:r>
              <a:rPr lang="zh-CN" altLang="en-US" sz="3200" dirty="0">
                <a:solidFill>
                  <a:srgbClr val="FFFFFF"/>
                </a:solidFill>
              </a:rPr>
              <a:t>到</a:t>
            </a:r>
            <a:r>
              <a:rPr lang="en-US" sz="3200" dirty="0" smtClean="0">
                <a:solidFill>
                  <a:srgbClr val="FFFFFF"/>
                </a:solidFill>
              </a:rPr>
              <a:t>16</a:t>
            </a:r>
            <a:r>
              <a:rPr lang="zh-CN" altLang="en-US" sz="3200" dirty="0" smtClean="0">
                <a:solidFill>
                  <a:srgbClr val="FFFFFF"/>
                </a:solidFill>
              </a:rPr>
              <a:t>章；策略／步骤） 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361950"/>
            <a:ext cx="533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/>
              <a:t>罗马书匙节</a:t>
            </a:r>
            <a:r>
              <a:rPr lang="en-US" altLang="zh-CN" sz="4000" dirty="0" smtClean="0"/>
              <a:t>1:16-17</a:t>
            </a:r>
          </a:p>
          <a:p>
            <a:pPr marL="685800" indent="-685800">
              <a:buFont typeface="Arial"/>
              <a:buChar char="•"/>
            </a:pPr>
            <a:r>
              <a:rPr lang="zh-CN" altLang="en-US" sz="4000" dirty="0" smtClean="0"/>
              <a:t>福音救</a:t>
            </a:r>
            <a:r>
              <a:rPr lang="zh-CN" altLang="en-US" sz="4000" dirty="0"/>
              <a:t>一切相信的</a:t>
            </a:r>
            <a:endParaRPr lang="en-US" altLang="zh-CN" sz="4000" dirty="0" smtClean="0"/>
          </a:p>
          <a:p>
            <a:pPr marL="685800" indent="-685800">
              <a:buFont typeface="Arial"/>
              <a:buChar char="•"/>
            </a:pPr>
            <a:r>
              <a:rPr lang="zh-CHT" altLang="en-US" sz="4000" dirty="0" smtClean="0"/>
              <a:t>“義人”</a:t>
            </a:r>
            <a:r>
              <a:rPr lang="zh-CN" altLang="en-US" sz="4000" dirty="0" smtClean="0"/>
              <a:t>因信得生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16965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434" name="Rectangle 2"/>
          <p:cNvSpPr>
            <a:spLocks noChangeArrowheads="1"/>
          </p:cNvSpPr>
          <p:nvPr/>
        </p:nvSpPr>
        <p:spPr bwMode="auto">
          <a:xfrm>
            <a:off x="2133600" y="-95250"/>
            <a:ext cx="662940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>
            <a:lvl1pPr algn="ctr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defRPr sz="4800"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4000" baseline="30000" dirty="0" smtClean="0">
                <a:ea typeface="宋体" pitchFamily="2" charset="-122"/>
              </a:rPr>
              <a:t>	</a:t>
            </a:r>
            <a:r>
              <a:rPr lang="en-US" sz="4000" baseline="30000" dirty="0" smtClean="0">
                <a:ea typeface="宋体" pitchFamily="2" charset="-122"/>
              </a:rPr>
              <a:t>3</a:t>
            </a:r>
            <a:r>
              <a:rPr lang="en-US" sz="4000" baseline="30000" dirty="0">
                <a:ea typeface="宋体" pitchFamily="2" charset="-122"/>
              </a:rPr>
              <a:t> </a:t>
            </a:r>
            <a:r>
              <a:rPr lang="en-US" sz="4000" dirty="0">
                <a:ea typeface="宋体" pitchFamily="2" charset="-122"/>
              </a:rPr>
              <a:t>我凭着所赐我的恩对你们各人说：</a:t>
            </a:r>
            <a:r>
              <a:rPr lang="en-US" sz="4000" dirty="0" smtClean="0">
                <a:ea typeface="宋体" pitchFamily="2" charset="-122"/>
              </a:rPr>
              <a:t>不要看</a:t>
            </a:r>
            <a:r>
              <a:rPr lang="en-US" sz="4000" dirty="0">
                <a:ea typeface="宋体" pitchFamily="2" charset="-122"/>
              </a:rPr>
              <a:t>自己过于所当看的，要照着神所分给</a:t>
            </a:r>
            <a:r>
              <a:rPr lang="en-US" sz="4000" dirty="0" smtClean="0">
                <a:ea typeface="宋体" pitchFamily="2" charset="-122"/>
              </a:rPr>
              <a:t>各人</a:t>
            </a:r>
            <a:r>
              <a:rPr lang="en-US" sz="4000" dirty="0">
                <a:ea typeface="宋体" pitchFamily="2" charset="-122"/>
              </a:rPr>
              <a:t>信心的大小，看得合乎中道</a:t>
            </a:r>
            <a:r>
              <a:rPr lang="en-US" sz="4000" dirty="0" smtClean="0">
                <a:ea typeface="宋体" pitchFamily="2" charset="-122"/>
              </a:rPr>
              <a:t>。</a:t>
            </a:r>
            <a:r>
              <a:rPr lang="en-US" sz="4000" b="0" dirty="0" smtClean="0">
                <a:solidFill>
                  <a:srgbClr val="FFFFFF"/>
                </a:solidFill>
                <a:ea typeface="宋体" pitchFamily="2" charset="-122"/>
              </a:rPr>
              <a:t>（</a:t>
            </a:r>
            <a:r>
              <a:rPr lang="en-US" sz="4000" b="0" dirty="0">
                <a:solidFill>
                  <a:srgbClr val="FFFFFF"/>
                </a:solidFill>
                <a:ea typeface="宋体" pitchFamily="2" charset="-122"/>
              </a:rPr>
              <a:t>羅馬</a:t>
            </a:r>
            <a:r>
              <a:rPr lang="en-US" sz="4000" b="0" dirty="0" smtClean="0">
                <a:solidFill>
                  <a:srgbClr val="FFFFFF"/>
                </a:solidFill>
                <a:ea typeface="宋体" pitchFamily="2" charset="-122"/>
              </a:rPr>
              <a:t>書</a:t>
            </a:r>
            <a:r>
              <a:rPr lang="en-US" altLang="zh-CN" sz="4000" b="0" dirty="0" smtClean="0">
                <a:solidFill>
                  <a:srgbClr val="FFFFFF"/>
                </a:solidFill>
                <a:ea typeface="宋体" pitchFamily="2" charset="-122"/>
              </a:rPr>
              <a:t>12</a:t>
            </a:r>
            <a:r>
              <a:rPr lang="en-US" sz="4000" b="0" dirty="0" smtClean="0">
                <a:solidFill>
                  <a:srgbClr val="FFFFFF"/>
                </a:solidFill>
                <a:ea typeface="宋体" pitchFamily="2" charset="-122"/>
              </a:rPr>
              <a:t>）</a:t>
            </a:r>
            <a:endParaRPr lang="en-US" sz="4000" b="0" dirty="0" smtClean="0">
              <a:solidFill>
                <a:srgbClr val="FFFFFF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0626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133600" y="590550"/>
            <a:ext cx="6858000" cy="3513534"/>
          </a:xfrm>
        </p:spPr>
        <p:txBody>
          <a:bodyPr/>
          <a:lstStyle/>
          <a:p>
            <a:pPr algn="l" eaLnBrk="1">
              <a:spcBef>
                <a:spcPts val="0"/>
              </a:spcBef>
              <a:defRPr/>
            </a:pPr>
            <a:r>
              <a:rPr lang="zh-CN" altLang="en-US" sz="4000" b="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罗马书</a:t>
            </a:r>
            <a:r>
              <a:rPr lang="en-US" altLang="zh-CN" sz="4000" b="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12:1</a:t>
            </a:r>
            <a:r>
              <a:rPr lang="zh-CN" altLang="en-US" sz="4000" b="0" dirty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劝</a:t>
            </a:r>
            <a:r>
              <a:rPr lang="zh-CN" altLang="zh-CN" sz="4000" b="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，</a:t>
            </a:r>
            <a:r>
              <a:rPr lang="en-US" altLang="zh-CN" sz="4000" b="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3</a:t>
            </a:r>
            <a:r>
              <a:rPr lang="zh-CN" altLang="en-US" sz="4000" b="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说</a:t>
            </a:r>
            <a:endParaRPr lang="en-US" altLang="zh-CN" sz="4000" b="0" dirty="0" smtClean="0">
              <a:solidFill>
                <a:srgbClr val="FFFFFF"/>
              </a:solidFill>
              <a:latin typeface="黑体"/>
              <a:ea typeface="黑体"/>
              <a:cs typeface="黑体"/>
            </a:endParaRPr>
          </a:p>
          <a:p>
            <a:pPr algn="l" eaLnBrk="1">
              <a:spcBef>
                <a:spcPts val="0"/>
              </a:spcBef>
              <a:defRPr/>
            </a:pPr>
            <a:r>
              <a:rPr lang="en-US" sz="4000" b="0" baseline="30000" dirty="0" smtClean="0">
                <a:effectLst/>
                <a:latin typeface="黑体"/>
                <a:ea typeface="黑体"/>
                <a:cs typeface="黑体"/>
              </a:rPr>
              <a:t>1</a:t>
            </a:r>
            <a:r>
              <a:rPr lang="zh-CN" altLang="en-US" sz="4000" b="0" dirty="0">
                <a:effectLst/>
                <a:latin typeface="黑体"/>
                <a:ea typeface="黑体"/>
                <a:cs typeface="黑体"/>
              </a:rPr>
              <a:t>所以弟兄们，我以</a:t>
            </a:r>
            <a:r>
              <a:rPr lang="zh-CN" altLang="en-US" sz="4000" b="0" dirty="0">
                <a:solidFill>
                  <a:srgbClr val="FFFF00"/>
                </a:solidFill>
                <a:effectLst/>
                <a:latin typeface="黑体"/>
                <a:ea typeface="黑体"/>
                <a:cs typeface="黑体"/>
              </a:rPr>
              <a:t>神的慈悲</a:t>
            </a:r>
            <a:r>
              <a:rPr lang="zh-CN" altLang="en-US" sz="4000" b="0" dirty="0">
                <a:effectLst/>
                <a:latin typeface="黑体"/>
                <a:ea typeface="黑体"/>
                <a:cs typeface="黑体"/>
              </a:rPr>
              <a:t>劝你们</a:t>
            </a:r>
            <a:r>
              <a:rPr lang="zh-CN" altLang="en-US" sz="4000" b="0" dirty="0" smtClean="0">
                <a:effectLst/>
                <a:latin typeface="黑体"/>
                <a:ea typeface="黑体"/>
                <a:cs typeface="黑体"/>
              </a:rPr>
              <a:t>，</a:t>
            </a:r>
            <a:endParaRPr lang="en-US" altLang="zh-CN" sz="4000" b="0" dirty="0" smtClean="0">
              <a:effectLst/>
              <a:latin typeface="黑体"/>
              <a:ea typeface="黑体"/>
              <a:cs typeface="黑体"/>
            </a:endParaRPr>
          </a:p>
          <a:p>
            <a:pPr algn="l" eaLnBrk="1">
              <a:spcBef>
                <a:spcPts val="0"/>
              </a:spcBef>
              <a:defRPr/>
            </a:pPr>
            <a:r>
              <a:rPr lang="en-US" sz="4000" b="0" baseline="30000" dirty="0" smtClean="0">
                <a:latin typeface="黑体"/>
                <a:ea typeface="黑体"/>
                <a:cs typeface="黑体"/>
              </a:rPr>
              <a:t>3</a:t>
            </a:r>
            <a:r>
              <a:rPr lang="en-US" sz="4000" b="0" baseline="30000" dirty="0">
                <a:latin typeface="黑体"/>
                <a:ea typeface="黑体"/>
                <a:cs typeface="黑体"/>
              </a:rPr>
              <a:t> </a:t>
            </a:r>
            <a:r>
              <a:rPr lang="en-US" sz="4000" b="0" dirty="0">
                <a:latin typeface="黑体"/>
                <a:ea typeface="黑体"/>
                <a:cs typeface="黑体"/>
              </a:rPr>
              <a:t>我凭着</a:t>
            </a:r>
            <a:r>
              <a:rPr lang="en-US" sz="4000" b="0" dirty="0">
                <a:solidFill>
                  <a:srgbClr val="FFFF00"/>
                </a:solidFill>
                <a:latin typeface="黑体"/>
                <a:ea typeface="黑体"/>
                <a:cs typeface="黑体"/>
              </a:rPr>
              <a:t>所赐我的恩</a:t>
            </a:r>
            <a:r>
              <a:rPr lang="en-US" sz="4000" b="0" dirty="0">
                <a:latin typeface="黑体"/>
                <a:ea typeface="黑体"/>
                <a:cs typeface="黑体"/>
              </a:rPr>
              <a:t>对你们各人说</a:t>
            </a:r>
            <a:r>
              <a:rPr lang="en-US" sz="4000" b="0" dirty="0" smtClean="0">
                <a:latin typeface="黑体"/>
                <a:ea typeface="黑体"/>
                <a:cs typeface="黑体"/>
              </a:rPr>
              <a:t>：</a:t>
            </a:r>
            <a:endParaRPr lang="en-US" sz="4000" b="0" dirty="0">
              <a:latin typeface="黑体"/>
              <a:ea typeface="黑体"/>
              <a:cs typeface="黑体"/>
            </a:endParaRPr>
          </a:p>
        </p:txBody>
      </p:sp>
    </p:spTree>
    <p:extLst>
      <p:ext uri="{BB962C8B-B14F-4D97-AF65-F5344CB8AC3E}">
        <p14:creationId xmlns:p14="http://schemas.microsoft.com/office/powerpoint/2010/main" val="8526826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2994059"/>
              </p:ext>
            </p:extLst>
          </p:nvPr>
        </p:nvGraphicFramePr>
        <p:xfrm>
          <a:off x="2286000" y="1200150"/>
          <a:ext cx="662940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2209800"/>
                <a:gridCol w="2209800"/>
              </a:tblGrid>
              <a:tr h="701040">
                <a:tc>
                  <a:txBody>
                    <a:bodyPr/>
                    <a:lstStyle/>
                    <a:p>
                      <a:r>
                        <a:rPr lang="zh-CN" altLang="en-US" sz="4000" dirty="0" smtClean="0"/>
                        <a:t>境遇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4000" dirty="0" smtClean="0"/>
                        <a:t>过于当看</a:t>
                      </a:r>
                      <a:endParaRPr lang="en-US" altLang="zh-CN" sz="4000" dirty="0" smtClean="0"/>
                    </a:p>
                    <a:p>
                      <a:r>
                        <a:rPr lang="zh-CN" altLang="en-US" sz="4000" dirty="0" smtClean="0"/>
                        <a:t>效法世界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4000" dirty="0" smtClean="0"/>
                        <a:t>合乎中道心意更新</a:t>
                      </a:r>
                      <a:endParaRPr lang="en-US" sz="4000" dirty="0"/>
                    </a:p>
                  </a:txBody>
                  <a:tcPr/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zh-CN" altLang="en-US" sz="4000" dirty="0" smtClean="0"/>
                        <a:t>顺境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4000" dirty="0" smtClean="0"/>
                        <a:t>能力所得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4000" dirty="0" smtClean="0"/>
                        <a:t>感恩敬畏</a:t>
                      </a:r>
                      <a:endParaRPr lang="en-US" sz="4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40058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SimSun"/>
        <a:cs typeface=""/>
      </a:majorFont>
      <a:minorFont>
        <a:latin typeface="Arial"/>
        <a:ea typeface="Sim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69884</TotalTime>
  <Words>902</Words>
  <Application>Microsoft Macintosh PowerPoint</Application>
  <PresentationFormat>On-screen Show (16:9)</PresentationFormat>
  <Paragraphs>91</Paragraphs>
  <Slides>12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</dc:creator>
  <cp:lastModifiedBy>Kunming Su</cp:lastModifiedBy>
  <cp:revision>1112</cp:revision>
  <cp:lastPrinted>2015-08-08T22:42:10Z</cp:lastPrinted>
  <dcterms:created xsi:type="dcterms:W3CDTF">2005-05-27T01:23:00Z</dcterms:created>
  <dcterms:modified xsi:type="dcterms:W3CDTF">2019-01-13T06:00:52Z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7</vt:i4>
  </property>
</Properties>
</file>