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0"/>
  </p:notesMasterIdLst>
  <p:handoutMasterIdLst>
    <p:handoutMasterId r:id="rId21"/>
  </p:handoutMasterIdLst>
  <p:sldIdLst>
    <p:sldId id="964" r:id="rId2"/>
    <p:sldId id="1353" r:id="rId3"/>
    <p:sldId id="1243" r:id="rId4"/>
    <p:sldId id="1323" r:id="rId5"/>
    <p:sldId id="1345" r:id="rId6"/>
    <p:sldId id="1346" r:id="rId7"/>
    <p:sldId id="1347" r:id="rId8"/>
    <p:sldId id="1350" r:id="rId9"/>
    <p:sldId id="1322" r:id="rId10"/>
    <p:sldId id="1326" r:id="rId11"/>
    <p:sldId id="1296" r:id="rId12"/>
    <p:sldId id="1331" r:id="rId13"/>
    <p:sldId id="1333" r:id="rId14"/>
    <p:sldId id="1334" r:id="rId15"/>
    <p:sldId id="1351" r:id="rId16"/>
    <p:sldId id="1341" r:id="rId17"/>
    <p:sldId id="1342" r:id="rId18"/>
    <p:sldId id="1352" r:id="rId1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9" autoAdjust="0"/>
    <p:restoredTop sz="85308" autoAdjust="0"/>
  </p:normalViewPr>
  <p:slideViewPr>
    <p:cSldViewPr>
      <p:cViewPr>
        <p:scale>
          <a:sx n="85" d="100"/>
          <a:sy n="85" d="100"/>
        </p:scale>
        <p:origin x="-1736" y="-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00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2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D6543E-C78A-4331-A162-BA1D0CD79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0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5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FC19A8-478F-492E-B886-41ED4EA57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66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宣召經文-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诗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篇 100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神从灰尘里抬举贫寒人，从粪堆中提拔穷乏人（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诗113:7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），从这个堕落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的世界里拯救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我们，使我们不效法贪婪，纷争，毒恨，妒忌等诸多不义，却效法耶稣。因着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——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  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神的慈悲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神的真理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神的旨意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我们应该并且可以“出淤泥而不染”，圣洁没有瑕疵，把自己全然献给神</a:t>
            </a:r>
            <a:r>
              <a:rPr lang="en-US" dirty="0" smtClean="0">
                <a:effectLst/>
              </a:rPr>
              <a:t>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Romans 11:8 Deut. 29:4; Isaiah 29:10 Romans 11:10 Psalm 69:22,23 Romans 11:26 Or and so Romans 11:27 Or will be Romans 11:27 Isaiah 59:20,21; 27:9 (see Septuagint); Jer. 31:33,34 Romans 11:31 Some manuscripts do not have now. Romans 11:33 Or riches and the wisdom and the Romans 11:34 Isaiah 40:13</a:t>
            </a:r>
          </a:p>
          <a:p>
            <a:r>
              <a:rPr lang="en-US" dirty="0" smtClean="0"/>
              <a:t>Romans 11:</a:t>
            </a:r>
            <a:r>
              <a:rPr lang="en-US" altLang="zh-TW" dirty="0" smtClean="0"/>
              <a:t>8 </a:t>
            </a:r>
            <a:r>
              <a:rPr lang="zh-TW" altLang="en-US" dirty="0" smtClean="0"/>
              <a:t>如经上所记：“神给他们昏迷的心，眼睛不能看见，耳朵不能听见，直到今日。” </a:t>
            </a:r>
            <a:r>
              <a:rPr lang="en-US" altLang="zh-TW" dirty="0" smtClean="0"/>
              <a:t>9 </a:t>
            </a:r>
            <a:r>
              <a:rPr lang="zh-TW" altLang="en-US" dirty="0" smtClean="0"/>
              <a:t>大卫也说：“愿他们的筵席变为网罗，变为机槛，变为绊脚石，做他们的报应。 </a:t>
            </a:r>
            <a:r>
              <a:rPr lang="en-US" altLang="zh-TW" dirty="0" smtClean="0"/>
              <a:t>10 </a:t>
            </a:r>
            <a:r>
              <a:rPr lang="zh-TW" altLang="en-US" dirty="0" smtClean="0"/>
              <a:t>愿他们的眼睛昏蒙，不得看见，愿你时常弯下他们的腰。” 犹太人所失为外邦人所得 </a:t>
            </a:r>
            <a:r>
              <a:rPr lang="en-US" altLang="zh-TW" dirty="0" smtClean="0"/>
              <a:t>11 </a:t>
            </a:r>
            <a:r>
              <a:rPr lang="zh-TW" altLang="en-US" dirty="0" smtClean="0"/>
              <a:t>我且说，他们失脚是要他们跌倒吗？断乎不是。反倒因他们的过失，救恩便临到外邦人，要激动他们发愤。 </a:t>
            </a:r>
            <a:r>
              <a:rPr lang="en-US" altLang="zh-TW" dirty="0" smtClean="0"/>
              <a:t>12 </a:t>
            </a:r>
            <a:r>
              <a:rPr lang="zh-TW" altLang="en-US" dirty="0" smtClean="0"/>
              <a:t>若他们的过失为天下的富足，他们的缺乏为外邦人的富足，何况他们的丰满呢？ </a:t>
            </a:r>
            <a:r>
              <a:rPr lang="en-US" altLang="zh-TW" dirty="0" smtClean="0"/>
              <a:t>13 </a:t>
            </a:r>
            <a:r>
              <a:rPr lang="zh-TW" altLang="en-US" dirty="0" smtClean="0"/>
              <a:t>我对你们外邦人说这话：因我是外邦人的使徒，所以敬重</a:t>
            </a:r>
            <a:r>
              <a:rPr lang="en-US" altLang="zh-TW" dirty="0" smtClean="0"/>
              <a:t>[a]</a:t>
            </a:r>
            <a:r>
              <a:rPr lang="zh-TW" altLang="en-US" dirty="0" smtClean="0"/>
              <a:t>我的职分， </a:t>
            </a:r>
            <a:r>
              <a:rPr lang="en-US" altLang="zh-TW" dirty="0" smtClean="0"/>
              <a:t>14 </a:t>
            </a:r>
            <a:r>
              <a:rPr lang="zh-TW" altLang="en-US" dirty="0" smtClean="0"/>
              <a:t>或者可以激动我骨肉之亲发愤，好救他们一些人。 </a:t>
            </a:r>
            <a:r>
              <a:rPr lang="en-US" altLang="zh-TW" dirty="0" smtClean="0"/>
              <a:t>15 </a:t>
            </a:r>
            <a:r>
              <a:rPr lang="zh-TW" altLang="en-US" dirty="0" smtClean="0"/>
              <a:t>若他们被丢弃，天下就得与神和好，他们被收纳，岂不是死而复生吗？ </a:t>
            </a:r>
            <a:r>
              <a:rPr lang="en-US" altLang="zh-TW" dirty="0" smtClean="0"/>
              <a:t>16 </a:t>
            </a:r>
            <a:r>
              <a:rPr lang="zh-TW" altLang="en-US" dirty="0" smtClean="0"/>
              <a:t>所献的新面若是圣洁，全团也就圣洁了；树根若是圣洁，树枝也就圣洁了。 </a:t>
            </a:r>
            <a:r>
              <a:rPr lang="en-US" altLang="zh-TW" dirty="0" smtClean="0"/>
              <a:t>17 </a:t>
            </a:r>
            <a:r>
              <a:rPr lang="zh-TW" altLang="en-US" dirty="0" smtClean="0"/>
              <a:t>若有几根枝子被折下来，你这野橄榄得接在其中，一同得着橄榄根的肥汁， </a:t>
            </a:r>
            <a:r>
              <a:rPr lang="en-US" altLang="zh-TW" dirty="0" smtClean="0"/>
              <a:t>18 </a:t>
            </a:r>
            <a:r>
              <a:rPr lang="zh-TW" altLang="en-US" dirty="0" smtClean="0"/>
              <a:t>你就不可向旧枝子夸口。若是夸口，当知道不是你托着根，乃是根托着你。 </a:t>
            </a:r>
            <a:r>
              <a:rPr lang="en-US" altLang="zh-TW" dirty="0" smtClean="0"/>
              <a:t>19 </a:t>
            </a:r>
            <a:r>
              <a:rPr lang="zh-TW" altLang="en-US" dirty="0" smtClean="0"/>
              <a:t>你若说，那枝子被折下来是特为叫我接上。 </a:t>
            </a:r>
            <a:r>
              <a:rPr lang="en-US" altLang="zh-TW" dirty="0" smtClean="0"/>
              <a:t>20 </a:t>
            </a:r>
            <a:r>
              <a:rPr lang="zh-TW" altLang="en-US" dirty="0" smtClean="0"/>
              <a:t>不错，他们因为不信所以被折下来，你因为信所以立得住。你不可自高，反要惧怕。 </a:t>
            </a:r>
            <a:r>
              <a:rPr lang="en-US" altLang="zh-TW" dirty="0" smtClean="0"/>
              <a:t>21 </a:t>
            </a:r>
            <a:r>
              <a:rPr lang="zh-TW" altLang="en-US" dirty="0" smtClean="0"/>
              <a:t>神既不爱惜原来的枝子，也必不爱惜你。 </a:t>
            </a:r>
            <a:r>
              <a:rPr lang="en-US" altLang="zh-TW" dirty="0" smtClean="0"/>
              <a:t>22 </a:t>
            </a:r>
            <a:r>
              <a:rPr lang="zh-TW" altLang="en-US" dirty="0" smtClean="0"/>
              <a:t>可见神的恩慈和严厉：向那跌倒的人是严厉的；向你是有恩慈的，只要你长久在他的恩慈里；不然，你也要被砍下来。 </a:t>
            </a:r>
            <a:r>
              <a:rPr lang="en-US" altLang="zh-TW" dirty="0" smtClean="0"/>
              <a:t>23 </a:t>
            </a:r>
            <a:r>
              <a:rPr lang="zh-TW" altLang="en-US" dirty="0" smtClean="0"/>
              <a:t>而且他们若不是长久不信，仍要被接上，因为神能够把他们重新接上。 </a:t>
            </a:r>
            <a:r>
              <a:rPr lang="en-US" altLang="zh-TW" dirty="0" smtClean="0"/>
              <a:t>24 </a:t>
            </a:r>
            <a:r>
              <a:rPr lang="zh-TW" altLang="en-US" dirty="0" smtClean="0"/>
              <a:t>你是从那天生的野橄榄上砍下来的，尚且逆着性得接在好橄榄上，何况这本树的枝子要接在本树上呢？ 犹太人暂时被弃终必得救 </a:t>
            </a:r>
            <a:r>
              <a:rPr lang="en-US" altLang="zh-TW" dirty="0" smtClean="0"/>
              <a:t>25 </a:t>
            </a:r>
            <a:r>
              <a:rPr lang="zh-TW" altLang="en-US" dirty="0" smtClean="0"/>
              <a:t>弟兄们，我不愿意你们不知道这奥秘，恐怕你们自以为聪明，就是：以色列人有几分是硬心的，等到外邦人的数目添满了， </a:t>
            </a:r>
            <a:r>
              <a:rPr lang="en-US" altLang="zh-TW" dirty="0" smtClean="0"/>
              <a:t>26 </a:t>
            </a:r>
            <a:r>
              <a:rPr lang="zh-TW" altLang="en-US" dirty="0" smtClean="0"/>
              <a:t>于是以色列全家都要得救。如经上所记：“必有一位救主从锡安出来，要消除雅各家的一切罪恶。” </a:t>
            </a:r>
            <a:r>
              <a:rPr lang="en-US" altLang="zh-TW" dirty="0" smtClean="0"/>
              <a:t>27 </a:t>
            </a:r>
            <a:r>
              <a:rPr lang="zh-TW" altLang="en-US" dirty="0" smtClean="0"/>
              <a:t>又说：“我除去他们罪的时候，这就是我与他们所立的约。” </a:t>
            </a:r>
            <a:r>
              <a:rPr lang="en-US" altLang="zh-TW" dirty="0" smtClean="0"/>
              <a:t>28 </a:t>
            </a:r>
            <a:r>
              <a:rPr lang="zh-TW" altLang="en-US" dirty="0" smtClean="0"/>
              <a:t>就着福音说，他们为你们的缘故是仇敌；就着拣选说，他们为列祖的缘故是蒙爱的。 </a:t>
            </a:r>
            <a:r>
              <a:rPr lang="en-US" altLang="zh-TW" dirty="0" smtClean="0"/>
              <a:t>29 </a:t>
            </a:r>
            <a:r>
              <a:rPr lang="zh-TW" altLang="en-US" dirty="0" smtClean="0"/>
              <a:t>因为神的恩赐和选召是没有后悔的。 </a:t>
            </a:r>
            <a:r>
              <a:rPr lang="en-US" altLang="zh-TW" dirty="0" smtClean="0"/>
              <a:t>30 </a:t>
            </a:r>
            <a:r>
              <a:rPr lang="zh-TW" altLang="en-US" dirty="0" smtClean="0"/>
              <a:t>你们从前不顺服神，如今因他们的不顺服，你们倒蒙了怜恤。 </a:t>
            </a:r>
            <a:r>
              <a:rPr lang="en-US" altLang="zh-TW" dirty="0" smtClean="0"/>
              <a:t>31 </a:t>
            </a:r>
            <a:r>
              <a:rPr lang="zh-TW" altLang="en-US" dirty="0" smtClean="0"/>
              <a:t>这样，他们也是不顺服，叫他们因着施给你们的怜恤，现在也就蒙怜恤。 </a:t>
            </a:r>
            <a:r>
              <a:rPr lang="en-US" altLang="zh-TW" dirty="0" smtClean="0"/>
              <a:t>32 </a:t>
            </a:r>
            <a:r>
              <a:rPr lang="zh-TW" altLang="en-US" dirty="0" smtClean="0"/>
              <a:t>因为神将众人都圈在不顺服之中，特意要怜恤众人。 主智无穷主道难寻 </a:t>
            </a:r>
            <a:r>
              <a:rPr lang="en-US" altLang="zh-TW" dirty="0" smtClean="0"/>
              <a:t>33 </a:t>
            </a:r>
            <a:r>
              <a:rPr lang="zh-TW" altLang="en-US" dirty="0" smtClean="0"/>
              <a:t>深哉，神丰富的智慧和知识！他的判断何其难测，他的踪迹何其难寻！ </a:t>
            </a:r>
            <a:r>
              <a:rPr lang="en-US" altLang="zh-TW" dirty="0" smtClean="0"/>
              <a:t>34 “</a:t>
            </a:r>
            <a:r>
              <a:rPr lang="zh-TW" altLang="en-US" dirty="0" smtClean="0"/>
              <a:t>谁知道主的心，谁做过他的谋士呢？ </a:t>
            </a:r>
            <a:r>
              <a:rPr lang="en-US" altLang="zh-TW" dirty="0" smtClean="0"/>
              <a:t>35 </a:t>
            </a:r>
            <a:r>
              <a:rPr lang="zh-TW" altLang="en-US" dirty="0" smtClean="0"/>
              <a:t>谁是先给了他，使他后来偿还呢？” </a:t>
            </a:r>
            <a:r>
              <a:rPr lang="en-US" altLang="zh-TW" dirty="0" smtClean="0"/>
              <a:t>36 </a:t>
            </a:r>
            <a:r>
              <a:rPr lang="zh-TW" altLang="en-US" dirty="0" smtClean="0"/>
              <a:t>因为万有都是本于他，倚靠他，归于他。愿荣耀归给他，直到永远！阿门。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181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63EBBF-AF77-8747-B131-B322084F715C}" type="slidenum">
              <a:rPr lang="zh-TW" altLang="en-US" sz="1200">
                <a:ea typeface="新細明體" charset="0"/>
                <a:cs typeface="新細明體" charset="0"/>
              </a:rPr>
              <a:pPr/>
              <a:t>12</a:t>
            </a:fld>
            <a:endParaRPr lang="en-US" altLang="zh-TW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: to stop feeling anger toward (someone who has done something wrong) : to stop blaming (someone) : to stop feeling anger about (something) : to forgive someone for (something wrong) : to stop requiring payment of (money that is owed)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2EE509-AA37-9947-8BDD-773577BD8E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: to stop feeling anger toward (someone who has done something wrong) : to stop blaming (someone) : to stop feeling anger about (something) : to forgive someone for (something wrong) : to stop requiring payment of (money that is owed)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2EE509-AA37-9947-8BDD-773577BD8E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宣召經文-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诗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篇 100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神从灰尘里抬举贫寒人，从粪堆中提拔穷乏人（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诗113:7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），从这个堕落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的世界里拯救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我们，使我们不效法贪婪，纷争，毒恨，妒忌等诸多不义，却效法耶稣。因着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——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   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神的慈悲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神的真理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神的旨意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我们应该并且可以“出淤泥而不染”，圣洁没有瑕疵，把自己全然献给神</a:t>
            </a:r>
            <a:r>
              <a:rPr lang="en-US" dirty="0" smtClean="0">
                <a:effectLst/>
              </a:rPr>
              <a:t>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8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" y="2926560"/>
            <a:ext cx="3400425" cy="2212181"/>
            <a:chOff x="0" y="2458"/>
            <a:chExt cx="2142" cy="1858"/>
          </a:xfrm>
        </p:grpSpPr>
        <p:sp>
          <p:nvSpPr>
            <p:cNvPr id="4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8954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404940"/>
            <a:ext cx="7772400" cy="1166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D7833-7586-448D-8064-E60A5F479F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636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3961F-4399-4872-B4BB-DD562B60974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525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8232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8232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D7ACD-A2E5-4DB9-A95B-A8073A2A2C2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489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F85DB-90A9-4169-B939-E9824ACFBB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080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C839B-1F0B-428A-B972-AEA36BC574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810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E59BC-6393-4CC6-B7AF-2D1075297F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514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2D033-61D9-4B30-85BA-7F19A36EB2E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88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AB078-5940-4DD8-BE68-21A6A89DF8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5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F734A-6BA0-4916-8163-515CD62BBB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729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6909D-8A5B-48F5-AD15-DD20EA4684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D6ED9-D68E-47A3-9701-DDA4ADAB39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45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" y="2926560"/>
            <a:ext cx="3400425" cy="2212181"/>
            <a:chOff x="0" y="2458"/>
            <a:chExt cx="2142" cy="1858"/>
          </a:xfrm>
        </p:grpSpPr>
        <p:sp>
          <p:nvSpPr>
            <p:cNvPr id="3379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103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7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750"/>
            <a:ext cx="8229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/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938906FA-2995-4BCA-BA86-18D3B8A59A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6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defRPr sz="3600" b="1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1143000" y="1123950"/>
            <a:ext cx="7086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 smtClean="0"/>
              <a:t>关系更新而变化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 smtClean="0"/>
              <a:t>—— </a:t>
            </a:r>
            <a:r>
              <a:rPr lang="zh-CN" altLang="en-US" dirty="0" smtClean="0"/>
              <a:t>彼此相爱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（</a:t>
            </a:r>
            <a:r>
              <a:rPr lang="en-US" b="0" dirty="0">
                <a:solidFill>
                  <a:srgbClr val="FFFFFF"/>
                </a:solidFill>
                <a:ea typeface="宋体" pitchFamily="2" charset="-122"/>
              </a:rPr>
              <a:t>羅馬</a:t>
            </a: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書</a:t>
            </a:r>
            <a:r>
              <a:rPr lang="en-US" altLang="zh-CN" b="0" dirty="0" smtClean="0">
                <a:solidFill>
                  <a:srgbClr val="FFFFFF"/>
                </a:solidFill>
                <a:ea typeface="宋体" pitchFamily="2" charset="-122"/>
              </a:rPr>
              <a:t>12</a:t>
            </a: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:</a:t>
            </a:r>
            <a:r>
              <a:rPr lang="zh-CN" altLang="zh-CN" b="0" dirty="0">
                <a:solidFill>
                  <a:srgbClr val="FFFFFF"/>
                </a:solidFill>
                <a:ea typeface="宋体" pitchFamily="2" charset="-122"/>
              </a:rPr>
              <a:t>9</a:t>
            </a:r>
            <a:r>
              <a:rPr lang="en-US" altLang="zh-CN" b="0" dirty="0" smtClean="0">
                <a:solidFill>
                  <a:srgbClr val="FFFFFF"/>
                </a:solidFill>
                <a:ea typeface="宋体" pitchFamily="2" charset="-122"/>
              </a:rPr>
              <a:t>-21</a:t>
            </a: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）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600" b="0" dirty="0">
              <a:solidFill>
                <a:srgbClr val="FFFFFF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785628"/>
              </p:ext>
            </p:extLst>
          </p:nvPr>
        </p:nvGraphicFramePr>
        <p:xfrm>
          <a:off x="2209800" y="438150"/>
          <a:ext cx="66294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701040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境遇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过于当看</a:t>
                      </a:r>
                      <a:endParaRPr lang="en-US" altLang="zh-CN" sz="3600" dirty="0" smtClean="0"/>
                    </a:p>
                    <a:p>
                      <a:r>
                        <a:rPr lang="zh-CN" altLang="en-US" sz="3600" dirty="0" smtClean="0"/>
                        <a:t>效法世界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合乎中道心意更新</a:t>
                      </a:r>
                      <a:endParaRPr lang="en-US" sz="3600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顺境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能力所得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感恩敬畏</a:t>
                      </a:r>
                      <a:endParaRPr lang="en-US" sz="3600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逆境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应得未得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感恩敬畏</a:t>
                      </a:r>
                      <a:endParaRPr lang="en-US" sz="3600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无论何境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dirty="0" smtClean="0"/>
                        <a:t>常常喜乐</a:t>
                      </a:r>
                      <a:endParaRPr lang="en-US" sz="3600" dirty="0" smtClean="0"/>
                    </a:p>
                    <a:p>
                      <a:r>
                        <a:rPr lang="zh-CN" altLang="en-US" sz="3600" dirty="0" smtClean="0"/>
                        <a:t>凡事谢恩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8278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9-01-12 23.04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73329" cy="45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8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0" y="1200150"/>
            <a:ext cx="72673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dirty="0"/>
              <a:t>以賽亞書 53:</a:t>
            </a:r>
            <a:r>
              <a:rPr lang="en-US" sz="3600" b="1" baseline="30000" dirty="0"/>
              <a:t>10 </a:t>
            </a:r>
            <a:r>
              <a:rPr lang="zh-CN" altLang="en-US" sz="3600" dirty="0"/>
              <a:t>耶和華卻</a:t>
            </a:r>
            <a:r>
              <a:rPr lang="zh-CN" altLang="en-US" sz="3600" dirty="0" smtClean="0"/>
              <a:t>定意</a:t>
            </a:r>
            <a:r>
              <a:rPr lang="en-US" altLang="zh-CN" sz="3600" dirty="0" smtClean="0"/>
              <a:t> </a:t>
            </a:r>
            <a:r>
              <a:rPr lang="en-US" sz="3600" dirty="0" smtClean="0"/>
              <a:t>[或</a:t>
            </a:r>
            <a:r>
              <a:rPr lang="en-US" sz="3600" dirty="0"/>
              <a:t>作：喜悅</a:t>
            </a:r>
            <a:r>
              <a:rPr lang="en-US" sz="3600" dirty="0" smtClean="0"/>
              <a:t>] </a:t>
            </a:r>
            <a:r>
              <a:rPr lang="zh-CN" altLang="en-US" sz="3600" dirty="0" smtClean="0"/>
              <a:t>將他壓傷</a:t>
            </a:r>
            <a:r>
              <a:rPr lang="zh-CN" altLang="en-US" sz="3600" dirty="0"/>
              <a:t>，使他受痛苦。耶和華以他為贖罪</a:t>
            </a:r>
            <a:r>
              <a:rPr lang="zh-CN" altLang="en-US" sz="3600" dirty="0" smtClean="0"/>
              <a:t>祭</a:t>
            </a:r>
            <a:endParaRPr lang="en-US" altLang="zh-CN" sz="3600" dirty="0" smtClean="0"/>
          </a:p>
          <a:p>
            <a:r>
              <a:rPr lang="zh-TW" altLang="en-US" sz="3600" dirty="0" smtClean="0"/>
              <a:t>彼</a:t>
            </a:r>
            <a:r>
              <a:rPr lang="zh-TW" altLang="en-US" sz="3600" dirty="0"/>
              <a:t>得前书</a:t>
            </a:r>
            <a:r>
              <a:rPr lang="en-US" altLang="zh-TW" sz="3600" dirty="0"/>
              <a:t>2:</a:t>
            </a:r>
            <a:r>
              <a:rPr lang="en-US" altLang="zh-TW" sz="3600" dirty="0" smtClean="0"/>
              <a:t>24</a:t>
            </a:r>
            <a:r>
              <a:rPr lang="zh-TW" altLang="en-US" sz="3600" dirty="0" smtClean="0"/>
              <a:t>他被挂在木头上</a:t>
            </a:r>
            <a:r>
              <a:rPr lang="zh-TW" altLang="en-US" sz="3600" dirty="0"/>
              <a:t>，亲身担当了我们的罪，使我们既然在罪上死，就得以在义上活。因他受的鞭伤，你们便得了医治。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285750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神赦免原谅我们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2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133350"/>
            <a:ext cx="7358062" cy="1285875"/>
          </a:xfrm>
        </p:spPr>
        <p:txBody>
          <a:bodyPr/>
          <a:lstStyle/>
          <a:p>
            <a:pPr eaLnBrk="1">
              <a:defRPr/>
            </a:pPr>
            <a:r>
              <a:rPr lang="zh-CN" altLang="en-US" sz="51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目的？？</a:t>
            </a:r>
            <a:endParaRPr lang="en-US" altLang="zh-CN" sz="51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1581150"/>
            <a:ext cx="7696200" cy="3562350"/>
          </a:xfrm>
        </p:spPr>
        <p:txBody>
          <a:bodyPr/>
          <a:lstStyle/>
          <a:p>
            <a:pPr algn="l" eaLnBrk="1">
              <a:defRPr/>
            </a:pPr>
            <a:r>
              <a:rPr lang="zh-CN" altLang="en-US" dirty="0"/>
              <a:t>罗</a:t>
            </a:r>
            <a:r>
              <a:rPr lang="en-US" altLang="zh-CN" dirty="0" smtClean="0"/>
              <a:t>8:</a:t>
            </a:r>
            <a:r>
              <a:rPr lang="en-US" dirty="0" smtClean="0"/>
              <a:t>28 我们晓得万事都互相效力，叫爱神的人得益处，就是按他旨意被召的人。 29</a:t>
            </a:r>
            <a:r>
              <a:rPr lang="en-US" dirty="0"/>
              <a:t> 因为他预先所</a:t>
            </a:r>
            <a:r>
              <a:rPr lang="en-US" dirty="0" smtClean="0"/>
              <a:t>知道</a:t>
            </a:r>
            <a:r>
              <a:rPr lang="zh-CN" altLang="en-US" dirty="0" smtClean="0"/>
              <a:t>／认识</a:t>
            </a:r>
            <a:r>
              <a:rPr lang="en-US" dirty="0" smtClean="0"/>
              <a:t>的</a:t>
            </a:r>
            <a:r>
              <a:rPr lang="en-US" dirty="0"/>
              <a:t>人，就预先定下</a:t>
            </a:r>
            <a:r>
              <a:rPr lang="en-US" dirty="0">
                <a:solidFill>
                  <a:srgbClr val="FFFF00"/>
                </a:solidFill>
              </a:rPr>
              <a:t>效法</a:t>
            </a:r>
            <a:r>
              <a:rPr lang="en-US" dirty="0"/>
              <a:t>他儿子的模样，使他儿子在许多弟兄中做</a:t>
            </a:r>
            <a:r>
              <a:rPr lang="en-US" dirty="0" smtClean="0"/>
              <a:t>长子</a:t>
            </a:r>
          </a:p>
        </p:txBody>
      </p:sp>
    </p:spTree>
    <p:extLst>
      <p:ext uri="{BB962C8B-B14F-4D97-AF65-F5344CB8AC3E}">
        <p14:creationId xmlns:p14="http://schemas.microsoft.com/office/powerpoint/2010/main" val="14186590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1" y="438150"/>
            <a:ext cx="66293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问题</a:t>
            </a:r>
            <a:r>
              <a:rPr lang="en-US" altLang="zh-TW" sz="4000" dirty="0"/>
              <a:t>4</a:t>
            </a:r>
            <a:r>
              <a:rPr lang="zh-TW" altLang="en-US" sz="4000" dirty="0"/>
              <a:t>：上帝是怎样造人的？目的是什么</a:t>
            </a:r>
            <a:r>
              <a:rPr lang="zh-TW" altLang="en-US" sz="4000" dirty="0" smtClean="0"/>
              <a:t>？</a:t>
            </a:r>
            <a:endParaRPr lang="en-US" altLang="zh-TW" sz="4000" dirty="0" smtClean="0"/>
          </a:p>
          <a:p>
            <a:r>
              <a:rPr lang="zh-CN" altLang="en-US" sz="4000" dirty="0" smtClean="0"/>
              <a:t>答：</a:t>
            </a:r>
            <a:r>
              <a:rPr lang="zh-TW" altLang="en-US" sz="4000" dirty="0" smtClean="0"/>
              <a:t>上帝按</a:t>
            </a:r>
            <a:r>
              <a:rPr lang="zh-TW" altLang="en-US" sz="4000" dirty="0"/>
              <a:t>照自己的形像造了男人和女人，为了让我们认识他、爱他、与他同住，并荣耀他。</a:t>
            </a:r>
            <a:r>
              <a:rPr lang="zh-TW" altLang="en-US" sz="4000" dirty="0">
                <a:solidFill>
                  <a:srgbClr val="FFFF00"/>
                </a:solidFill>
              </a:rPr>
              <a:t>我们为上帝所造，理应活出他的荣耀</a:t>
            </a:r>
            <a:r>
              <a:rPr lang="zh-TW" altLang="en-US" sz="4000" dirty="0"/>
              <a:t>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335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38400" y="1733550"/>
            <a:ext cx="7467600" cy="3181350"/>
          </a:xfrm>
        </p:spPr>
        <p:txBody>
          <a:bodyPr/>
          <a:lstStyle/>
          <a:p>
            <a:pPr marL="685800" indent="-685800" algn="l">
              <a:buFont typeface="Arial"/>
              <a:buChar char="•"/>
            </a:pPr>
            <a:r>
              <a:rPr lang="zh-TW" altLang="en-US" sz="4800" kern="1200" dirty="0">
                <a:effectLst/>
                <a:latin typeface="Arial" charset="0"/>
                <a:ea typeface="宋体" pitchFamily="2" charset="-122"/>
              </a:rPr>
              <a:t>神赦免我们 </a:t>
            </a:r>
            <a:r>
              <a:rPr lang="en-US" altLang="zh-TW" sz="4800" kern="1200" dirty="0">
                <a:effectLst/>
                <a:latin typeface="Arial" charset="0"/>
                <a:ea typeface="宋体" pitchFamily="2" charset="-122"/>
              </a:rPr>
              <a:t>Forgive </a:t>
            </a:r>
            <a:endParaRPr lang="en-US" altLang="zh-TW" sz="4800" kern="1200" dirty="0" smtClean="0">
              <a:effectLst/>
              <a:latin typeface="Arial" charset="0"/>
              <a:ea typeface="宋体" pitchFamily="2" charset="-122"/>
            </a:endParaRPr>
          </a:p>
          <a:p>
            <a:pPr marL="685800" indent="-685800" algn="l">
              <a:buFont typeface="Arial"/>
              <a:buChar char="•"/>
            </a:pPr>
            <a:r>
              <a:rPr lang="zh-TW" altLang="en-US" sz="4800" kern="1200" dirty="0" smtClean="0">
                <a:effectLst/>
                <a:latin typeface="Arial" charset="0"/>
                <a:ea typeface="宋体" pitchFamily="2" charset="-122"/>
              </a:rPr>
              <a:t>神赐予我们 </a:t>
            </a:r>
            <a:r>
              <a:rPr lang="en-US" altLang="zh-TW" sz="4800" kern="1200" dirty="0">
                <a:effectLst/>
                <a:latin typeface="Arial" charset="0"/>
                <a:ea typeface="宋体" pitchFamily="2" charset="-122"/>
              </a:rPr>
              <a:t>Give </a:t>
            </a:r>
            <a:endParaRPr lang="en-US" altLang="zh-TW" sz="4800" kern="1200" dirty="0" smtClean="0">
              <a:effectLst/>
              <a:latin typeface="Arial" charset="0"/>
              <a:ea typeface="宋体" pitchFamily="2" charset="-122"/>
            </a:endParaRPr>
          </a:p>
          <a:p>
            <a:pPr marL="685800" indent="-685800" algn="l">
              <a:buFont typeface="Arial"/>
              <a:buChar char="•"/>
            </a:pPr>
            <a:r>
              <a:rPr lang="zh-TW" altLang="en-US" sz="4800" kern="1200" dirty="0" smtClean="0">
                <a:effectLst/>
                <a:latin typeface="Arial" charset="0"/>
                <a:ea typeface="宋体" pitchFamily="2" charset="-122"/>
              </a:rPr>
              <a:t>神疼爱我们 </a:t>
            </a:r>
            <a:r>
              <a:rPr lang="en-US" altLang="zh-TW" sz="4800" kern="1200" dirty="0">
                <a:effectLst/>
                <a:latin typeface="Arial" charset="0"/>
                <a:ea typeface="宋体" pitchFamily="2" charset="-122"/>
              </a:rPr>
              <a:t>Love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4600" y="133350"/>
            <a:ext cx="5867400" cy="17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dirty="0" smtClean="0">
                <a:ea typeface="宋体" pitchFamily="2" charset="-122"/>
              </a:rPr>
              <a:t>在主基督耶穌裡</a:t>
            </a:r>
            <a:endParaRPr lang="zh-TW" altLang="en-US" sz="2800" b="0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37847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899" y="0"/>
            <a:ext cx="3645301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-19050"/>
            <a:ext cx="48954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7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内容占位符 2"/>
          <p:cNvSpPr>
            <a:spLocks noGrp="1"/>
          </p:cNvSpPr>
          <p:nvPr>
            <p:ph idx="4294967295"/>
          </p:nvPr>
        </p:nvSpPr>
        <p:spPr>
          <a:xfrm>
            <a:off x="1143000" y="971550"/>
            <a:ext cx="8686800" cy="3943350"/>
          </a:xfrm>
        </p:spPr>
        <p:txBody>
          <a:bodyPr/>
          <a:lstStyle/>
          <a:p>
            <a:pPr marL="1200150" lvl="1" indent="-742950" algn="ctr" eaLnBrk="1" hangingPunct="1">
              <a:buFont typeface="+mj-lt"/>
              <a:buAutoNum type="arabicPeriod"/>
              <a:defRPr/>
            </a:pPr>
            <a:r>
              <a:rPr lang="zh-CN" altLang="en-US" sz="3600" dirty="0" smtClean="0">
                <a:effectLst/>
              </a:rPr>
              <a:t>鼓励言语</a:t>
            </a:r>
            <a:endParaRPr lang="en-US" altLang="zh-CN" sz="3600" dirty="0" smtClean="0">
              <a:effectLst/>
            </a:endParaRPr>
          </a:p>
          <a:p>
            <a:pPr marL="1200150" lvl="1" indent="-742950" algn="ctr" eaLnBrk="1" hangingPunct="1">
              <a:buFont typeface="+mj-lt"/>
              <a:buAutoNum type="arabicPeriod"/>
              <a:defRPr/>
            </a:pPr>
            <a:r>
              <a:rPr lang="zh-CN" altLang="en-US" sz="3600" dirty="0" smtClean="0">
                <a:effectLst/>
              </a:rPr>
              <a:t>授受礼物</a:t>
            </a:r>
            <a:endParaRPr lang="en-US" altLang="zh-CN" sz="3600" dirty="0" smtClean="0">
              <a:effectLst/>
            </a:endParaRPr>
          </a:p>
          <a:p>
            <a:pPr marL="1200150" lvl="1" indent="-742950" algn="ctr" eaLnBrk="1" hangingPunct="1">
              <a:buFont typeface="+mj-lt"/>
              <a:buAutoNum type="arabicPeriod"/>
              <a:defRPr/>
            </a:pPr>
            <a:r>
              <a:rPr lang="zh-CN" altLang="en-US" sz="3600" dirty="0" smtClean="0">
                <a:effectLst/>
              </a:rPr>
              <a:t>身体接触</a:t>
            </a:r>
            <a:endParaRPr lang="en-US" altLang="zh-CN" sz="3600" dirty="0" smtClean="0">
              <a:effectLst/>
            </a:endParaRPr>
          </a:p>
          <a:p>
            <a:pPr marL="1200150" lvl="1" indent="-742950" algn="ctr" eaLnBrk="1" hangingPunct="1">
              <a:buFont typeface="+mj-lt"/>
              <a:buAutoNum type="arabicPeriod"/>
              <a:defRPr/>
            </a:pPr>
            <a:r>
              <a:rPr lang="zh-CN" altLang="en-US" sz="3600" dirty="0" smtClean="0">
                <a:effectLst/>
              </a:rPr>
              <a:t>实际服务</a:t>
            </a:r>
            <a:endParaRPr lang="en-US" altLang="zh-CN" sz="3600" dirty="0" smtClean="0">
              <a:effectLst/>
            </a:endParaRPr>
          </a:p>
          <a:p>
            <a:pPr marL="1200150" lvl="1" indent="-742950" algn="ctr" eaLnBrk="1" hangingPunct="1">
              <a:buFont typeface="+mj-lt"/>
              <a:buAutoNum type="arabicPeriod"/>
              <a:defRPr/>
            </a:pPr>
            <a:r>
              <a:rPr lang="zh-CN" altLang="en-US" sz="3600" dirty="0" smtClean="0">
                <a:effectLst/>
              </a:rPr>
              <a:t>优质时间</a:t>
            </a:r>
            <a:endParaRPr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val="151035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1143000" y="1123950"/>
            <a:ext cx="7086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 smtClean="0"/>
              <a:t>心意更新而变化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 smtClean="0"/>
              <a:t>关系更新而变化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dirty="0" smtClean="0"/>
              <a:t>—— </a:t>
            </a:r>
            <a:r>
              <a:rPr lang="zh-CN" altLang="en-US" dirty="0" smtClean="0"/>
              <a:t>彼此相爱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b="0" dirty="0" smtClean="0">
                <a:solidFill>
                  <a:srgbClr val="FFFFFF"/>
                </a:solidFill>
                <a:ea typeface="宋体" pitchFamily="2" charset="-122"/>
              </a:rPr>
              <a:t>鼓励感恩赞赏建造</a:t>
            </a:r>
            <a:endParaRPr lang="en-US" b="0" dirty="0" smtClean="0">
              <a:solidFill>
                <a:srgbClr val="FFFFFF"/>
              </a:solidFill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600" b="0" dirty="0">
              <a:solidFill>
                <a:srgbClr val="FFFFFF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172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240" y="-33991"/>
            <a:ext cx="385936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6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133350"/>
            <a:ext cx="6781800" cy="3970734"/>
          </a:xfrm>
        </p:spPr>
        <p:txBody>
          <a:bodyPr/>
          <a:lstStyle/>
          <a:p>
            <a:pPr algn="l" eaLnBrk="1">
              <a:spcBef>
                <a:spcPts val="0"/>
              </a:spcBef>
              <a:defRPr/>
            </a:pPr>
            <a:r>
              <a:rPr lang="zh-CN" altLang="en-US" b="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罗马书</a:t>
            </a:r>
            <a:r>
              <a:rPr lang="en-US" altLang="zh-CN" b="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12:1-2</a:t>
            </a:r>
          </a:p>
          <a:p>
            <a:pPr algn="l" eaLnBrk="1">
              <a:spcBef>
                <a:spcPts val="0"/>
              </a:spcBef>
              <a:defRPr/>
            </a:pPr>
            <a:r>
              <a:rPr lang="en-US" b="0" baseline="30000" dirty="0" smtClean="0">
                <a:effectLst/>
                <a:latin typeface="黑体"/>
                <a:ea typeface="黑体"/>
                <a:cs typeface="黑体"/>
              </a:rPr>
              <a:t>1</a:t>
            </a:r>
            <a:r>
              <a:rPr lang="zh-CN" altLang="en-US" b="0" dirty="0">
                <a:effectLst/>
                <a:latin typeface="黑体"/>
                <a:ea typeface="黑体"/>
                <a:cs typeface="黑体"/>
              </a:rPr>
              <a:t>所以弟兄们，我以神的</a:t>
            </a:r>
            <a:r>
              <a:rPr lang="zh-CN" altLang="en-US" b="0" dirty="0">
                <a:solidFill>
                  <a:srgbClr val="FFFF00"/>
                </a:solidFill>
                <a:effectLst/>
                <a:latin typeface="黑体"/>
                <a:ea typeface="黑体"/>
                <a:cs typeface="黑体"/>
              </a:rPr>
              <a:t>慈悲</a:t>
            </a:r>
            <a:r>
              <a:rPr lang="zh-CN" altLang="en-US" b="0" dirty="0">
                <a:effectLst/>
                <a:latin typeface="黑体"/>
                <a:ea typeface="黑体"/>
                <a:cs typeface="黑体"/>
              </a:rPr>
              <a:t>劝你们，将身体献上，当做活祭，是圣洁的，是神所喜悦的，你们如此侍奉乃是</a:t>
            </a:r>
            <a:r>
              <a:rPr lang="zh-CN" altLang="en-US" b="0" dirty="0">
                <a:solidFill>
                  <a:srgbClr val="FFFF00"/>
                </a:solidFill>
                <a:effectLst/>
                <a:latin typeface="黑体"/>
                <a:ea typeface="黑体"/>
                <a:cs typeface="黑体"/>
              </a:rPr>
              <a:t>理所当然</a:t>
            </a:r>
            <a:r>
              <a:rPr lang="zh-CN" altLang="en-US" b="0" dirty="0">
                <a:effectLst/>
                <a:latin typeface="黑体"/>
                <a:ea typeface="黑体"/>
                <a:cs typeface="黑体"/>
              </a:rPr>
              <a:t>的。</a:t>
            </a:r>
            <a:r>
              <a:rPr lang="en-US" b="0" dirty="0">
                <a:effectLst/>
                <a:latin typeface="黑体"/>
                <a:ea typeface="黑体"/>
                <a:cs typeface="黑体"/>
              </a:rPr>
              <a:t> </a:t>
            </a:r>
            <a:r>
              <a:rPr lang="en-US" b="0" baseline="30000" dirty="0">
                <a:effectLst/>
                <a:latin typeface="黑体"/>
                <a:ea typeface="黑体"/>
                <a:cs typeface="黑体"/>
              </a:rPr>
              <a:t>2</a:t>
            </a:r>
            <a:r>
              <a:rPr lang="zh-CN" altLang="en-US" b="0" dirty="0">
                <a:effectLst/>
                <a:latin typeface="黑体"/>
                <a:ea typeface="黑体"/>
                <a:cs typeface="黑体"/>
              </a:rPr>
              <a:t>不要效法这个世界，只要</a:t>
            </a:r>
            <a:r>
              <a:rPr lang="zh-CN" altLang="en-US" b="0" dirty="0">
                <a:solidFill>
                  <a:srgbClr val="CCFFCC"/>
                </a:solidFill>
                <a:effectLst/>
                <a:latin typeface="黑体"/>
                <a:ea typeface="黑体"/>
                <a:cs typeface="黑体"/>
              </a:rPr>
              <a:t>心意更新而变化</a:t>
            </a:r>
            <a:r>
              <a:rPr lang="zh-CN" altLang="en-US" b="0" dirty="0">
                <a:effectLst/>
                <a:latin typeface="黑体"/>
                <a:ea typeface="黑体"/>
                <a:cs typeface="黑体"/>
              </a:rPr>
              <a:t>，叫你们察验何为神的善良、纯全、可喜悦的</a:t>
            </a:r>
            <a:r>
              <a:rPr lang="zh-CN" altLang="en-US" b="0" dirty="0">
                <a:solidFill>
                  <a:srgbClr val="FFFF00"/>
                </a:solidFill>
                <a:effectLst/>
                <a:latin typeface="黑体"/>
                <a:ea typeface="黑体"/>
                <a:cs typeface="黑体"/>
              </a:rPr>
              <a:t>旨意</a:t>
            </a:r>
            <a:r>
              <a:rPr lang="zh-CN" altLang="en-US" b="0" dirty="0">
                <a:effectLst/>
                <a:latin typeface="黑体"/>
                <a:ea typeface="黑体"/>
                <a:cs typeface="黑体"/>
              </a:rPr>
              <a:t>。</a:t>
            </a:r>
            <a:r>
              <a:rPr lang="en-US" b="0" dirty="0">
                <a:effectLst/>
                <a:latin typeface="黑体"/>
                <a:ea typeface="黑体"/>
                <a:cs typeface="黑体"/>
              </a:rPr>
              <a:t> </a:t>
            </a:r>
            <a:endParaRPr lang="en-US" b="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9528446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361950"/>
            <a:ext cx="6781800" cy="3970734"/>
          </a:xfrm>
        </p:spPr>
        <p:txBody>
          <a:bodyPr/>
          <a:lstStyle/>
          <a:p>
            <a:pPr algn="l" eaLnBrk="1">
              <a:spcBef>
                <a:spcPts val="0"/>
              </a:spcBef>
              <a:defRPr/>
            </a:pPr>
            <a:r>
              <a:rPr lang="zh-CN" altLang="en-US" b="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罗马书</a:t>
            </a:r>
            <a:r>
              <a:rPr lang="en-US" altLang="zh-CN" b="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12:9-21</a:t>
            </a:r>
          </a:p>
          <a:p>
            <a:pPr algn="l"/>
            <a:r>
              <a:rPr lang="en-US" kern="1200" baseline="30000" dirty="0">
                <a:effectLst/>
                <a:latin typeface="Arial" charset="0"/>
                <a:ea typeface="宋体" pitchFamily="2" charset="-122"/>
              </a:rPr>
              <a:t>9 </a:t>
            </a:r>
            <a:r>
              <a:rPr lang="en-US" kern="1200" dirty="0">
                <a:effectLst/>
                <a:latin typeface="Arial" charset="0"/>
                <a:ea typeface="宋体" pitchFamily="2" charset="-122"/>
              </a:rPr>
              <a:t>爱人不可虚假；恶要厌恶，善要亲近。 </a:t>
            </a:r>
            <a:r>
              <a:rPr lang="en-US" kern="1200" baseline="30000" dirty="0">
                <a:effectLst/>
                <a:latin typeface="Arial" charset="0"/>
                <a:ea typeface="宋体" pitchFamily="2" charset="-122"/>
              </a:rPr>
              <a:t>10 </a:t>
            </a:r>
            <a:r>
              <a:rPr lang="en-US" kern="1200" dirty="0">
                <a:effectLst/>
                <a:latin typeface="Arial" charset="0"/>
                <a:ea typeface="宋体" pitchFamily="2" charset="-122"/>
              </a:rPr>
              <a:t>爱弟兄，要彼此亲热；恭敬人，要彼此推让。</a:t>
            </a:r>
            <a:r>
              <a:rPr lang="en-US" kern="1200" baseline="30000" dirty="0">
                <a:effectLst/>
                <a:latin typeface="Arial" charset="0"/>
                <a:ea typeface="宋体" pitchFamily="2" charset="-122"/>
              </a:rPr>
              <a:t>11 </a:t>
            </a:r>
            <a:r>
              <a:rPr lang="en-US" kern="1200" dirty="0">
                <a:effectLst/>
                <a:latin typeface="Arial" charset="0"/>
                <a:ea typeface="宋体" pitchFamily="2" charset="-122"/>
              </a:rPr>
              <a:t>殷勤不可懒惰；要心里火热，常常服侍主</a:t>
            </a:r>
            <a:r>
              <a:rPr lang="en-US" kern="1200" dirty="0" smtClean="0">
                <a:effectLst/>
                <a:latin typeface="Arial" charset="0"/>
                <a:ea typeface="宋体" pitchFamily="2" charset="-122"/>
              </a:rPr>
              <a:t>。</a:t>
            </a:r>
            <a:endParaRPr lang="en-US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83327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514350"/>
            <a:ext cx="6781800" cy="3970734"/>
          </a:xfrm>
        </p:spPr>
        <p:txBody>
          <a:bodyPr/>
          <a:lstStyle/>
          <a:p>
            <a:pPr algn="l"/>
            <a:r>
              <a:rPr lang="en-US" kern="1200" baseline="30000" dirty="0" smtClean="0">
                <a:effectLst/>
                <a:latin typeface="Arial" charset="0"/>
                <a:ea typeface="宋体" pitchFamily="2" charset="-122"/>
              </a:rPr>
              <a:t>12</a:t>
            </a:r>
            <a:r>
              <a:rPr lang="en-US" kern="1200" baseline="30000" dirty="0">
                <a:effectLst/>
                <a:latin typeface="Arial" charset="0"/>
                <a:ea typeface="宋体" pitchFamily="2" charset="-122"/>
              </a:rPr>
              <a:t> </a:t>
            </a:r>
            <a:r>
              <a:rPr lang="en-US" kern="1200" dirty="0">
                <a:effectLst/>
                <a:latin typeface="Arial" charset="0"/>
                <a:ea typeface="宋体" pitchFamily="2" charset="-122"/>
              </a:rPr>
              <a:t>在指望中要喜乐，在患难中要忍耐，祷告要恒切。 </a:t>
            </a:r>
            <a:r>
              <a:rPr lang="en-US" kern="1200" baseline="30000" dirty="0">
                <a:effectLst/>
                <a:latin typeface="Arial" charset="0"/>
                <a:ea typeface="宋体" pitchFamily="2" charset="-122"/>
              </a:rPr>
              <a:t>13 </a:t>
            </a:r>
            <a:r>
              <a:rPr lang="en-US" kern="1200" dirty="0">
                <a:effectLst/>
                <a:latin typeface="Arial" charset="0"/>
                <a:ea typeface="宋体" pitchFamily="2" charset="-122"/>
              </a:rPr>
              <a:t>圣徒缺乏要帮补，客要一味地款待。 </a:t>
            </a:r>
            <a:r>
              <a:rPr lang="en-US" kern="1200" baseline="30000" dirty="0">
                <a:effectLst/>
                <a:latin typeface="Arial" charset="0"/>
                <a:ea typeface="宋体" pitchFamily="2" charset="-122"/>
              </a:rPr>
              <a:t>14 </a:t>
            </a:r>
            <a:r>
              <a:rPr lang="en-US" kern="1200" dirty="0">
                <a:effectLst/>
                <a:latin typeface="Arial" charset="0"/>
                <a:ea typeface="宋体" pitchFamily="2" charset="-122"/>
              </a:rPr>
              <a:t>逼迫你们的，要给他们祝福；只要祝福，不可咒诅。 </a:t>
            </a:r>
            <a:r>
              <a:rPr lang="en-US" kern="1200" baseline="30000" dirty="0">
                <a:effectLst/>
                <a:latin typeface="Arial" charset="0"/>
                <a:ea typeface="宋体" pitchFamily="2" charset="-122"/>
              </a:rPr>
              <a:t>15 </a:t>
            </a:r>
            <a:r>
              <a:rPr lang="en-US" kern="1200" dirty="0">
                <a:effectLst/>
                <a:latin typeface="Arial" charset="0"/>
                <a:ea typeface="宋体" pitchFamily="2" charset="-122"/>
              </a:rPr>
              <a:t>与喜乐的人要同乐，与哀哭的人要同哭</a:t>
            </a:r>
            <a:r>
              <a:rPr lang="en-US" kern="1200" dirty="0" smtClean="0">
                <a:effectLst/>
                <a:latin typeface="Arial" charset="0"/>
                <a:ea typeface="宋体" pitchFamily="2" charset="-122"/>
              </a:rPr>
              <a:t>。</a:t>
            </a:r>
            <a:endParaRPr lang="en-US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11331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438150"/>
            <a:ext cx="6781800" cy="3970734"/>
          </a:xfrm>
        </p:spPr>
        <p:txBody>
          <a:bodyPr/>
          <a:lstStyle/>
          <a:p>
            <a:pPr algn="l"/>
            <a:r>
              <a:rPr lang="en-US" kern="1200" baseline="30000" dirty="0" smtClean="0">
                <a:effectLst/>
                <a:latin typeface="Arial" charset="0"/>
                <a:ea typeface="宋体" pitchFamily="2" charset="-122"/>
              </a:rPr>
              <a:t>16</a:t>
            </a:r>
            <a:r>
              <a:rPr lang="en-US" kern="1200" baseline="30000" dirty="0">
                <a:effectLst/>
                <a:latin typeface="Arial" charset="0"/>
                <a:ea typeface="宋体" pitchFamily="2" charset="-122"/>
              </a:rPr>
              <a:t> </a:t>
            </a:r>
            <a:r>
              <a:rPr lang="en-US" kern="1200" dirty="0">
                <a:effectLst/>
                <a:latin typeface="Arial" charset="0"/>
                <a:ea typeface="宋体" pitchFamily="2" charset="-122"/>
              </a:rPr>
              <a:t>要彼此同心；不要志气高大，倒要俯就卑微的人；不要自以为聪明。</a:t>
            </a:r>
            <a:r>
              <a:rPr lang="en-US" kern="1200" baseline="30000" dirty="0">
                <a:effectLst/>
                <a:latin typeface="Arial" charset="0"/>
                <a:ea typeface="宋体" pitchFamily="2" charset="-122"/>
              </a:rPr>
              <a:t>17 </a:t>
            </a:r>
            <a:r>
              <a:rPr lang="en-US" kern="1200" dirty="0">
                <a:effectLst/>
                <a:latin typeface="Arial" charset="0"/>
                <a:ea typeface="宋体" pitchFamily="2" charset="-122"/>
              </a:rPr>
              <a:t>不要以恶报恶。众人以为美的事，要留心去做。 </a:t>
            </a:r>
            <a:r>
              <a:rPr lang="en-US" kern="1200" baseline="30000" dirty="0">
                <a:effectLst/>
                <a:latin typeface="Arial" charset="0"/>
                <a:ea typeface="宋体" pitchFamily="2" charset="-122"/>
              </a:rPr>
              <a:t>18 </a:t>
            </a:r>
            <a:r>
              <a:rPr lang="en-US" kern="1200" dirty="0">
                <a:effectLst/>
                <a:latin typeface="Arial" charset="0"/>
                <a:ea typeface="宋体" pitchFamily="2" charset="-122"/>
              </a:rPr>
              <a:t>若是能行，总要尽力与众人和睦。</a:t>
            </a:r>
            <a:r>
              <a:rPr lang="en-US" kern="1200" baseline="30000" dirty="0">
                <a:effectLst/>
                <a:latin typeface="Arial" charset="0"/>
                <a:ea typeface="宋体" pitchFamily="2" charset="-122"/>
              </a:rPr>
              <a:t>19 </a:t>
            </a:r>
            <a:r>
              <a:rPr lang="en-US" kern="1200" dirty="0">
                <a:effectLst/>
                <a:latin typeface="Arial" charset="0"/>
                <a:ea typeface="宋体" pitchFamily="2" charset="-122"/>
              </a:rPr>
              <a:t>亲爱的弟兄，不要自己申冤，宁可让步，听凭主怒；因为经上记着</a:t>
            </a:r>
            <a:r>
              <a:rPr lang="en-US" kern="1200" dirty="0" smtClean="0">
                <a:effectLst/>
                <a:latin typeface="Arial" charset="0"/>
                <a:ea typeface="宋体" pitchFamily="2" charset="-122"/>
              </a:rPr>
              <a:t>：</a:t>
            </a:r>
            <a:endParaRPr lang="en-US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6881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514350"/>
            <a:ext cx="6781800" cy="3970734"/>
          </a:xfrm>
        </p:spPr>
        <p:txBody>
          <a:bodyPr/>
          <a:lstStyle/>
          <a:p>
            <a:pPr algn="l" eaLnBrk="1">
              <a:spcBef>
                <a:spcPts val="0"/>
              </a:spcBef>
              <a:defRPr/>
            </a:pPr>
            <a:r>
              <a:rPr lang="en-US" kern="1200" dirty="0" smtClean="0">
                <a:effectLst/>
                <a:latin typeface="Arial" charset="0"/>
                <a:ea typeface="宋体" pitchFamily="2" charset="-122"/>
              </a:rPr>
              <a:t>“</a:t>
            </a:r>
            <a:r>
              <a:rPr lang="en-US" kern="1200" dirty="0">
                <a:effectLst/>
                <a:latin typeface="Arial" charset="0"/>
                <a:ea typeface="宋体" pitchFamily="2" charset="-122"/>
              </a:rPr>
              <a:t>主说：申冤在我，我必报应。” </a:t>
            </a:r>
            <a:r>
              <a:rPr lang="en-US" kern="1200" baseline="30000" dirty="0">
                <a:effectLst/>
                <a:latin typeface="Arial" charset="0"/>
                <a:ea typeface="宋体" pitchFamily="2" charset="-122"/>
              </a:rPr>
              <a:t>20 </a:t>
            </a:r>
            <a:r>
              <a:rPr lang="en-US" kern="1200" dirty="0">
                <a:effectLst/>
                <a:latin typeface="Arial" charset="0"/>
                <a:ea typeface="宋体" pitchFamily="2" charset="-122"/>
              </a:rPr>
              <a:t>所以，“你的仇敌若饿了，就给他吃；若渴了，就给他喝。因为你这样行，就是把炭火堆在他的头上。” </a:t>
            </a:r>
            <a:r>
              <a:rPr lang="en-US" kern="1200" baseline="30000" dirty="0">
                <a:effectLst/>
                <a:latin typeface="Arial" charset="0"/>
                <a:ea typeface="宋体" pitchFamily="2" charset="-122"/>
              </a:rPr>
              <a:t>21 </a:t>
            </a:r>
            <a:r>
              <a:rPr lang="en-US" kern="1200" dirty="0">
                <a:effectLst/>
                <a:latin typeface="Arial" charset="0"/>
                <a:ea typeface="宋体" pitchFamily="2" charset="-122"/>
              </a:rPr>
              <a:t>你不可为恶所胜，反要以善胜恶。</a:t>
            </a:r>
          </a:p>
        </p:txBody>
      </p:sp>
    </p:spTree>
    <p:extLst>
      <p:ext uri="{BB962C8B-B14F-4D97-AF65-F5344CB8AC3E}">
        <p14:creationId xmlns:p14="http://schemas.microsoft.com/office/powerpoint/2010/main" val="22632227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0"/>
            <a:ext cx="9067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altLang="zh-CN" sz="3200" dirty="0" smtClean="0"/>
          </a:p>
          <a:p>
            <a:r>
              <a:rPr lang="en-US" altLang="zh-CN" sz="3200" dirty="0" smtClean="0"/>
              <a:t>				</a:t>
            </a:r>
            <a:r>
              <a:rPr lang="zh-CN" altLang="en-US" sz="3200" dirty="0" smtClean="0"/>
              <a:t>因</a:t>
            </a:r>
            <a:r>
              <a:rPr lang="zh-CN" altLang="en-US" sz="3200" dirty="0"/>
              <a:t>着</a:t>
            </a:r>
            <a:r>
              <a:rPr lang="en-US" altLang="zh-CN" sz="3200" dirty="0"/>
              <a:t>—</a:t>
            </a:r>
            <a:r>
              <a:rPr lang="en-US" altLang="zh-CN" sz="3200" dirty="0" smtClean="0"/>
              <a:t>—</a:t>
            </a:r>
          </a:p>
          <a:p>
            <a:endParaRPr lang="en-US" sz="3200" dirty="0"/>
          </a:p>
          <a:p>
            <a:pPr marL="457200" lvl="0" indent="-457200" algn="ctr">
              <a:buFont typeface="Wingdings" charset="2"/>
              <a:buChar char="u"/>
            </a:pPr>
            <a:r>
              <a:rPr lang="en-US" sz="3200" dirty="0"/>
              <a:t>神的慈悲</a:t>
            </a:r>
          </a:p>
          <a:p>
            <a:pPr marL="457200" lvl="0" indent="-457200" algn="ctr">
              <a:buFont typeface="Wingdings" charset="2"/>
              <a:buChar char="u"/>
            </a:pPr>
            <a:r>
              <a:rPr lang="en-US" sz="3200" dirty="0"/>
              <a:t>神的真理</a:t>
            </a:r>
          </a:p>
          <a:p>
            <a:pPr marL="457200" lvl="0" indent="-457200" algn="ctr">
              <a:buFont typeface="Wingdings" charset="2"/>
              <a:buChar char="u"/>
            </a:pPr>
            <a:r>
              <a:rPr lang="en-US" sz="3200" dirty="0"/>
              <a:t>神的</a:t>
            </a:r>
            <a:r>
              <a:rPr lang="en-US" sz="3200" dirty="0" smtClean="0"/>
              <a:t>旨意</a:t>
            </a:r>
            <a:endParaRPr lang="en-US" altLang="zh-CN" sz="3200" dirty="0">
              <a:latin typeface="宋体"/>
              <a:ea typeface="宋体"/>
              <a:cs typeface="宋体"/>
            </a:endParaRPr>
          </a:p>
          <a:p>
            <a:pPr lvl="3" algn="ctr">
              <a:defRPr/>
            </a:pPr>
            <a:endParaRPr lang="en-US" altLang="zh-CHT" sz="3200" dirty="0" smtClean="0"/>
          </a:p>
          <a:p>
            <a:pPr lvl="3" algn="ctr">
              <a:defRPr/>
            </a:pPr>
            <a:r>
              <a:rPr lang="zh-CN" altLang="en-US" sz="3200" dirty="0" smtClean="0">
                <a:latin typeface="宋体"/>
                <a:ea typeface="宋体"/>
                <a:cs typeface="宋体"/>
              </a:rPr>
              <a:t>献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上我们的时间，金钱，才干，观点等等</a:t>
            </a:r>
            <a:endParaRPr lang="en-US" altLang="zh-CN" sz="32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3"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让神拥有绝对主权自由取舍决定如何使用</a:t>
            </a:r>
            <a:endParaRPr lang="en-US" altLang="zh-CN" sz="32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663188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1352550"/>
            <a:ext cx="410881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zh-CN" altLang="en-US" sz="4400" dirty="0" smtClean="0"/>
              <a:t>更新是困难的</a:t>
            </a:r>
            <a:endParaRPr lang="en-US" altLang="zh-CN" sz="4400" dirty="0" smtClean="0"/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/>
              <a:t>更新是必须的</a:t>
            </a: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/>
              <a:t>更新是可行的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661866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SimSun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70264</TotalTime>
  <Words>793</Words>
  <Application>Microsoft Macintosh PowerPoint</Application>
  <PresentationFormat>On-screen Show (16:9)</PresentationFormat>
  <Paragraphs>87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目的？？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Kunming Su</cp:lastModifiedBy>
  <cp:revision>1124</cp:revision>
  <cp:lastPrinted>2015-08-08T22:42:10Z</cp:lastPrinted>
  <dcterms:created xsi:type="dcterms:W3CDTF">2005-05-27T01:23:00Z</dcterms:created>
  <dcterms:modified xsi:type="dcterms:W3CDTF">2019-01-27T03:17:07Z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