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handoutMasterIdLst>
    <p:handoutMasterId r:id="rId20"/>
  </p:handoutMasterIdLst>
  <p:sldIdLst>
    <p:sldId id="964" r:id="rId2"/>
    <p:sldId id="1359" r:id="rId3"/>
    <p:sldId id="1243" r:id="rId4"/>
    <p:sldId id="1371" r:id="rId5"/>
    <p:sldId id="1381" r:id="rId6"/>
    <p:sldId id="1379" r:id="rId7"/>
    <p:sldId id="1380" r:id="rId8"/>
    <p:sldId id="1376" r:id="rId9"/>
    <p:sldId id="1387" r:id="rId10"/>
    <p:sldId id="1383" r:id="rId11"/>
    <p:sldId id="1382" r:id="rId12"/>
    <p:sldId id="1385" r:id="rId13"/>
    <p:sldId id="1384" r:id="rId14"/>
    <p:sldId id="1386" r:id="rId15"/>
    <p:sldId id="1369" r:id="rId16"/>
    <p:sldId id="1341" r:id="rId17"/>
    <p:sldId id="1377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52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申命记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32:30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若不是他们的磐石卖了他们，若不是耶和华交出他们，一人焉能追赶他们千人，二人焉能使万人逃跑呢？</a:t>
            </a:r>
            <a:endParaRPr lang="en-US" altLang="zh-TW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功利－清高－清洁高尚－污秽低下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CN" dirty="0" smtClean="0"/>
              <a:t>1:16 </a:t>
            </a:r>
            <a:r>
              <a:rPr lang="zh-CN" altLang="en-US" dirty="0" smtClean="0"/>
              <a:t>我不以福音为耻，这福音本是神的大能，要救一切相信的，先是犹太人，后是希腊人。 </a:t>
            </a:r>
            <a:r>
              <a:rPr lang="en-US" altLang="zh-CN" dirty="0" smtClean="0"/>
              <a:t>17 </a:t>
            </a:r>
            <a:r>
              <a:rPr lang="zh-CN" altLang="en-US" dirty="0" smtClean="0"/>
              <a:t>因为神的义正在这福音上显明出来，这义是本于信以至于信，如经上所记：“义人必因信得生。”</a:t>
            </a:r>
            <a:endParaRPr lang="en-US" altLang="zh-CN" dirty="0" smtClean="0"/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15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C4F8F-F96D-0945-A899-05C7EF92A5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5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申命记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32:30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若不是他们的磐石卖了他们，若不是耶和华交出他们，一人焉能追赶他们千人，二人焉能使万人逃跑呢？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latin typeface="Calibri" charset="0"/>
              </a:rPr>
              <a:t>5 Times this slogan appears, each time after a major discourse. So there are 5 major discourses.  Some have suggested reflects the 5 books of Moses.  Problems: (1) Too Subtle?  (2) Ch 23 doesn</a:t>
            </a:r>
            <a:r>
              <a:rPr lang="en-US">
                <a:latin typeface="Calibri" charset="0"/>
              </a:rPr>
              <a:t>’</a:t>
            </a:r>
            <a:r>
              <a:rPr lang="en-US" altLang="zh-CN">
                <a:latin typeface="Calibri" charset="0"/>
              </a:rPr>
              <a:t>t really work.  It is different from chs. 24-25.  </a:t>
            </a:r>
            <a:r>
              <a:rPr lang="en-US" altLang="zh-CN" b="1">
                <a:latin typeface="Calibri" charset="0"/>
              </a:rPr>
              <a:t>T- Second Structural Signal+++</a:t>
            </a:r>
            <a:endParaRPr lang="en-US" altLang="zh-CN">
              <a:latin typeface="Calibri" charset="0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7774F880-C0D2-EB41-8F0F-E71F93F2EBF8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利未记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26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你们五个人要追赶一百人，一百人要追赶一万人，仇敌必倒在你们刀下。</a:t>
            </a:r>
            <a:endParaRPr lang="en-US" altLang="zh-TW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申命记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32:30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若不是他们的磐石卖了他们，若不是耶和华交出他们，一人焉能追赶他们千人，二人焉能使万人逃跑呢？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盼望</a:t>
            </a:r>
            <a:r>
              <a:rPr lang="zh-CN" altLang="en-US" dirty="0" smtClean="0"/>
              <a:t>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跟随耶稣</a:t>
            </a:r>
            <a:r>
              <a:rPr lang="zh-CN" altLang="en-US" dirty="0" smtClean="0"/>
              <a:t>的</a:t>
            </a:r>
            <a:r>
              <a:rPr lang="zh-CN" altLang="en-US" dirty="0" smtClean="0"/>
              <a:t>代价</a:t>
            </a:r>
            <a:r>
              <a:rPr lang="zh-CN" altLang="en-US" dirty="0" smtClean="0"/>
              <a:t>与赏赐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马太福音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10:</a:t>
            </a: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0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zh-CN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  <a:endParaRPr lang="en-US" b="0" dirty="0" smtClean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71800" y="895350"/>
            <a:ext cx="5105400" cy="394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eaLnBrk="1">
              <a:spcBef>
                <a:spcPts val="0"/>
              </a:spcBef>
              <a:defRPr/>
            </a:pPr>
            <a:r>
              <a:rPr lang="zh-CN" altLang="en-US" sz="4000" dirty="0" smtClean="0">
                <a:latin typeface="黑体"/>
                <a:ea typeface="黑体"/>
                <a:cs typeface="黑体"/>
              </a:rPr>
              <a:t>天国算术的奇妙</a:t>
            </a:r>
            <a:endParaRPr lang="en-US" altLang="zh-CN" sz="4000" dirty="0" smtClean="0">
              <a:latin typeface="黑体"/>
              <a:ea typeface="黑体"/>
              <a:cs typeface="黑体"/>
            </a:endParaRPr>
          </a:p>
          <a:p>
            <a:pPr eaLnBrk="1">
              <a:spcBef>
                <a:spcPts val="0"/>
              </a:spcBef>
              <a:defRPr/>
            </a:pP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>
                <a:effectLst/>
                <a:latin typeface="黑体"/>
                <a:ea typeface="黑体"/>
                <a:cs typeface="黑体"/>
              </a:rPr>
              <a:t>交换律</a:t>
            </a:r>
            <a:endParaRPr lang="en-US" dirty="0">
              <a:effectLst/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乘除法</a:t>
            </a: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加减法</a:t>
            </a: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因果律</a:t>
            </a:r>
            <a:endParaRPr lang="en-US" altLang="zh-CN" dirty="0" smtClean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402144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590550"/>
            <a:ext cx="6019800" cy="424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eaLnBrk="1">
              <a:spcBef>
                <a:spcPts val="0"/>
              </a:spcBef>
              <a:defRPr/>
            </a:pPr>
            <a:r>
              <a:rPr lang="zh-CN" altLang="en-US" sz="4000" dirty="0" smtClean="0">
                <a:latin typeface="黑体"/>
                <a:ea typeface="黑体"/>
                <a:cs typeface="黑体"/>
              </a:rPr>
              <a:t>盼望更新而变化</a:t>
            </a:r>
            <a:endParaRPr lang="en-US" altLang="zh-CN" sz="4000" dirty="0" smtClean="0">
              <a:latin typeface="黑体"/>
              <a:ea typeface="黑体"/>
              <a:cs typeface="黑体"/>
            </a:endParaRPr>
          </a:p>
          <a:p>
            <a:pPr eaLnBrk="1">
              <a:spcBef>
                <a:spcPts val="0"/>
              </a:spcBef>
              <a:defRPr/>
            </a:pP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571500" indent="-571500" algn="l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盼</a:t>
            </a:r>
            <a:r>
              <a:rPr lang="zh-CN" altLang="en-US" dirty="0">
                <a:latin typeface="黑体"/>
                <a:ea typeface="黑体"/>
                <a:cs typeface="黑体"/>
              </a:rPr>
              <a:t>望在</a:t>
            </a:r>
            <a:r>
              <a:rPr lang="zh-TW" altLang="en-US" dirty="0">
                <a:latin typeface="黑体"/>
                <a:ea typeface="黑体"/>
                <a:cs typeface="黑体"/>
              </a:rPr>
              <a:t>赏赐</a:t>
            </a:r>
            <a:r>
              <a:rPr lang="zh-CN" altLang="en-US" dirty="0">
                <a:latin typeface="黑体"/>
                <a:ea typeface="黑体"/>
                <a:cs typeface="黑体"/>
              </a:rPr>
              <a:t>里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marL="571500" indent="-571500" algn="l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赏赐在探险里</a:t>
            </a: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800100" lvl="2" indent="0" eaLnBrk="1">
              <a:spcBef>
                <a:spcPts val="0"/>
              </a:spcBef>
              <a:defRPr/>
            </a:pPr>
            <a:r>
              <a:rPr lang="en-US" altLang="zh-CN" dirty="0" smtClean="0">
                <a:latin typeface="黑体"/>
                <a:ea typeface="黑体"/>
                <a:cs typeface="黑体"/>
              </a:rPr>
              <a:t>RR: Risk-Return</a:t>
            </a:r>
          </a:p>
          <a:p>
            <a:pPr marL="800100" lvl="2" indent="0" eaLnBrk="1">
              <a:spcBef>
                <a:spcPts val="0"/>
              </a:spcBef>
              <a:defRPr/>
            </a:pPr>
            <a:r>
              <a:rPr lang="en-US" altLang="zh-CN" dirty="0" smtClean="0">
                <a:latin typeface="黑体"/>
                <a:ea typeface="黑体"/>
                <a:cs typeface="黑体"/>
              </a:rPr>
              <a:t>AA: Adventure-Award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marL="571500" indent="-571500" algn="l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>
                <a:latin typeface="黑体"/>
                <a:ea typeface="黑体"/>
                <a:cs typeface="黑体"/>
              </a:rPr>
              <a:t>探险在基督里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eaLnBrk="1">
              <a:spcBef>
                <a:spcPts val="0"/>
              </a:spcBef>
              <a:defRPr/>
            </a:pPr>
            <a:endParaRPr lang="en-US" kern="1200" dirty="0">
              <a:effectLst/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946446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514350"/>
            <a:ext cx="6781800" cy="3970734"/>
          </a:xfrm>
        </p:spPr>
        <p:txBody>
          <a:bodyPr/>
          <a:lstStyle/>
          <a:p>
            <a:pPr algn="l"/>
            <a:r>
              <a:rPr lang="en-US" kern="1200" baseline="30000" dirty="0" smtClean="0">
                <a:effectLst/>
                <a:latin typeface="Arial" charset="0"/>
                <a:ea typeface="宋体" pitchFamily="2" charset="-122"/>
              </a:rPr>
              <a:t>12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在指望中要喜乐，在患难中要忍耐，祷告要恒切。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13 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圣徒缺乏要帮补，客要一味地款待。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14 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逼迫你们的，要给他们祝福；只要祝福，不可咒诅。 </a:t>
            </a:r>
            <a:r>
              <a:rPr lang="en-US" kern="1200" baseline="30000" dirty="0">
                <a:effectLst/>
                <a:latin typeface="Arial" charset="0"/>
                <a:ea typeface="宋体" pitchFamily="2" charset="-122"/>
              </a:rPr>
              <a:t>15 </a:t>
            </a:r>
            <a:r>
              <a:rPr lang="en-US" kern="1200" dirty="0">
                <a:effectLst/>
                <a:latin typeface="Arial" charset="0"/>
                <a:ea typeface="宋体" pitchFamily="2" charset="-122"/>
              </a:rPr>
              <a:t>与喜乐的人要同乐，与哀哭的人要同哭</a:t>
            </a:r>
            <a:r>
              <a:rPr lang="en-US" kern="1200" dirty="0" smtClean="0">
                <a:effectLst/>
                <a:latin typeface="Arial" charset="0"/>
                <a:ea typeface="宋体" pitchFamily="2" charset="-122"/>
              </a:rPr>
              <a:t>。</a:t>
            </a:r>
          </a:p>
          <a:p>
            <a:pPr algn="l"/>
            <a:r>
              <a:rPr lang="en-US" altLang="zh-CN" kern="1200" dirty="0">
                <a:effectLst/>
                <a:latin typeface="Arial" charset="0"/>
                <a:ea typeface="宋体" pitchFamily="2" charset="-122"/>
              </a:rPr>
              <a:t>——</a:t>
            </a:r>
            <a:r>
              <a:rPr lang="zh-CN" altLang="en-US" kern="1200" dirty="0" smtClean="0">
                <a:effectLst/>
                <a:latin typeface="Arial" charset="0"/>
                <a:ea typeface="宋体" pitchFamily="2" charset="-122"/>
              </a:rPr>
              <a:t>罗马书</a:t>
            </a:r>
            <a:r>
              <a:rPr lang="en-US" altLang="zh-CN" kern="1200" dirty="0" smtClean="0">
                <a:effectLst/>
                <a:latin typeface="Arial" charset="0"/>
                <a:ea typeface="宋体" pitchFamily="2" charset="-122"/>
              </a:rPr>
              <a:t>12</a:t>
            </a:r>
            <a:r>
              <a:rPr lang="zh-CN" altLang="en-US" kern="1200" dirty="0" smtClean="0">
                <a:effectLst/>
                <a:latin typeface="Arial" charset="0"/>
                <a:ea typeface="宋体" pitchFamily="2" charset="-122"/>
              </a:rPr>
              <a:t>章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6734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32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38150"/>
            <a:ext cx="3681702" cy="490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1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1030568"/>
            <a:ext cx="647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eaLnBrk="1">
              <a:spcBef>
                <a:spcPts val="0"/>
              </a:spcBef>
              <a:defRPr/>
            </a:pPr>
            <a:r>
              <a:rPr lang="zh-CN" altLang="en-US" sz="4000" dirty="0" smtClean="0">
                <a:latin typeface="黑体"/>
                <a:ea typeface="黑体"/>
                <a:cs typeface="黑体"/>
              </a:rPr>
              <a:t>盼望更新而变化</a:t>
            </a:r>
            <a:endParaRPr lang="en-US" altLang="zh-CN" sz="4000" dirty="0" smtClean="0">
              <a:latin typeface="黑体"/>
              <a:ea typeface="黑体"/>
              <a:cs typeface="黑体"/>
            </a:endParaRPr>
          </a:p>
          <a:p>
            <a:pPr eaLnBrk="1">
              <a:spcBef>
                <a:spcPts val="0"/>
              </a:spcBef>
              <a:defRPr/>
            </a:pPr>
            <a:endParaRPr lang="en-US" altLang="zh-CN" dirty="0" smtClean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 smtClean="0">
                <a:latin typeface="黑体"/>
                <a:ea typeface="黑体"/>
                <a:cs typeface="黑体"/>
              </a:rPr>
              <a:t>盼</a:t>
            </a:r>
            <a:r>
              <a:rPr lang="zh-CN" altLang="en-US" dirty="0">
                <a:latin typeface="黑体"/>
                <a:ea typeface="黑体"/>
                <a:cs typeface="黑体"/>
              </a:rPr>
              <a:t>望在</a:t>
            </a:r>
            <a:r>
              <a:rPr lang="zh-TW" altLang="en-US" dirty="0">
                <a:latin typeface="黑体"/>
                <a:ea typeface="黑体"/>
                <a:cs typeface="黑体"/>
              </a:rPr>
              <a:t>赏赐</a:t>
            </a:r>
            <a:r>
              <a:rPr lang="zh-CN" altLang="en-US" dirty="0">
                <a:latin typeface="黑体"/>
                <a:ea typeface="黑体"/>
                <a:cs typeface="黑体"/>
              </a:rPr>
              <a:t>里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>
                <a:latin typeface="黑体"/>
                <a:ea typeface="黑体"/>
                <a:cs typeface="黑体"/>
              </a:rPr>
              <a:t>赏赐在探险里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marL="571500" indent="-571500" eaLnBrk="1">
              <a:spcBef>
                <a:spcPts val="0"/>
              </a:spcBef>
              <a:buFont typeface="Arial"/>
              <a:buChar char="•"/>
              <a:defRPr/>
            </a:pPr>
            <a:r>
              <a:rPr lang="zh-CN" altLang="en-US" dirty="0">
                <a:latin typeface="黑体"/>
                <a:ea typeface="黑体"/>
                <a:cs typeface="黑体"/>
              </a:rPr>
              <a:t>探险在基督里</a:t>
            </a:r>
            <a:endParaRPr lang="en-US" altLang="zh-CN" dirty="0">
              <a:latin typeface="黑体"/>
              <a:ea typeface="黑体"/>
              <a:cs typeface="黑体"/>
            </a:endParaRPr>
          </a:p>
          <a:p>
            <a:pPr eaLnBrk="1">
              <a:spcBef>
                <a:spcPts val="0"/>
              </a:spcBef>
              <a:defRPr/>
            </a:pPr>
            <a:endParaRPr lang="en-US" kern="1200" dirty="0">
              <a:effectLst/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17776299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438150"/>
            <a:ext cx="6934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34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：既然我们是单单靠着恩典，借着基督得救，那我们还需要有好行为，并听从上帝的话吗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？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是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的，因为基督用他的宝血救赎了我们，并借着他的灵更新我们，以使我们的生命能够表明对上帝的爱和感谢，也让我们透过所结的果子得着信心的确据，并且可以透过我们敬虔的行为为基督赢得灵魂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305922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29540917-D3F8-5741-86E5-47BE57024882}"/>
              </a:ext>
            </a:extLst>
          </p:cNvPr>
          <p:cNvSpPr txBox="1">
            <a:spLocks/>
          </p:cNvSpPr>
          <p:nvPr/>
        </p:nvSpPr>
        <p:spPr>
          <a:xfrm>
            <a:off x="2133600" y="0"/>
            <a:ext cx="7010400" cy="592493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marL="0" indent="0">
              <a:lnSpc>
                <a:spcPct val="110000"/>
              </a:lnSpc>
            </a:pPr>
            <a:r>
              <a:rPr lang="zh-TW" altLang="en-US" dirty="0" smtClean="0"/>
              <a:t>教会</a:t>
            </a:r>
            <a:r>
              <a:rPr lang="en-US" altLang="zh-CN" dirty="0" smtClean="0"/>
              <a:t>2019</a:t>
            </a:r>
            <a:r>
              <a:rPr lang="zh-TW" altLang="en-US" dirty="0" smtClean="0"/>
              <a:t>年事工重点</a:t>
            </a:r>
            <a:r>
              <a:rPr lang="zh-CN" altLang="en-US" dirty="0" smtClean="0"/>
              <a:t>：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/>
              <a:t> </a:t>
            </a:r>
            <a:r>
              <a:rPr lang="zh-TW" altLang="en-US" sz="2000" dirty="0" smtClean="0"/>
              <a:t>崇拜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CN" altLang="en-US" sz="2000" dirty="0" smtClean="0"/>
              <a:t> </a:t>
            </a:r>
            <a:r>
              <a:rPr lang="zh-TW" altLang="en-US" sz="2000" dirty="0" smtClean="0"/>
              <a:t>增强崇拜体验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 </a:t>
            </a:r>
            <a:r>
              <a:rPr lang="zh-TW" altLang="en-US" sz="2000" dirty="0" smtClean="0"/>
              <a:t>讲台信息与教会主题和信徒生活有机关联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团契小组重建</a:t>
            </a:r>
            <a:r>
              <a:rPr lang="zh-CN" altLang="en-US" sz="2000" dirty="0" smtClean="0"/>
              <a:t>：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每个会员都有小组可以参加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团契小组的重点在于家庭的建造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产业和场地</a:t>
            </a:r>
            <a:r>
              <a:rPr lang="zh-CN" altLang="en-US" sz="2000" dirty="0" smtClean="0"/>
              <a:t>：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组建产业小组</a:t>
            </a:r>
            <a:r>
              <a:rPr lang="zh-CN" altLang="en-US" sz="2000" dirty="0" smtClean="0"/>
              <a:t>，</a:t>
            </a:r>
            <a:r>
              <a:rPr lang="zh-TW" altLang="en-US" sz="2000" dirty="0" smtClean="0"/>
              <a:t>做出综合评估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开始第二阶段建筑工程</a:t>
            </a:r>
            <a:r>
              <a:rPr lang="zh-CN" altLang="en-US" sz="2000" dirty="0" smtClean="0"/>
              <a:t>？</a:t>
            </a:r>
            <a:r>
              <a:rPr lang="zh-TW" altLang="en-US" sz="2000" dirty="0" smtClean="0"/>
              <a:t>场地搬迁</a:t>
            </a:r>
            <a:r>
              <a:rPr lang="zh-CN" altLang="en-US" sz="2000" dirty="0" smtClean="0"/>
              <a:t>？ </a:t>
            </a:r>
            <a:endParaRPr lang="en-US" sz="2000" dirty="0" smtClean="0"/>
          </a:p>
          <a:p>
            <a:pPr lvl="1">
              <a:lnSpc>
                <a:spcPct val="110000"/>
              </a:lnSpc>
            </a:pPr>
            <a:r>
              <a:rPr lang="zh-TW" altLang="en-US" sz="2000" dirty="0" smtClean="0"/>
              <a:t>同工训练</a:t>
            </a:r>
            <a:r>
              <a:rPr lang="en-US" sz="2000" dirty="0" smtClean="0"/>
              <a:t> 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lvl="2">
              <a:lnSpc>
                <a:spcPct val="110000"/>
              </a:lnSpc>
            </a:pPr>
            <a:r>
              <a:rPr lang="zh-TW" altLang="en-US" sz="2000" dirty="0" smtClean="0"/>
              <a:t>神学生和在职同工</a:t>
            </a:r>
            <a:r>
              <a:rPr lang="zh-CN" altLang="en-US" sz="2000" dirty="0" smtClean="0"/>
              <a:t>，</a:t>
            </a:r>
            <a:r>
              <a:rPr lang="zh-TW" altLang="en-US" sz="2000" dirty="0" smtClean="0"/>
              <a:t>训练成为教会工人</a:t>
            </a: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57550"/>
            <a:ext cx="2209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神的旨意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合一服事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2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44824"/>
            <a:ext cx="6781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200" dirty="0">
                <a:solidFill>
                  <a:srgbClr val="FFFFFF"/>
                </a:solidFill>
              </a:rPr>
              <a:t>圣餐</a:t>
            </a:r>
            <a:endParaRPr lang="en-US" altLang="zh-TW" sz="4000" dirty="0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619185"/>
            <a:ext cx="91487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哥</a:t>
            </a:r>
            <a:r>
              <a:rPr lang="zh-CN" altLang="en-US" sz="3200" dirty="0">
                <a:solidFill>
                  <a:srgbClr val="FFFFFF"/>
                </a:solidFill>
              </a:rPr>
              <a:t>林多前書</a:t>
            </a:r>
            <a:r>
              <a:rPr lang="en-US" altLang="zh-CN" sz="3200" dirty="0">
                <a:solidFill>
                  <a:srgbClr val="FFFFFF"/>
                </a:solidFill>
              </a:rPr>
              <a:t>7:23 </a:t>
            </a:r>
            <a:r>
              <a:rPr lang="zh-CN" altLang="en-US" sz="3200" dirty="0">
                <a:solidFill>
                  <a:srgbClr val="FFFFFF"/>
                </a:solidFill>
              </a:rPr>
              <a:t>你們是重價買來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</a:t>
            </a:r>
            <a:endParaRPr lang="en-US" altLang="zh-CN" sz="3200" dirty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			11</a:t>
            </a:r>
            <a:r>
              <a:rPr lang="en-US" altLang="zh-CN" sz="3200" dirty="0">
                <a:solidFill>
                  <a:srgbClr val="FFFFFF"/>
                </a:solidFill>
              </a:rPr>
              <a:t>:23 </a:t>
            </a:r>
            <a:r>
              <a:rPr lang="zh-CN" altLang="en-US" sz="3200" dirty="0">
                <a:solidFill>
                  <a:srgbClr val="FFFFFF"/>
                </a:solidFill>
              </a:rPr>
              <a:t>我當日傳給你們的，原是從</a:t>
            </a:r>
            <a:r>
              <a:rPr lang="zh-CN" altLang="en-US" sz="3200" dirty="0" smtClean="0">
                <a:solidFill>
                  <a:srgbClr val="FFFFFF"/>
                </a:solidFill>
              </a:rPr>
              <a:t>主</a:t>
            </a: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領受</a:t>
            </a:r>
            <a:r>
              <a:rPr lang="zh-CN" altLang="en-US" sz="3200" dirty="0">
                <a:solidFill>
                  <a:srgbClr val="FFFFFF"/>
                </a:solidFill>
              </a:rPr>
              <a:t>的，就是主耶穌被賣的那一夜，</a:t>
            </a:r>
            <a:r>
              <a:rPr lang="zh-CN" altLang="en-US" sz="3200" dirty="0" smtClean="0">
                <a:solidFill>
                  <a:srgbClr val="FFFFFF"/>
                </a:solidFill>
              </a:rPr>
              <a:t>拿</a:t>
            </a:r>
            <a:r>
              <a:rPr lang="en-US" altLang="zh-CN" sz="3200" dirty="0" smtClean="0">
                <a:solidFill>
                  <a:srgbClr val="FFFFFF"/>
                </a:solidFill>
              </a:rPr>
              <a:t>			</a:t>
            </a:r>
            <a:r>
              <a:rPr lang="zh-CN" altLang="en-US" sz="3200" dirty="0" smtClean="0">
                <a:solidFill>
                  <a:srgbClr val="FFFFFF"/>
                </a:solidFill>
              </a:rPr>
              <a:t>起餅來</a:t>
            </a:r>
            <a:r>
              <a:rPr lang="zh-CN" altLang="en-US" sz="3200" dirty="0">
                <a:solidFill>
                  <a:srgbClr val="FFFFFF"/>
                </a:solidFill>
              </a:rPr>
              <a:t>， </a:t>
            </a:r>
            <a:r>
              <a:rPr lang="en-US" altLang="zh-CN" sz="3200" dirty="0">
                <a:solidFill>
                  <a:srgbClr val="FFFFFF"/>
                </a:solidFill>
              </a:rPr>
              <a:t>24 </a:t>
            </a:r>
            <a:r>
              <a:rPr lang="zh-CN" altLang="en-US" sz="3200" dirty="0">
                <a:solidFill>
                  <a:srgbClr val="FFFFFF"/>
                </a:solidFill>
              </a:rPr>
              <a:t>祝謝了，就掰開，說：「這是我的身體，</a:t>
            </a:r>
            <a:r>
              <a:rPr lang="zh-CN" altLang="en-US" sz="3200" dirty="0" smtClean="0">
                <a:solidFill>
                  <a:srgbClr val="FFFFFF"/>
                </a:solidFill>
              </a:rPr>
              <a:t>為你們捨的</a:t>
            </a:r>
            <a:r>
              <a:rPr lang="zh-CN" altLang="en-US" sz="3200" dirty="0">
                <a:solidFill>
                  <a:srgbClr val="FFFFFF"/>
                </a:solidFill>
              </a:rPr>
              <a:t>。你們應當如此行，為的是記念我。」 </a:t>
            </a:r>
            <a:r>
              <a:rPr lang="en-US" altLang="zh-CN" sz="3200" dirty="0">
                <a:solidFill>
                  <a:srgbClr val="FFFFFF"/>
                </a:solidFill>
              </a:rPr>
              <a:t>25 </a:t>
            </a:r>
            <a:r>
              <a:rPr lang="zh-CN" altLang="en-US" sz="3200" dirty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</a:t>
            </a:r>
            <a:r>
              <a:rPr lang="zh-CN" altLang="en-US" sz="3200" dirty="0" smtClean="0">
                <a:solidFill>
                  <a:srgbClr val="FFFFFF"/>
                </a:solidFill>
              </a:rPr>
              <a:t>」</a:t>
            </a:r>
            <a:r>
              <a:rPr lang="zh-CN" altLang="en-US" sz="3200" dirty="0">
                <a:solidFill>
                  <a:srgbClr val="FFFFFF"/>
                </a:solidFill>
              </a:rPr>
              <a:t> </a:t>
            </a:r>
            <a:r>
              <a:rPr lang="en-US" altLang="zh-CN" sz="3200" dirty="0">
                <a:solidFill>
                  <a:srgbClr val="FFFFFF"/>
                </a:solidFill>
              </a:rPr>
              <a:t>26 </a:t>
            </a:r>
            <a:r>
              <a:rPr lang="zh-CN" altLang="en-US" sz="3200" dirty="0">
                <a:solidFill>
                  <a:srgbClr val="FFFFFF"/>
                </a:solidFill>
              </a:rPr>
              <a:t>你們每逢吃這餅、喝這杯，是表明主的死，直等</a:t>
            </a:r>
            <a:r>
              <a:rPr lang="zh-CN" altLang="en-US" sz="3200" dirty="0" smtClean="0">
                <a:solidFill>
                  <a:srgbClr val="FFFFFF"/>
                </a:solidFill>
              </a:rPr>
              <a:t>到他來。</a:t>
            </a:r>
            <a:endParaRPr lang="en-US" altLang="zh-CN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74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回顾：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心意更新而变化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关系更新而变化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彼此原谅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彼此相爱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彼此服事</a:t>
            </a: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7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33350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zh-CN" altLang="en-US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罗马书</a:t>
            </a:r>
            <a:r>
              <a:rPr lang="en-US" altLang="zh-CN" b="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12:1-2</a:t>
            </a:r>
          </a:p>
          <a:p>
            <a:pPr algn="l" eaLnBrk="1">
              <a:spcBef>
                <a:spcPts val="0"/>
              </a:spcBef>
              <a:defRPr/>
            </a:pPr>
            <a:r>
              <a:rPr lang="en-US" b="0" baseline="30000" dirty="0" smtClean="0">
                <a:effectLst/>
                <a:latin typeface="黑体"/>
                <a:ea typeface="黑体"/>
                <a:cs typeface="黑体"/>
              </a:rPr>
              <a:t>1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所以弟兄们，我以神的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慈悲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劝你们，将身体献上，当做活祭，是圣洁的，是神所喜悦的，你们如此侍奉乃是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理所当然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的。</a:t>
            </a:r>
            <a:r>
              <a:rPr lang="en-US" b="0" dirty="0">
                <a:effectLst/>
                <a:latin typeface="黑体"/>
                <a:ea typeface="黑体"/>
                <a:cs typeface="黑体"/>
              </a:rPr>
              <a:t> </a:t>
            </a:r>
            <a:r>
              <a:rPr lang="en-US" b="0" baseline="30000" dirty="0">
                <a:effectLst/>
                <a:latin typeface="黑体"/>
                <a:ea typeface="黑体"/>
                <a:cs typeface="黑体"/>
              </a:rPr>
              <a:t>2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不要效法这个世界，只要</a:t>
            </a:r>
            <a:r>
              <a:rPr lang="zh-CN" altLang="en-US" b="0" dirty="0">
                <a:solidFill>
                  <a:srgbClr val="CCFFCC"/>
                </a:solidFill>
                <a:effectLst/>
                <a:latin typeface="黑体"/>
                <a:ea typeface="黑体"/>
                <a:cs typeface="黑体"/>
              </a:rPr>
              <a:t>心意更新而变化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，叫你们察验何为神的善良、纯全、可喜悦的</a:t>
            </a:r>
            <a:r>
              <a:rPr lang="zh-CN" altLang="en-US" b="0" dirty="0">
                <a:solidFill>
                  <a:srgbClr val="FFFF00"/>
                </a:solidFill>
                <a:effectLst/>
                <a:latin typeface="黑体"/>
                <a:ea typeface="黑体"/>
                <a:cs typeface="黑体"/>
              </a:rPr>
              <a:t>旨意</a:t>
            </a:r>
            <a:r>
              <a:rPr lang="zh-CN" altLang="en-US" b="0" dirty="0">
                <a:effectLst/>
                <a:latin typeface="黑体"/>
                <a:ea typeface="黑体"/>
                <a:cs typeface="黑体"/>
              </a:rPr>
              <a:t>。</a:t>
            </a:r>
            <a:r>
              <a:rPr lang="en-US" b="0" dirty="0">
                <a:effectLst/>
                <a:latin typeface="黑体"/>
                <a:ea typeface="黑体"/>
                <a:cs typeface="黑体"/>
              </a:rPr>
              <a:t> </a:t>
            </a:r>
            <a:endParaRPr lang="en-US" b="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09550"/>
            <a:ext cx="6705600" cy="493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10:37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爱父母过于爱我的，不配做我的门徒；爱儿女过于爱我的，不配做我的门徒；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不背着他的十字架跟从我的，也不配做我的门徒。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得着生命的，将要失丧生命；为我失丧生命的，将要得着生命。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397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09800" y="1200150"/>
            <a:ext cx="678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4000" dirty="0" smtClean="0">
                <a:latin typeface="宋体"/>
                <a:ea typeface="宋体"/>
                <a:cs typeface="宋体"/>
              </a:rPr>
              <a:t>面对逼迫仍然跟随</a:t>
            </a:r>
            <a:r>
              <a:rPr lang="zh-CN" altLang="zh-CN" sz="4000" dirty="0" smtClean="0">
                <a:latin typeface="宋体"/>
                <a:ea typeface="宋体"/>
                <a:cs typeface="宋体"/>
              </a:rPr>
              <a:t>，</a:t>
            </a:r>
            <a:r>
              <a:rPr lang="zh-CN" altLang="en-US" sz="4000" dirty="0" smtClean="0">
                <a:latin typeface="宋体"/>
                <a:ea typeface="宋体"/>
                <a:cs typeface="宋体"/>
              </a:rPr>
              <a:t>因为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神已原谅我（</a:t>
            </a:r>
            <a:r>
              <a:rPr lang="zh-CN" altLang="zh-CN" sz="4000" dirty="0" smtClean="0">
                <a:latin typeface="宋体"/>
                <a:ea typeface="宋体"/>
                <a:cs typeface="宋体"/>
              </a:rPr>
              <a:t>3</a:t>
            </a:r>
            <a:r>
              <a:rPr lang="en-US" altLang="zh-CN" sz="4000" dirty="0" smtClean="0">
                <a:latin typeface="宋体"/>
                <a:ea typeface="宋体"/>
                <a:cs typeface="宋体"/>
              </a:rPr>
              <a:t>4-36</a:t>
            </a:r>
            <a:r>
              <a:rPr lang="zh-CN" altLang="en-US" sz="4000" dirty="0" smtClean="0">
                <a:latin typeface="宋体"/>
                <a:ea typeface="宋体"/>
                <a:cs typeface="宋体"/>
              </a:rPr>
              <a:t>）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神在呼召我（</a:t>
            </a:r>
            <a:r>
              <a:rPr lang="en-US" altLang="zh-CN" sz="4000" dirty="0" smtClean="0">
                <a:latin typeface="宋体"/>
                <a:ea typeface="宋体"/>
                <a:cs typeface="宋体"/>
              </a:rPr>
              <a:t>37-38</a:t>
            </a:r>
            <a:r>
              <a:rPr lang="zh-CN" altLang="en-US" sz="4000" dirty="0" smtClean="0">
                <a:latin typeface="宋体"/>
                <a:ea typeface="宋体"/>
                <a:cs typeface="宋体"/>
              </a:rPr>
              <a:t>）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CN" altLang="en-US" sz="4000" dirty="0" smtClean="0">
                <a:latin typeface="宋体"/>
                <a:ea typeface="宋体"/>
                <a:cs typeface="宋体"/>
              </a:rPr>
              <a:t>神将满足我（</a:t>
            </a:r>
            <a:r>
              <a:rPr lang="en-US" altLang="zh-CN" sz="4000" dirty="0" smtClean="0">
                <a:latin typeface="宋体"/>
                <a:ea typeface="宋体"/>
                <a:cs typeface="宋体"/>
              </a:rPr>
              <a:t>39</a:t>
            </a:r>
            <a:r>
              <a:rPr lang="zh-CN" altLang="en-US" sz="4000" dirty="0" smtClean="0">
                <a:latin typeface="宋体"/>
                <a:ea typeface="宋体"/>
                <a:cs typeface="宋体"/>
              </a:rPr>
              <a:t>）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48079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666750"/>
            <a:ext cx="6705600" cy="44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40 “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人接待你们，就是接待我；接待我，就是接待那差我来的。 </a:t>
            </a:r>
            <a:r>
              <a:rPr lang="en-US" altLang="zh-TW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41 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人因为先知的名接待先知，必得先知所得的赏赐；人因为义人的名接待义人，必得义人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所得的赏赐</a:t>
            </a:r>
            <a:endParaRPr lang="en-US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520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0"/>
            <a:ext cx="6934200" cy="51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spcBef>
                <a:spcPts val="0"/>
              </a:spcBef>
              <a:defRPr/>
            </a:pP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41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He that </a:t>
            </a:r>
            <a:r>
              <a:rPr lang="en-US" altLang="zh-TW" sz="3200" dirty="0" err="1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receiveth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 a prophet in the name of a prophet shall </a:t>
            </a:r>
            <a:r>
              <a:rPr lang="en-US" altLang="zh-TW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receive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 a prophet's reward; and he that </a:t>
            </a:r>
            <a:r>
              <a:rPr lang="en-US" altLang="zh-TW" sz="3200" dirty="0" err="1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receiveth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 a righteous man in the name of a righteous man shall receive a righteous man's reward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.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无论何人，因为门徒的名，只把一杯凉水给这小子里的一个喝，我实在告诉你们：这人不能不得赏赐。”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0422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71600" y="2628901"/>
            <a:ext cx="7239000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(1) </a:t>
            </a:r>
            <a:r>
              <a:rPr lang="zh-CN" altLang="en-US" sz="2800">
                <a:solidFill>
                  <a:srgbClr val="DAF3ED"/>
                </a:solidFill>
                <a:latin typeface="SimHei" charset="0"/>
                <a:cs typeface="SimHei" charset="0"/>
              </a:rPr>
              <a:t>登山宝训</a:t>
            </a:r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(5-7章)</a:t>
            </a:r>
          </a:p>
          <a:p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(2) </a:t>
            </a:r>
            <a:r>
              <a:rPr lang="zh-CN" altLang="en-US" sz="2800">
                <a:solidFill>
                  <a:srgbClr val="DAF3ED"/>
                </a:solidFill>
                <a:latin typeface="SimHei" charset="0"/>
                <a:cs typeface="SimHei" charset="0"/>
              </a:rPr>
              <a:t>差遣十二门徒</a:t>
            </a:r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(10章)</a:t>
            </a:r>
          </a:p>
          <a:p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(3) </a:t>
            </a:r>
            <a:r>
              <a:rPr lang="zh-CN" altLang="en-US" sz="2800">
                <a:solidFill>
                  <a:srgbClr val="DAF3ED"/>
                </a:solidFill>
                <a:latin typeface="SimHei" charset="0"/>
                <a:cs typeface="SimHei" charset="0"/>
              </a:rPr>
              <a:t>天国的比喻</a:t>
            </a:r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(13章)</a:t>
            </a:r>
          </a:p>
          <a:p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(4) </a:t>
            </a:r>
            <a:r>
              <a:rPr lang="zh-CN" altLang="en-US" sz="2800">
                <a:solidFill>
                  <a:srgbClr val="DAF3ED"/>
                </a:solidFill>
                <a:latin typeface="SimHei" charset="0"/>
                <a:cs typeface="SimHei" charset="0"/>
              </a:rPr>
              <a:t>教会生活和纪律</a:t>
            </a:r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(18章)</a:t>
            </a:r>
          </a:p>
          <a:p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(5) </a:t>
            </a:r>
            <a:r>
              <a:rPr lang="zh-CN" altLang="en-US" sz="2800">
                <a:solidFill>
                  <a:srgbClr val="DAF3ED"/>
                </a:solidFill>
                <a:latin typeface="SimHei" charset="0"/>
                <a:cs typeface="SimHei" charset="0"/>
              </a:rPr>
              <a:t>祸患和橄榄山讲论</a:t>
            </a:r>
            <a:r>
              <a:rPr lang="en-US" altLang="zh-CN" sz="2800">
                <a:solidFill>
                  <a:srgbClr val="DAF3ED"/>
                </a:solidFill>
                <a:latin typeface="SimHei" charset="0"/>
                <a:cs typeface="SimHei" charset="0"/>
              </a:rPr>
              <a:t>(23-25章)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09800" y="133350"/>
            <a:ext cx="43434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B8E1EC"/>
                </a:solidFill>
                <a:latin typeface="SimHei" charset="0"/>
                <a:cs typeface="SimHei" charset="0"/>
              </a:rPr>
              <a:t>结构</a:t>
            </a:r>
            <a:r>
              <a:rPr lang="zh-CN" altLang="en-US" sz="3200" dirty="0">
                <a:solidFill>
                  <a:srgbClr val="B8E1EC"/>
                </a:solidFill>
                <a:latin typeface="SimHei" charset="0"/>
                <a:cs typeface="SimHei" charset="0"/>
              </a:rPr>
              <a:t>“标记”</a:t>
            </a:r>
            <a:endParaRPr lang="zh-CN" altLang="en-US" sz="3200" i="1" dirty="0">
              <a:solidFill>
                <a:srgbClr val="B8E1EC"/>
              </a:solidFill>
              <a:latin typeface="SimHei" charset="0"/>
              <a:cs typeface="SimHei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SimHei" charset="0"/>
                <a:cs typeface="SimHei" charset="0"/>
              </a:rPr>
              <a:t>五篇主要讲论</a:t>
            </a:r>
            <a:r>
              <a:rPr lang="zh-CN" altLang="en-US" sz="3200" dirty="0">
                <a:latin typeface="SimHei" charset="0"/>
                <a:cs typeface="SimHei" charset="0"/>
              </a:rPr>
              <a:t>：</a:t>
            </a:r>
            <a:r>
              <a:rPr lang="ja-JP" altLang="en-US" sz="3200" i="1" dirty="0">
                <a:latin typeface="SimHei" charset="0"/>
                <a:cs typeface="SimHei" charset="0"/>
              </a:rPr>
              <a:t>“</a:t>
            </a:r>
            <a:r>
              <a:rPr lang="zh-CN" altLang="en-US" sz="3200" i="1" dirty="0">
                <a:latin typeface="SimHei" charset="0"/>
                <a:cs typeface="SimHei" charset="0"/>
              </a:rPr>
              <a:t>耶稣讲完了这些话</a:t>
            </a:r>
            <a:r>
              <a:rPr lang="en-US" altLang="zh-CN" sz="3200" i="1" dirty="0">
                <a:latin typeface="SimHei" charset="0"/>
                <a:cs typeface="SimHei" charset="0"/>
              </a:rPr>
              <a:t>……</a:t>
            </a:r>
            <a:r>
              <a:rPr lang="ja-JP" altLang="en-US" sz="3200" dirty="0">
                <a:latin typeface="SimHei" charset="0"/>
                <a:cs typeface="SimHei" charset="0"/>
              </a:rPr>
              <a:t>”</a:t>
            </a:r>
            <a:r>
              <a:rPr lang="en-US" altLang="zh-CN" sz="3200" dirty="0">
                <a:latin typeface="SimHei" charset="0"/>
                <a:cs typeface="SimHei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000" dirty="0">
                <a:latin typeface="SimHei" charset="0"/>
                <a:cs typeface="SimHei" charset="0"/>
              </a:rPr>
              <a:t>(7:28; 11:1; 13:53; 19:1; 26:1)</a:t>
            </a:r>
            <a:endParaRPr lang="en-US" altLang="zh-CN" sz="3600" dirty="0">
              <a:latin typeface="SimHei" charset="0"/>
              <a:cs typeface="SimHei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086600" y="2571750"/>
            <a:ext cx="91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i="1" dirty="0" smtClean="0">
                <a:solidFill>
                  <a:srgbClr val="FFCC66"/>
                </a:solidFill>
                <a:latin typeface="SimHei" charset="0"/>
                <a:cs typeface="SimHei" charset="0"/>
              </a:rPr>
              <a:t>基督五经</a:t>
            </a:r>
            <a:r>
              <a:rPr lang="en-US" altLang="zh-CN" sz="3600" i="1" dirty="0" smtClean="0">
                <a:solidFill>
                  <a:srgbClr val="FFCC66"/>
                </a:solidFill>
                <a:latin typeface="SimHei" charset="0"/>
                <a:cs typeface="SimHei" charset="0"/>
              </a:rPr>
              <a:t>?</a:t>
            </a:r>
            <a:endParaRPr lang="en-US" altLang="zh-CN" sz="2800" i="1" dirty="0">
              <a:solidFill>
                <a:srgbClr val="FFCC66"/>
              </a:solidFill>
              <a:latin typeface="SimHei" charset="0"/>
              <a:cs typeface="SimHei" charset="0"/>
            </a:endParaRPr>
          </a:p>
        </p:txBody>
      </p:sp>
      <p:pic>
        <p:nvPicPr>
          <p:cNvPr id="10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1" y="857250"/>
            <a:ext cx="1374775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768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5750"/>
            <a:ext cx="7315200" cy="4743450"/>
          </a:xfrm>
        </p:spPr>
        <p:txBody>
          <a:bodyPr/>
          <a:lstStyle/>
          <a:p>
            <a:pPr algn="l"/>
            <a:r>
              <a:rPr lang="zh-TW" altLang="en-US" sz="3200" dirty="0" smtClean="0"/>
              <a:t>徒 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5 </a:t>
            </a:r>
            <a:r>
              <a:rPr lang="zh-TW" altLang="en-US" sz="3200" dirty="0"/>
              <a:t>他说：“主啊</a:t>
            </a:r>
            <a:r>
              <a:rPr lang="zh-TW" altLang="en-US" sz="3200" dirty="0" smtClean="0"/>
              <a:t>，你是谁</a:t>
            </a:r>
            <a:r>
              <a:rPr lang="zh-TW" altLang="en-US" sz="3200" dirty="0"/>
              <a:t>？”主说</a:t>
            </a:r>
            <a:r>
              <a:rPr lang="zh-TW" altLang="en-US" sz="3200" dirty="0" smtClean="0"/>
              <a:t>：我就是你所</a:t>
            </a:r>
            <a:r>
              <a:rPr lang="zh-TW" altLang="en-US" sz="3200" dirty="0"/>
              <a:t>逼迫的耶稣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algn="l"/>
            <a:r>
              <a:rPr lang="zh-TW" altLang="en-US" sz="3200" dirty="0" smtClean="0"/>
              <a:t> </a:t>
            </a:r>
            <a:r>
              <a:rPr lang="zh-TW" altLang="en-US" sz="3200" dirty="0"/>
              <a:t>不但如此，凡立志在基督耶稣里敬虔度日的也都要受逼迫。 </a:t>
            </a:r>
            <a:r>
              <a:rPr lang="zh-TW" altLang="en-US" sz="3200" dirty="0" smtClean="0"/>
              <a:t>提后 </a:t>
            </a:r>
            <a:r>
              <a:rPr lang="en-US" altLang="zh-TW" sz="3200" dirty="0" smtClean="0"/>
              <a:t>3:12 </a:t>
            </a:r>
          </a:p>
          <a:p>
            <a:pPr algn="l"/>
            <a:r>
              <a:rPr lang="zh-TW" altLang="en-US" sz="3200" dirty="0" smtClean="0"/>
              <a:t>从此以</a:t>
            </a:r>
            <a:r>
              <a:rPr lang="zh-TW" altLang="en-US" sz="3200" dirty="0"/>
              <a:t>后，有公义的冠冕为我存留，就是按着公义审判的主到了那日要赐给我的；不但赐给我，也赐给凡爱慕他显现的人。 </a:t>
            </a:r>
            <a:r>
              <a:rPr lang="zh-TW" altLang="en-US" sz="3200" dirty="0" smtClean="0"/>
              <a:t>提后 </a:t>
            </a:r>
            <a:r>
              <a:rPr lang="en-US" altLang="zh-TW" sz="3200" dirty="0"/>
              <a:t>4:8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64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72932</TotalTime>
  <Words>1234</Words>
  <Application>Microsoft Macintosh PowerPoint</Application>
  <PresentationFormat>On-screen Show (16:9)</PresentationFormat>
  <Paragraphs>94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1167</cp:revision>
  <cp:lastPrinted>2019-02-10T14:54:50Z</cp:lastPrinted>
  <dcterms:created xsi:type="dcterms:W3CDTF">2005-05-27T01:23:00Z</dcterms:created>
  <dcterms:modified xsi:type="dcterms:W3CDTF">2019-03-03T14:56:54Z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