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964" r:id="rId2"/>
    <p:sldId id="1391" r:id="rId3"/>
    <p:sldId id="1359" r:id="rId4"/>
    <p:sldId id="1243" r:id="rId5"/>
    <p:sldId id="1388" r:id="rId6"/>
    <p:sldId id="1393" r:id="rId7"/>
    <p:sldId id="1381" r:id="rId8"/>
    <p:sldId id="1394" r:id="rId9"/>
    <p:sldId id="1397" r:id="rId10"/>
    <p:sldId id="1395" r:id="rId11"/>
    <p:sldId id="1396" r:id="rId12"/>
    <p:sldId id="1380" r:id="rId13"/>
    <p:sldId id="1398" r:id="rId14"/>
    <p:sldId id="1379" r:id="rId15"/>
    <p:sldId id="1392" r:id="rId16"/>
    <p:sldId id="1399" r:id="rId17"/>
    <p:sldId id="1389" r:id="rId18"/>
    <p:sldId id="1390" r:id="rId19"/>
    <p:sldId id="1369" r:id="rId20"/>
    <p:sldId id="1400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840" y="-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latin typeface="Calibri" charset="0"/>
              </a:rPr>
              <a:t>5 Times this slogan appears, each time after a major discourse. So there are 5 major discourses.  Some have suggested reflects the 5 books of Moses.  Problems: (1) Too Subtle?  (2) Ch 23 doesn</a:t>
            </a:r>
            <a:r>
              <a:rPr lang="en-US">
                <a:latin typeface="Calibri" charset="0"/>
              </a:rPr>
              <a:t>’</a:t>
            </a:r>
            <a:r>
              <a:rPr lang="en-US" altLang="zh-CN">
                <a:latin typeface="Calibri" charset="0"/>
              </a:rPr>
              <a:t>t really work.  It is different from chs. 24-25.  </a:t>
            </a:r>
            <a:r>
              <a:rPr lang="en-US" altLang="zh-CN" b="1">
                <a:latin typeface="Calibri" charset="0"/>
              </a:rPr>
              <a:t>T- Second Structural Signal+++</a:t>
            </a:r>
            <a:endParaRPr lang="en-US" altLang="zh-CN">
              <a:latin typeface="Calibri" charset="0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7774F880-C0D2-EB41-8F0F-E71F93F2EBF8}" type="slidenum">
              <a:rPr lang="zh-CN" altLang="en-US" sz="1200"/>
              <a:pPr algn="r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百夫长为什么来加利利？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19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zh-CN" altLang="zh-TW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:13 </a:t>
            </a: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耶稣对百夫长说：你回去吧！</a:t>
            </a:r>
            <a:r>
              <a:rPr lang="zh-TW" altLang="en-US" sz="1200" dirty="0" smtClean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照你的信心给你成全了</a:t>
            </a: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。那时，他的仆人就好了。</a:t>
            </a:r>
            <a:endParaRPr lang="en-US" sz="1200" kern="1200" dirty="0"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C4F8F-F96D-0945-A899-05C7EF92A5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李牧师军队里祷告，战友把饭拿走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Hugo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牧师辞职读神学，当时不信主的父母说你有种，我很想做的事情没胆去做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耶稣说若不认我我在天父面前也不认他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青少年（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Dan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长老带队）路上帮助把油跑光的司机（千万别试探神。神已经用黄灯提醒你了）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7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敬拜</a:t>
            </a:r>
            <a:r>
              <a:rPr lang="zh-CN" altLang="en-US" dirty="0" smtClean="0"/>
              <a:t>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/>
              <a:t>以信心为基础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敬拜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马太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福音</a:t>
            </a: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05000" y="285750"/>
            <a:ext cx="6858000" cy="4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百夫长回答说：“主啊，你到我舍下我不敢当，只要你说一句话，我的仆人就必好了。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因为我在人的权下，也有兵在我以下，对这个说‘去！’他就去，对那个说‘来！’他就来，对我的仆人说‘你做这事！’他就去做。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22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0"/>
            <a:ext cx="7239000" cy="51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耶稣听见就稀奇，对跟从的人说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：我实在告诉你们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：这么大的信心，就是在以色列中我也没有遇见过！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我又告诉你们：从东从西，将有许多人来，在天国里与亚伯拉罕、以撒、雅各一同坐席；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唯有本国的子民，竟被赶到外边黑暗里去，在那里必要哀哭切齿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了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：你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回去吧！照你的信心给你成全了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，他的仆人就好了。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930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590550"/>
            <a:ext cx="6705600" cy="45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耶稣进了迦百农，有一个百夫长进前来，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求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他说：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“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主啊，我的仆人害瘫痪病，躺在家里甚是疼苦。” 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耶稣说：“我去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医治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0422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2628901"/>
            <a:ext cx="7239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2800" dirty="0">
                <a:solidFill>
                  <a:srgbClr val="FFFF00"/>
                </a:solidFill>
                <a:latin typeface="SimHei" charset="0"/>
                <a:cs typeface="SimHei" charset="0"/>
              </a:rPr>
              <a:t>(1) </a:t>
            </a:r>
            <a:r>
              <a:rPr lang="zh-CN" altLang="en-US" sz="2800" dirty="0">
                <a:solidFill>
                  <a:srgbClr val="FFFF00"/>
                </a:solidFill>
                <a:latin typeface="SimHei" charset="0"/>
                <a:cs typeface="SimHei" charset="0"/>
              </a:rPr>
              <a:t>登山宝训</a:t>
            </a:r>
            <a:r>
              <a:rPr lang="en-US" altLang="zh-CN" sz="2800" dirty="0">
                <a:solidFill>
                  <a:srgbClr val="FFFF00"/>
                </a:solidFill>
                <a:latin typeface="SimHei" charset="0"/>
                <a:cs typeface="SimHei" charset="0"/>
              </a:rPr>
              <a:t>(5-7章)</a:t>
            </a:r>
          </a:p>
          <a:p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(2) </a:t>
            </a:r>
            <a:r>
              <a:rPr lang="zh-CN" altLang="en-US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差遣十二门徒</a:t>
            </a:r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(10章)</a:t>
            </a:r>
          </a:p>
          <a:p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(3) </a:t>
            </a:r>
            <a:r>
              <a:rPr lang="zh-CN" altLang="en-US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天国的比喻</a:t>
            </a:r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(13章)</a:t>
            </a:r>
          </a:p>
          <a:p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(4) </a:t>
            </a:r>
            <a:r>
              <a:rPr lang="zh-CN" altLang="en-US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教会生活和纪律</a:t>
            </a:r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(18章)</a:t>
            </a:r>
          </a:p>
          <a:p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(5) </a:t>
            </a:r>
            <a:r>
              <a:rPr lang="zh-CN" altLang="en-US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祸患和橄榄山讲论</a:t>
            </a:r>
            <a:r>
              <a:rPr lang="en-US" altLang="zh-CN" sz="2800" dirty="0">
                <a:solidFill>
                  <a:srgbClr val="DAF3ED"/>
                </a:solidFill>
                <a:latin typeface="SimHei" charset="0"/>
                <a:cs typeface="SimHei" charset="0"/>
              </a:rPr>
              <a:t>(23-25章)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09800" y="133350"/>
            <a:ext cx="434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B8E1EC"/>
                </a:solidFill>
                <a:latin typeface="SimHei" charset="0"/>
                <a:cs typeface="SimHei" charset="0"/>
              </a:rPr>
              <a:t>结构</a:t>
            </a:r>
            <a:r>
              <a:rPr lang="zh-CN" altLang="en-US" sz="3200" dirty="0">
                <a:solidFill>
                  <a:srgbClr val="B8E1EC"/>
                </a:solidFill>
                <a:latin typeface="SimHei" charset="0"/>
                <a:cs typeface="SimHei" charset="0"/>
              </a:rPr>
              <a:t>“标记”</a:t>
            </a:r>
            <a:endParaRPr lang="zh-CN" altLang="en-US" sz="3200" i="1" dirty="0">
              <a:solidFill>
                <a:srgbClr val="B8E1EC"/>
              </a:solidFill>
              <a:latin typeface="SimHei" charset="0"/>
              <a:cs typeface="SimHei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SimHei" charset="0"/>
                <a:cs typeface="SimHei" charset="0"/>
              </a:rPr>
              <a:t>五篇主要讲论</a:t>
            </a:r>
            <a:r>
              <a:rPr lang="zh-CN" altLang="en-US" sz="3200" dirty="0">
                <a:latin typeface="SimHei" charset="0"/>
                <a:cs typeface="SimHei" charset="0"/>
              </a:rPr>
              <a:t>：</a:t>
            </a:r>
            <a:r>
              <a:rPr lang="ja-JP" altLang="en-US" sz="3200" i="1" dirty="0">
                <a:latin typeface="SimHei" charset="0"/>
                <a:cs typeface="SimHei" charset="0"/>
              </a:rPr>
              <a:t>“</a:t>
            </a:r>
            <a:r>
              <a:rPr lang="zh-CN" altLang="en-US" sz="3200" i="1" dirty="0">
                <a:latin typeface="SimHei" charset="0"/>
                <a:cs typeface="SimHei" charset="0"/>
              </a:rPr>
              <a:t>耶稣讲完了这些话</a:t>
            </a:r>
            <a:r>
              <a:rPr lang="en-US" altLang="zh-CN" sz="3200" i="1" dirty="0">
                <a:latin typeface="SimHei" charset="0"/>
                <a:cs typeface="SimHei" charset="0"/>
              </a:rPr>
              <a:t>……</a:t>
            </a:r>
            <a:r>
              <a:rPr lang="ja-JP" altLang="en-US" sz="3200" dirty="0">
                <a:latin typeface="SimHei" charset="0"/>
                <a:cs typeface="SimHei" charset="0"/>
              </a:rPr>
              <a:t>”</a:t>
            </a:r>
            <a:r>
              <a:rPr lang="en-US" altLang="zh-CN" sz="3200" dirty="0">
                <a:latin typeface="SimHei" charset="0"/>
                <a:cs typeface="SimHei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SimHei" charset="0"/>
                <a:cs typeface="SimHei" charset="0"/>
              </a:rPr>
              <a:t>(7:28; 11:1; 13:53; 19:1; 26:1)</a:t>
            </a:r>
            <a:endParaRPr lang="en-US" altLang="zh-CN" sz="3600" dirty="0">
              <a:latin typeface="SimHei" charset="0"/>
              <a:cs typeface="SimHei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086600" y="2571750"/>
            <a:ext cx="91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i="1" dirty="0" smtClean="0">
                <a:solidFill>
                  <a:srgbClr val="FFCC66"/>
                </a:solidFill>
                <a:latin typeface="SimHei" charset="0"/>
                <a:cs typeface="SimHei" charset="0"/>
              </a:rPr>
              <a:t>基督五经</a:t>
            </a:r>
            <a:r>
              <a:rPr lang="en-US" altLang="zh-CN" sz="3600" i="1" dirty="0" smtClean="0">
                <a:solidFill>
                  <a:srgbClr val="FFCC66"/>
                </a:solidFill>
                <a:latin typeface="SimHei" charset="0"/>
                <a:cs typeface="SimHei" charset="0"/>
              </a:rPr>
              <a:t>?</a:t>
            </a:r>
            <a:endParaRPr lang="en-US" altLang="zh-CN" sz="2800" i="1" dirty="0">
              <a:solidFill>
                <a:srgbClr val="FFCC66"/>
              </a:solidFill>
              <a:latin typeface="SimHei" charset="0"/>
              <a:cs typeface="SimHei" charset="0"/>
            </a:endParaRPr>
          </a:p>
        </p:txBody>
      </p:sp>
      <p:pic>
        <p:nvPicPr>
          <p:cNvPr id="10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1" y="857250"/>
            <a:ext cx="137477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768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33600" y="209550"/>
            <a:ext cx="6629400" cy="49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endParaRPr lang="en-US" altLang="zh-TW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4: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23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耶稣走遍加利利，在各会堂里教训人，传天国的福音，医治百姓各样的病症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>
              <a:spcBef>
                <a:spcPts val="0"/>
              </a:spcBef>
              <a:defRPr/>
            </a:pPr>
            <a:r>
              <a:rPr lang="zh-CN" altLang="en-US" sz="4800" dirty="0" smtClean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教训、传讲、医治</a:t>
            </a:r>
            <a:endParaRPr lang="en-US" altLang="zh-TW" sz="4800" dirty="0" smtClean="0">
              <a:solidFill>
                <a:srgbClr val="FFFF00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35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耶稣走遍各城各乡，在会堂里教训人，宣讲天国的福音，又医治各样的病症。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520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553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1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98" y="-171153"/>
            <a:ext cx="4138902" cy="55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9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05000" y="285750"/>
            <a:ext cx="6858000" cy="4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百夫长回答说：“主啊，你到我舍下我不敢当，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只要你说一句话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，我的仆人就必好了。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因为我在人的权下，也有兵在我以下，对这个说‘去！’他就去，对那个说‘来！’他就来，对我的仆人说‘你做这事！’他就去做。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0232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0"/>
            <a:ext cx="7239000" cy="51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耶稣听见就稀奇，对跟从的人说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：我实在告诉你们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这么大的信心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，就是在以色列中我也没有遇见过！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我又告诉你们：从东从西，将有许多人来，在天国里与亚伯拉罕、以撒、雅各一同坐席；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唯有本国的子民，竟被赶到外边黑暗里去，在那里必要哀哭切齿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了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：你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回去吧！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照你的信心给你成全了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，他的仆人就好了。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229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133350"/>
            <a:ext cx="6858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：什么是罪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？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罪就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是活在上帝所造的世界中却抗拒他、忽视他；是悖逆上帝，不敬畏他，不遵行他的律法。罪导致我们的死亡和一切受造之物的消亡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30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：什么是在基督耶稣里的信心？信仰耶稣基督就是承认上帝在他的话中所启示的一切真理，相信他，接受他在福音里给我们的救恩，并单单信靠他。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305922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44824"/>
            <a:ext cx="6781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200" dirty="0">
                <a:solidFill>
                  <a:srgbClr val="FFFFFF"/>
                </a:solidFill>
              </a:rPr>
              <a:t>圣餐</a:t>
            </a:r>
            <a:endParaRPr lang="en-US" altLang="zh-TW" sz="4000" dirty="0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619185"/>
            <a:ext cx="91487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哥</a:t>
            </a:r>
            <a:r>
              <a:rPr lang="zh-CN" altLang="en-US" sz="3200" dirty="0">
                <a:solidFill>
                  <a:srgbClr val="FFFFFF"/>
                </a:solidFill>
              </a:rPr>
              <a:t>林多前書</a:t>
            </a:r>
            <a:r>
              <a:rPr lang="en-US" altLang="zh-CN" sz="3200" dirty="0">
                <a:solidFill>
                  <a:srgbClr val="FFFFFF"/>
                </a:solidFill>
              </a:rPr>
              <a:t>7:23 </a:t>
            </a:r>
            <a:r>
              <a:rPr lang="zh-CN" altLang="en-US" sz="3200" dirty="0">
                <a:solidFill>
                  <a:srgbClr val="FFFFFF"/>
                </a:solidFill>
              </a:rPr>
              <a:t>你們是重價買來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</a:t>
            </a:r>
            <a:endParaRPr lang="en-US" altLang="zh-CN" sz="3200" dirty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			11</a:t>
            </a:r>
            <a:r>
              <a:rPr lang="en-US" altLang="zh-CN" sz="3200" dirty="0">
                <a:solidFill>
                  <a:srgbClr val="FFFFFF"/>
                </a:solidFill>
              </a:rPr>
              <a:t>:23 </a:t>
            </a:r>
            <a:r>
              <a:rPr lang="zh-CN" altLang="en-US" sz="3200" dirty="0">
                <a:solidFill>
                  <a:srgbClr val="FFFFFF"/>
                </a:solidFill>
              </a:rPr>
              <a:t>我當日傳給你們的，原是從</a:t>
            </a:r>
            <a:r>
              <a:rPr lang="zh-CN" altLang="en-US" sz="3200" dirty="0" smtClean="0">
                <a:solidFill>
                  <a:srgbClr val="FFFFFF"/>
                </a:solidFill>
              </a:rPr>
              <a:t>主</a:t>
            </a: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領受</a:t>
            </a:r>
            <a:r>
              <a:rPr lang="zh-CN" altLang="en-US" sz="3200" dirty="0">
                <a:solidFill>
                  <a:srgbClr val="FFFFFF"/>
                </a:solidFill>
              </a:rPr>
              <a:t>的，就是主耶穌被賣的那一夜，</a:t>
            </a:r>
            <a:r>
              <a:rPr lang="zh-CN" altLang="en-US" sz="3200" dirty="0" smtClean="0">
                <a:solidFill>
                  <a:srgbClr val="FFFFFF"/>
                </a:solidFill>
              </a:rPr>
              <a:t>拿</a:t>
            </a: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起餅來</a:t>
            </a:r>
            <a:r>
              <a:rPr lang="zh-CN" altLang="en-US" sz="3200" dirty="0">
                <a:solidFill>
                  <a:srgbClr val="FFFFFF"/>
                </a:solidFill>
              </a:rPr>
              <a:t>， </a:t>
            </a:r>
            <a:r>
              <a:rPr lang="en-US" altLang="zh-CN" sz="3200" dirty="0">
                <a:solidFill>
                  <a:srgbClr val="FFFFFF"/>
                </a:solidFill>
              </a:rPr>
              <a:t>24 </a:t>
            </a:r>
            <a:r>
              <a:rPr lang="zh-CN" altLang="en-US" sz="3200" dirty="0">
                <a:solidFill>
                  <a:srgbClr val="FFFFFF"/>
                </a:solidFill>
              </a:rPr>
              <a:t>祝謝了，就掰開，說：「這是我的身體，</a:t>
            </a:r>
            <a:r>
              <a:rPr lang="zh-CN" altLang="en-US" sz="3200" dirty="0" smtClean="0">
                <a:solidFill>
                  <a:srgbClr val="FFFFFF"/>
                </a:solidFill>
              </a:rPr>
              <a:t>為你們捨的</a:t>
            </a:r>
            <a:r>
              <a:rPr lang="zh-CN" altLang="en-US" sz="3200" dirty="0">
                <a:solidFill>
                  <a:srgbClr val="FFFFFF"/>
                </a:solidFill>
              </a:rPr>
              <a:t>。你們應當如此行，為的是記念我。」 </a:t>
            </a:r>
            <a:r>
              <a:rPr lang="en-US" altLang="zh-CN" sz="3200" dirty="0">
                <a:solidFill>
                  <a:srgbClr val="FFFFFF"/>
                </a:solidFill>
              </a:rPr>
              <a:t>25 </a:t>
            </a:r>
            <a:r>
              <a:rPr lang="zh-CN" altLang="en-US" sz="3200" dirty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</a:t>
            </a:r>
            <a:r>
              <a:rPr lang="zh-CN" altLang="en-US" sz="3200" dirty="0" smtClean="0">
                <a:solidFill>
                  <a:srgbClr val="FFFFFF"/>
                </a:solidFill>
              </a:rPr>
              <a:t>」</a:t>
            </a:r>
            <a:r>
              <a:rPr lang="zh-CN" altLang="en-US" sz="3200" dirty="0">
                <a:solidFill>
                  <a:srgbClr val="FFFFFF"/>
                </a:solidFill>
              </a:rPr>
              <a:t> </a:t>
            </a:r>
            <a:r>
              <a:rPr lang="en-US" altLang="zh-CN" sz="3200" dirty="0">
                <a:solidFill>
                  <a:srgbClr val="FFFFFF"/>
                </a:solidFill>
              </a:rPr>
              <a:t>26 </a:t>
            </a:r>
            <a:r>
              <a:rPr lang="zh-CN" altLang="en-US" sz="3200" dirty="0">
                <a:solidFill>
                  <a:srgbClr val="FFFFFF"/>
                </a:solidFill>
              </a:rPr>
              <a:t>你們每逢吃這餅、喝這杯，是表明主的死，直等</a:t>
            </a:r>
            <a:r>
              <a:rPr lang="zh-CN" altLang="en-US" sz="3200" dirty="0" smtClean="0">
                <a:solidFill>
                  <a:srgbClr val="FFFFFF"/>
                </a:solidFill>
              </a:rPr>
              <a:t>到他來。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35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752600" y="34738"/>
            <a:ext cx="7010400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本周挑战</a:t>
            </a:r>
            <a:endParaRPr 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81200" y="1657350"/>
            <a:ext cx="70104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zh-CN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:13 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耶稣对百夫长说：你回去吧！</a:t>
            </a:r>
            <a:r>
              <a:rPr lang="zh-TW" altLang="en-US" sz="40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照你的信心给你成全了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。那时，他的仆人就好了</a:t>
            </a: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40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>
              <a:spcBef>
                <a:spcPts val="0"/>
              </a:spcBef>
              <a:defRPr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照你的信心敬拜耶稣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417735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752600" y="34738"/>
            <a:ext cx="7239000" cy="32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“家庭作业”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zh-CN" altLang="en-US" dirty="0"/>
              <a:t>在所到之处有效地传福音</a:t>
            </a:r>
            <a:endParaRPr 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05200" y="2571750"/>
            <a:ext cx="6055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不以福音为耻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做喜乐的人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/>
              <a:t>成为别人的</a:t>
            </a:r>
            <a:r>
              <a:rPr lang="zh-CN" altLang="en-US" sz="4000" dirty="0" smtClean="0"/>
              <a:t>祝福</a:t>
            </a:r>
          </a:p>
        </p:txBody>
      </p:sp>
    </p:spTree>
    <p:extLst>
      <p:ext uri="{BB962C8B-B14F-4D97-AF65-F5344CB8AC3E}">
        <p14:creationId xmlns:p14="http://schemas.microsoft.com/office/powerpoint/2010/main" val="30647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374" y="74124"/>
            <a:ext cx="9287374" cy="49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9800" y="318135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קָדַד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75289" y="742950"/>
            <a:ext cx="74687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altLang="zh-CN" dirty="0" smtClean="0"/>
              <a:t>Kowtow</a:t>
            </a:r>
          </a:p>
          <a:p>
            <a:pPr marL="685800" indent="-685800">
              <a:buFont typeface="Arial"/>
              <a:buChar char="•"/>
            </a:pPr>
            <a:r>
              <a:rPr lang="zh-CN" altLang="en-US" dirty="0" smtClean="0"/>
              <a:t>叩头</a:t>
            </a:r>
            <a:endParaRPr lang="en-US" altLang="zh-CN" dirty="0" smtClean="0"/>
          </a:p>
          <a:p>
            <a:pPr marL="685800" indent="-685800">
              <a:buFont typeface="Arial"/>
              <a:buChar char="•"/>
            </a:pPr>
            <a:r>
              <a:rPr lang="zh-CN" altLang="en-US" dirty="0" smtClean="0"/>
              <a:t>叩頭</a:t>
            </a:r>
            <a:endParaRPr lang="en-US" altLang="zh-CN" dirty="0" smtClean="0"/>
          </a:p>
          <a:p>
            <a:pPr marL="685800" indent="-685800">
              <a:buFont typeface="Arial"/>
              <a:buChar char="•"/>
            </a:pPr>
            <a:r>
              <a:rPr lang="en-US" altLang="zh-CN" dirty="0" err="1" smtClean="0"/>
              <a:t>qadad</a:t>
            </a:r>
            <a:endParaRPr lang="en-US" altLang="zh-CN" dirty="0" smtClean="0"/>
          </a:p>
          <a:p>
            <a:pPr marL="685800" indent="-685800">
              <a:buFont typeface="Arial"/>
              <a:buChar char="•"/>
            </a:pPr>
            <a:r>
              <a:rPr lang="el-GR" dirty="0" smtClean="0"/>
              <a:t>προσκυνέω</a:t>
            </a:r>
            <a:r>
              <a:rPr lang="en-US" dirty="0" smtClean="0"/>
              <a:t>:</a:t>
            </a:r>
            <a:r>
              <a:rPr lang="zh-CN" altLang="en-US" sz="4400" dirty="0" smtClean="0"/>
              <a:t>亲吻，狗舔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3154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" y="-234017"/>
            <a:ext cx="9034198" cy="55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22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74295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CN" altLang="en-US" sz="4000" dirty="0" smtClean="0">
                <a:latin typeface="宋体"/>
                <a:ea typeface="宋体"/>
                <a:cs typeface="宋体"/>
              </a:rPr>
              <a:t>敬拜（处所，人物，方式）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所到之处</a:t>
            </a:r>
            <a:r>
              <a:rPr lang="zh-TW" altLang="en-US" sz="4000" dirty="0" smtClean="0">
                <a:latin typeface="宋体"/>
                <a:ea typeface="宋体"/>
                <a:cs typeface="宋体"/>
              </a:rPr>
              <a:t>尊基督为</a:t>
            </a:r>
            <a:r>
              <a:rPr lang="zh-TW" altLang="en-US" sz="4000" dirty="0" smtClean="0">
                <a:latin typeface="宋体"/>
                <a:ea typeface="宋体"/>
                <a:cs typeface="宋体"/>
              </a:rPr>
              <a:t>主</a:t>
            </a:r>
            <a:r>
              <a:rPr lang="zh-CN" altLang="en-US" sz="4000" dirty="0" smtClean="0">
                <a:latin typeface="宋体"/>
                <a:ea typeface="宋体"/>
                <a:cs typeface="宋体"/>
              </a:rPr>
              <a:t>为</a:t>
            </a:r>
            <a:r>
              <a:rPr lang="zh-TW" altLang="en-US" sz="4000" dirty="0" smtClean="0">
                <a:latin typeface="宋体"/>
                <a:ea typeface="宋体"/>
                <a:cs typeface="宋体"/>
              </a:rPr>
              <a:t>圣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神居之处敬拜他</a:t>
            </a: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集体敬拜神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个人敬拜神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48079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29540917-D3F8-5741-86E5-47BE57024882}"/>
              </a:ext>
            </a:extLst>
          </p:cNvPr>
          <p:cNvSpPr txBox="1">
            <a:spLocks/>
          </p:cNvSpPr>
          <p:nvPr/>
        </p:nvSpPr>
        <p:spPr>
          <a:xfrm>
            <a:off x="2133600" y="0"/>
            <a:ext cx="7010400" cy="59249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zh-TW" altLang="en-US" dirty="0" smtClean="0"/>
              <a:t>教会</a:t>
            </a:r>
            <a:r>
              <a:rPr lang="en-US" altLang="zh-CN" dirty="0" smtClean="0"/>
              <a:t>2019</a:t>
            </a:r>
            <a:r>
              <a:rPr lang="zh-TW" altLang="en-US" dirty="0" smtClean="0"/>
              <a:t>年事工重点</a:t>
            </a:r>
            <a:r>
              <a:rPr lang="zh-CN" altLang="en-US" dirty="0" smtClean="0"/>
              <a:t>：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/>
              <a:t> </a:t>
            </a:r>
            <a:r>
              <a:rPr lang="zh-TW" altLang="en-US" sz="2000" dirty="0" smtClean="0"/>
              <a:t>崇拜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 </a:t>
            </a:r>
            <a:r>
              <a:rPr lang="zh-TW" altLang="en-US" sz="2000" dirty="0" smtClean="0"/>
              <a:t>增强崇拜体验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 </a:t>
            </a:r>
            <a:r>
              <a:rPr lang="zh-TW" altLang="en-US" sz="2000" dirty="0" smtClean="0"/>
              <a:t>讲台信息与教会主题和信徒生活有机关联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团契小组重建</a:t>
            </a:r>
            <a:r>
              <a:rPr lang="zh-CN" altLang="en-US" sz="2000" dirty="0" smtClean="0"/>
              <a:t>：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每个会员都有小组可以参加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团契小组的重点在于家庭的建造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产业和场地</a:t>
            </a:r>
            <a:r>
              <a:rPr lang="zh-CN" altLang="en-US" sz="2000" dirty="0" smtClean="0"/>
              <a:t>：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组建产业小组</a:t>
            </a:r>
            <a:r>
              <a:rPr lang="zh-CN" altLang="en-US" sz="2000" dirty="0" smtClean="0"/>
              <a:t>，</a:t>
            </a:r>
            <a:r>
              <a:rPr lang="zh-TW" altLang="en-US" sz="2000" dirty="0" smtClean="0"/>
              <a:t>做出综合评估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开始第二阶段建筑工程</a:t>
            </a:r>
            <a:r>
              <a:rPr lang="zh-CN" altLang="en-US" sz="2000" dirty="0" smtClean="0"/>
              <a:t>？</a:t>
            </a:r>
            <a:r>
              <a:rPr lang="zh-TW" altLang="en-US" sz="2000" dirty="0" smtClean="0"/>
              <a:t>场地搬迁</a:t>
            </a:r>
            <a:r>
              <a:rPr lang="zh-CN" altLang="en-US" sz="2000" dirty="0" smtClean="0"/>
              <a:t>？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同工训练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神学生和在职同工</a:t>
            </a:r>
            <a:r>
              <a:rPr lang="zh-CN" altLang="en-US" sz="2000" dirty="0" smtClean="0"/>
              <a:t>，</a:t>
            </a:r>
            <a:r>
              <a:rPr lang="zh-TW" altLang="en-US" sz="2000" dirty="0" smtClean="0"/>
              <a:t>训练成为教会工人</a:t>
            </a: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57550"/>
            <a:ext cx="220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神的旨意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合一服事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613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590550"/>
            <a:ext cx="6705600" cy="45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3200" dirty="0"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3200" dirty="0" smtClean="0"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>
                <a:latin typeface="Helvetica Light" charset="0"/>
                <a:ea typeface="宋体" charset="0"/>
                <a:cs typeface="宋体" charset="0"/>
              </a:rPr>
              <a:t>5 </a:t>
            </a:r>
            <a:r>
              <a:rPr lang="zh-TW" altLang="en-US" sz="3200" dirty="0">
                <a:latin typeface="Helvetica Light" charset="0"/>
                <a:ea typeface="宋体" charset="0"/>
                <a:cs typeface="宋体" charset="0"/>
              </a:rPr>
              <a:t>耶稣进了迦百农，有一个百夫长进前来，求他说： </a:t>
            </a:r>
            <a:r>
              <a:rPr lang="en-US" altLang="zh-TW" sz="3200" dirty="0">
                <a:latin typeface="Helvetica Light" charset="0"/>
                <a:ea typeface="宋体" charset="0"/>
                <a:cs typeface="宋体" charset="0"/>
              </a:rPr>
              <a:t>6 “</a:t>
            </a:r>
            <a:r>
              <a:rPr lang="zh-TW" altLang="en-US" sz="3200" dirty="0">
                <a:latin typeface="Helvetica Light" charset="0"/>
                <a:ea typeface="宋体" charset="0"/>
                <a:cs typeface="宋体" charset="0"/>
              </a:rPr>
              <a:t>主啊，我的仆人害瘫痪病，躺在家里甚是疼苦。” </a:t>
            </a:r>
            <a:endParaRPr lang="en-US" altLang="zh-TW" sz="3200" dirty="0" smtClean="0">
              <a:latin typeface="Helvetica Light" charset="0"/>
              <a:ea typeface="宋体" charset="0"/>
              <a:cs typeface="宋体" charset="0"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en-US" altLang="zh-TW" sz="3200" dirty="0" smtClean="0"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sz="3200" dirty="0">
                <a:latin typeface="Helvetica Light" charset="0"/>
                <a:ea typeface="宋体" charset="0"/>
                <a:cs typeface="宋体" charset="0"/>
              </a:rPr>
              <a:t>耶稣说：“我去医治他。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00111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73078</TotalTime>
  <Words>1338</Words>
  <Application>Microsoft Macintosh PowerPoint</Application>
  <PresentationFormat>On-screen Show (16:9)</PresentationFormat>
  <Paragraphs>94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1179</cp:revision>
  <cp:lastPrinted>2019-04-07T13:35:22Z</cp:lastPrinted>
  <dcterms:created xsi:type="dcterms:W3CDTF">2005-05-27T01:23:00Z</dcterms:created>
  <dcterms:modified xsi:type="dcterms:W3CDTF">2019-04-07T13:38:44Z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