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tif" ContentType="image/t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57" r:id="rId2"/>
    <p:sldId id="258" r:id="rId3"/>
    <p:sldId id="259" r:id="rId4"/>
    <p:sldId id="260" r:id="rId5"/>
    <p:sldId id="271" r:id="rId6"/>
    <p:sldId id="261" r:id="rId7"/>
    <p:sldId id="273" r:id="rId8"/>
    <p:sldId id="262" r:id="rId9"/>
    <p:sldId id="272" r:id="rId10"/>
    <p:sldId id="263" r:id="rId11"/>
    <p:sldId id="264" r:id="rId12"/>
    <p:sldId id="265" r:id="rId13"/>
    <p:sldId id="266" r:id="rId14"/>
    <p:sldId id="267" r:id="rId15"/>
    <p:sldId id="274" r:id="rId16"/>
    <p:sldId id="275"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frameSlides="1"/>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1" d="100"/>
          <a:sy n="51" d="100"/>
        </p:scale>
        <p:origin x="-2064" y="-120"/>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2FA07E-6DA0-A043-BCE5-6C3B9DD5541B}" type="datetimeFigureOut">
              <a:rPr lang="en-US" smtClean="0"/>
              <a:t>4/19/19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FA477F-DE4B-434F-BACB-8B215BE1554D}" type="slidenum">
              <a:rPr lang="en-US" smtClean="0"/>
              <a:t>‹#›</a:t>
            </a:fld>
            <a:endParaRPr lang="en-US"/>
          </a:p>
        </p:txBody>
      </p:sp>
    </p:spTree>
    <p:extLst>
      <p:ext uri="{BB962C8B-B14F-4D97-AF65-F5344CB8AC3E}">
        <p14:creationId xmlns:p14="http://schemas.microsoft.com/office/powerpoint/2010/main" val="914535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77275222"/>
      </p:ext>
    </p:extLst>
  </p:cSld>
  <p:clrMap bg1="lt1" tx1="dk1" bg2="lt2" tx2="dk2" accent1="accent1" accent2="accent2" accent3="accent3" accent4="accent4" accent5="accent5" accent6="accent6" hlink="hlink" folHlink="folHlink"/>
  <p:hf hdr="0" ftr="0" dt="0"/>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7395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93647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457200" eaLnBrk="1" fontAlgn="auto" latinLnBrk="0" hangingPunct="1">
              <a:lnSpc>
                <a:spcPct val="117999"/>
              </a:lnSpc>
              <a:spcBef>
                <a:spcPts val="0"/>
              </a:spcBef>
              <a:spcAft>
                <a:spcPts val="0"/>
              </a:spcAft>
              <a:buClrTx/>
              <a:buSzTx/>
              <a:buFontTx/>
              <a:buNone/>
              <a:tabLst/>
              <a:defRPr/>
            </a:pPr>
            <a:r>
              <a:rPr lang="zh-CN" altLang="en-US" dirty="0" smtClean="0"/>
              <a:t>：</a:t>
            </a:r>
            <a:r>
              <a:rPr lang="zh-TW" altLang="en-US" dirty="0" smtClean="0"/>
              <a:t>耶稣真的死了</a:t>
            </a:r>
            <a:r>
              <a:rPr lang="en-US" altLang="zh-TW" dirty="0" smtClean="0"/>
              <a:t>; </a:t>
            </a:r>
            <a:r>
              <a:rPr lang="zh-TW" altLang="en-US" dirty="0" smtClean="0"/>
              <a:t>他真的被埋葬了</a:t>
            </a:r>
            <a:r>
              <a:rPr lang="en-US" altLang="zh-TW" dirty="0" smtClean="0"/>
              <a:t>; </a:t>
            </a:r>
            <a:r>
              <a:rPr lang="zh-TW" altLang="en-US" dirty="0" smtClean="0"/>
              <a:t>三天后坟墓真的（几乎）空了（留下了</a:t>
            </a:r>
            <a:r>
              <a:rPr lang="zh-CN" altLang="en-US" dirty="0" smtClean="0"/>
              <a:t>裹尸布</a:t>
            </a:r>
            <a:r>
              <a:rPr lang="zh-TW" altLang="en-US" dirty="0" smtClean="0"/>
              <a:t>）</a:t>
            </a:r>
            <a:r>
              <a:rPr lang="en-US" altLang="zh-TW" dirty="0" smtClean="0"/>
              <a:t>; </a:t>
            </a:r>
            <a:r>
              <a:rPr lang="zh-TW" altLang="en-US" dirty="0" smtClean="0"/>
              <a:t>在</a:t>
            </a:r>
            <a:r>
              <a:rPr lang="zh-CN" altLang="en-US" dirty="0" smtClean="0"/>
              <a:t>对象</a:t>
            </a:r>
            <a:r>
              <a:rPr lang="zh-TW" altLang="en-US" dirty="0" smtClean="0"/>
              <a:t>，环境和时间</a:t>
            </a:r>
            <a:r>
              <a:rPr lang="zh-CN" altLang="en-US" dirty="0" smtClean="0"/>
              <a:t>不同的状况下，耶稣有多次</a:t>
            </a:r>
            <a:r>
              <a:rPr lang="zh-TW" altLang="en-US" dirty="0" smtClean="0"/>
              <a:t>个人的，复活</a:t>
            </a:r>
            <a:r>
              <a:rPr lang="zh-CN" altLang="en-US" dirty="0" smtClean="0"/>
              <a:t>之后</a:t>
            </a:r>
            <a:r>
              <a:rPr lang="zh-TW" altLang="en-US" dirty="0" smtClean="0"/>
              <a:t>的</a:t>
            </a:r>
            <a:r>
              <a:rPr lang="zh-CN" altLang="en-US" dirty="0" smtClean="0"/>
              <a:t>显现</a:t>
            </a:r>
            <a:r>
              <a:rPr lang="en-US" altLang="zh-TW" dirty="0" smtClean="0"/>
              <a:t>; </a:t>
            </a:r>
            <a:r>
              <a:rPr lang="zh-TW" altLang="en-US" dirty="0" smtClean="0"/>
              <a:t>他自愿让</a:t>
            </a:r>
            <a:r>
              <a:rPr lang="zh-CN" altLang="en-US" dirty="0" smtClean="0"/>
              <a:t>多马</a:t>
            </a:r>
            <a:r>
              <a:rPr lang="zh-TW" altLang="en-US" dirty="0" smtClean="0"/>
              <a:t>对他的复活</a:t>
            </a:r>
            <a:r>
              <a:rPr lang="zh-CN" altLang="en-US" dirty="0" smtClean="0"/>
              <a:t>的身</a:t>
            </a:r>
            <a:r>
              <a:rPr lang="zh-TW" altLang="en-US" dirty="0" smtClean="0"/>
              <a:t>体进行检查</a:t>
            </a:r>
            <a:r>
              <a:rPr lang="en-US" altLang="zh-TW" dirty="0" smtClean="0"/>
              <a:t>; </a:t>
            </a:r>
            <a:r>
              <a:rPr lang="zh-TW" altLang="en-US" dirty="0" smtClean="0"/>
              <a:t>他吃了</a:t>
            </a:r>
            <a:r>
              <a:rPr lang="zh-CN" altLang="en-US" dirty="0" smtClean="0"/>
              <a:t>生理的</a:t>
            </a:r>
            <a:r>
              <a:rPr lang="zh-TW" altLang="en-US" dirty="0" smtClean="0"/>
              <a:t>食物</a:t>
            </a:r>
            <a:r>
              <a:rPr lang="en-US" altLang="zh-TW" dirty="0" smtClean="0"/>
              <a:t>;</a:t>
            </a:r>
            <a:r>
              <a:rPr lang="zh-TW" altLang="en-US" dirty="0" smtClean="0"/>
              <a:t>没有理由相信门徒偷走基督的身体或犹太人重新找到它</a:t>
            </a:r>
            <a:r>
              <a:rPr lang="en-US" altLang="zh-TW" dirty="0" smtClean="0"/>
              <a:t>; </a:t>
            </a:r>
            <a:r>
              <a:rPr lang="zh-TW" altLang="en-US" dirty="0" smtClean="0"/>
              <a:t>等等</a:t>
            </a:r>
            <a:endParaRPr lang="en-US" dirty="0" smtClean="0"/>
          </a:p>
          <a:p>
            <a:endParaRPr lang="en-US" dirty="0"/>
          </a:p>
        </p:txBody>
      </p:sp>
    </p:spTree>
    <p:extLst>
      <p:ext uri="{BB962C8B-B14F-4D97-AF65-F5344CB8AC3E}">
        <p14:creationId xmlns:p14="http://schemas.microsoft.com/office/powerpoint/2010/main" val="4058845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06644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4" name="“Type a quote here.”"/>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med"/>
  <p:hf sldNum="0" hdr="0" ftr="0" dt="0"/>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tif"/><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tif"/><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FDFF"/>
        </a:solidFill>
        <a:effectLst/>
      </p:bgPr>
    </p:bg>
    <p:spTree>
      <p:nvGrpSpPr>
        <p:cNvPr id="1" name=""/>
        <p:cNvGrpSpPr/>
        <p:nvPr/>
      </p:nvGrpSpPr>
      <p:grpSpPr>
        <a:xfrm>
          <a:off x="0" y="0"/>
          <a:ext cx="0" cy="0"/>
          <a:chOff x="0" y="0"/>
          <a:chExt cx="0" cy="0"/>
        </a:xfrm>
      </p:grpSpPr>
      <p:sp>
        <p:nvSpPr>
          <p:cNvPr id="122" name="Rejoice! The Lord Has Risen!"/>
          <p:cNvSpPr txBox="1"/>
          <p:nvPr/>
        </p:nvSpPr>
        <p:spPr>
          <a:xfrm>
            <a:off x="843282" y="153134"/>
            <a:ext cx="12299159" cy="7181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r>
              <a:rPr lang="en-US" sz="4000" dirty="0" smtClean="0"/>
              <a:t>Rejoice! The Lord Has </a:t>
            </a:r>
            <a:r>
              <a:rPr lang="en-US" sz="4000" dirty="0" err="1" smtClean="0"/>
              <a:t>Risen!喜乐欢呼！主已复活</a:t>
            </a:r>
            <a:r>
              <a:rPr lang="en-US" sz="4000" dirty="0" smtClean="0"/>
              <a:t>！</a:t>
            </a:r>
            <a:endParaRPr sz="4000" dirty="0"/>
          </a:p>
        </p:txBody>
      </p:sp>
      <p:sp>
        <p:nvSpPr>
          <p:cNvPr id="123" name="I. The Clear Prediction of the Lord Jesus"/>
          <p:cNvSpPr txBox="1"/>
          <p:nvPr/>
        </p:nvSpPr>
        <p:spPr>
          <a:xfrm>
            <a:off x="672766" y="5145802"/>
            <a:ext cx="8868767"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lvl1pPr>
          </a:lstStyle>
          <a:p>
            <a:r>
              <a:rPr dirty="0"/>
              <a:t>I. The Clear Prediction of the Lord Jesus</a:t>
            </a:r>
          </a:p>
        </p:txBody>
      </p:sp>
      <p:sp>
        <p:nvSpPr>
          <p:cNvPr id="124" name="A. That He would be handed over, be crucified, and rise from the dead!"/>
          <p:cNvSpPr txBox="1"/>
          <p:nvPr/>
        </p:nvSpPr>
        <p:spPr>
          <a:xfrm>
            <a:off x="1183267" y="6896852"/>
            <a:ext cx="10953288" cy="118099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3600" b="0"/>
            </a:lvl1pPr>
          </a:lstStyle>
          <a:p>
            <a:r>
              <a:rPr dirty="0"/>
              <a:t>A. That He would be handed over, be crucified, and rise from the dead!</a:t>
            </a:r>
          </a:p>
        </p:txBody>
      </p:sp>
      <p:sp>
        <p:nvSpPr>
          <p:cNvPr id="125" name="The resurrection of Jesus Christ is one of the most wicked, vicious, heartless hoaxes ever foisted upon the minds of men, or it is the most fantastic fact of history."/>
          <p:cNvSpPr txBox="1"/>
          <p:nvPr/>
        </p:nvSpPr>
        <p:spPr>
          <a:xfrm>
            <a:off x="694707" y="1059806"/>
            <a:ext cx="8352896" cy="1993305"/>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spcBef>
                <a:spcPts val="2600"/>
              </a:spcBef>
              <a:buClr>
                <a:srgbClr val="000000"/>
              </a:buClr>
              <a:buFont typeface="Arial"/>
              <a:defRPr sz="3200" b="0">
                <a:latin typeface="Arial"/>
                <a:ea typeface="Arial"/>
                <a:cs typeface="Arial"/>
                <a:sym typeface="Arial"/>
              </a:defRPr>
            </a:lvl1pPr>
          </a:lstStyle>
          <a:p>
            <a:r>
              <a:rPr dirty="0"/>
              <a:t>The resurrection of Jesus Christ is one of the most wicked, vicious, heartless hoaxes ever foisted upon the minds of men, or it is the most fantastic fact of history.</a:t>
            </a:r>
          </a:p>
        </p:txBody>
      </p:sp>
      <p:sp>
        <p:nvSpPr>
          <p:cNvPr id="126" name="(chinese translation)"/>
          <p:cNvSpPr txBox="1"/>
          <p:nvPr/>
        </p:nvSpPr>
        <p:spPr>
          <a:xfrm>
            <a:off x="694707" y="3354353"/>
            <a:ext cx="11930408" cy="1210588"/>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TW" altLang="en-US" dirty="0"/>
              <a:t>耶稣</a:t>
            </a:r>
            <a:r>
              <a:rPr lang="zh-TW" altLang="en-US" dirty="0" smtClean="0"/>
              <a:t>基督的复活是最</a:t>
            </a:r>
            <a:r>
              <a:rPr lang="zh-CN" altLang="en-US" dirty="0" smtClean="0"/>
              <a:t>恶劣</a:t>
            </a:r>
            <a:r>
              <a:rPr lang="zh-TW" altLang="en-US" dirty="0" smtClean="0"/>
              <a:t>，</a:t>
            </a:r>
            <a:r>
              <a:rPr lang="zh-TW" altLang="en-US" dirty="0"/>
              <a:t>最邪恶，最无</a:t>
            </a:r>
            <a:r>
              <a:rPr lang="zh-TW" altLang="en-US" dirty="0" smtClean="0"/>
              <a:t>情的</a:t>
            </a:r>
            <a:r>
              <a:rPr lang="zh-CN" altLang="en-US" dirty="0" smtClean="0"/>
              <a:t>强加在人心意里的</a:t>
            </a:r>
            <a:r>
              <a:rPr lang="zh-TW" altLang="en-US" dirty="0" smtClean="0"/>
              <a:t>恶作剧之一，</a:t>
            </a:r>
            <a:r>
              <a:rPr lang="zh-CN" altLang="en-US" dirty="0" smtClean="0"/>
              <a:t>否则就</a:t>
            </a:r>
            <a:r>
              <a:rPr lang="zh-TW" altLang="en-US" dirty="0" smtClean="0"/>
              <a:t>是</a:t>
            </a:r>
            <a:r>
              <a:rPr lang="zh-TW" altLang="en-US" dirty="0"/>
              <a:t>有史以来</a:t>
            </a:r>
            <a:r>
              <a:rPr lang="zh-TW" altLang="en-US" dirty="0" smtClean="0"/>
              <a:t>最奇妙的事实</a:t>
            </a:r>
            <a:r>
              <a:rPr lang="zh-TW" altLang="en-US" dirty="0"/>
              <a:t>。</a:t>
            </a:r>
            <a:endParaRPr dirty="0"/>
          </a:p>
        </p:txBody>
      </p:sp>
      <p:sp>
        <p:nvSpPr>
          <p:cNvPr id="127" name="(chinese translation)"/>
          <p:cNvSpPr txBox="1"/>
          <p:nvPr/>
        </p:nvSpPr>
        <p:spPr>
          <a:xfrm>
            <a:off x="694707" y="6016601"/>
            <a:ext cx="11930408"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smtClean="0"/>
              <a:t>主耶稣的清楚预言</a:t>
            </a:r>
            <a:endParaRPr dirty="0"/>
          </a:p>
        </p:txBody>
      </p:sp>
      <p:sp>
        <p:nvSpPr>
          <p:cNvPr id="128" name="(chinese translation)"/>
          <p:cNvSpPr txBox="1"/>
          <p:nvPr/>
        </p:nvSpPr>
        <p:spPr>
          <a:xfrm>
            <a:off x="694707" y="8533065"/>
            <a:ext cx="11930408"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smtClean="0"/>
              <a:t>他会被交，被钉十字架，并从死里复活！</a:t>
            </a:r>
            <a:endParaRPr dirty="0"/>
          </a:p>
        </p:txBody>
      </p:sp>
      <p:pic>
        <p:nvPicPr>
          <p:cNvPr id="129" name="Screen Shot 2019-04-15 at 5.17.38 PM.png" descr="Screen Shot 2019-04-15 at 5.17.38 PM.png"/>
          <p:cNvPicPr>
            <a:picLocks noChangeAspect="1"/>
          </p:cNvPicPr>
          <p:nvPr/>
        </p:nvPicPr>
        <p:blipFill>
          <a:blip r:embed="rId2">
            <a:extLst/>
          </a:blip>
          <a:stretch>
            <a:fillRect/>
          </a:stretch>
        </p:blipFill>
        <p:spPr>
          <a:xfrm>
            <a:off x="9153468" y="1021110"/>
            <a:ext cx="3514493" cy="2018706"/>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
                                        </p:tgtEl>
                                        <p:attrNameLst>
                                          <p:attrName>style.visibility</p:attrName>
                                        </p:attrNameLst>
                                      </p:cBhvr>
                                      <p:to>
                                        <p:strVal val="visible"/>
                                      </p:to>
                                    </p:set>
                                    <p:anim calcmode="lin" valueType="num">
                                      <p:cBhvr additive="base">
                                        <p:cTn id="7" dur="500" fill="hold"/>
                                        <p:tgtEl>
                                          <p:spTgt spid="122"/>
                                        </p:tgtEl>
                                        <p:attrNameLst>
                                          <p:attrName>ppt_x</p:attrName>
                                        </p:attrNameLst>
                                      </p:cBhvr>
                                      <p:tavLst>
                                        <p:tav tm="0">
                                          <p:val>
                                            <p:strVal val="0-#ppt_w/2"/>
                                          </p:val>
                                        </p:tav>
                                        <p:tav tm="100000">
                                          <p:val>
                                            <p:strVal val="#ppt_x"/>
                                          </p:val>
                                        </p:tav>
                                      </p:tavLst>
                                    </p:anim>
                                    <p:anim calcmode="lin" valueType="num">
                                      <p:cBhvr additive="base">
                                        <p:cTn id="8" dur="500" fill="hold"/>
                                        <p:tgtEl>
                                          <p:spTgt spid="1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29"/>
                                        </p:tgtEl>
                                        <p:attrNameLst>
                                          <p:attrName>style.visibility</p:attrName>
                                        </p:attrNameLst>
                                      </p:cBhvr>
                                      <p:to>
                                        <p:strVal val="visible"/>
                                      </p:to>
                                    </p:set>
                                    <p:anim calcmode="lin" valueType="num">
                                      <p:cBhvr additive="base">
                                        <p:cTn id="13" dur="500" fill="hold"/>
                                        <p:tgtEl>
                                          <p:spTgt spid="129"/>
                                        </p:tgtEl>
                                        <p:attrNameLst>
                                          <p:attrName>ppt_x</p:attrName>
                                        </p:attrNameLst>
                                      </p:cBhvr>
                                      <p:tavLst>
                                        <p:tav tm="0">
                                          <p:val>
                                            <p:strVal val="1+#ppt_w/2"/>
                                          </p:val>
                                        </p:tav>
                                        <p:tav tm="100000">
                                          <p:val>
                                            <p:strVal val="#ppt_x"/>
                                          </p:val>
                                        </p:tav>
                                      </p:tavLst>
                                    </p:anim>
                                    <p:anim calcmode="lin" valueType="num">
                                      <p:cBhvr additive="base">
                                        <p:cTn id="14" dur="500" fill="hold"/>
                                        <p:tgtEl>
                                          <p:spTgt spid="12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5"/>
                                        </p:tgtEl>
                                        <p:attrNameLst>
                                          <p:attrName>style.visibility</p:attrName>
                                        </p:attrNameLst>
                                      </p:cBhvr>
                                      <p:to>
                                        <p:strVal val="visible"/>
                                      </p:to>
                                    </p:set>
                                    <p:anim calcmode="lin" valueType="num">
                                      <p:cBhvr additive="base">
                                        <p:cTn id="19" dur="500" fill="hold"/>
                                        <p:tgtEl>
                                          <p:spTgt spid="125"/>
                                        </p:tgtEl>
                                        <p:attrNameLst>
                                          <p:attrName>ppt_x</p:attrName>
                                        </p:attrNameLst>
                                      </p:cBhvr>
                                      <p:tavLst>
                                        <p:tav tm="0">
                                          <p:val>
                                            <p:strVal val="0-#ppt_w/2"/>
                                          </p:val>
                                        </p:tav>
                                        <p:tav tm="100000">
                                          <p:val>
                                            <p:strVal val="#ppt_x"/>
                                          </p:val>
                                        </p:tav>
                                      </p:tavLst>
                                    </p:anim>
                                    <p:anim calcmode="lin" valueType="num">
                                      <p:cBhvr additive="base">
                                        <p:cTn id="20" dur="500" fill="hold"/>
                                        <p:tgtEl>
                                          <p:spTgt spid="12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6"/>
                                        </p:tgtEl>
                                        <p:attrNameLst>
                                          <p:attrName>style.visibility</p:attrName>
                                        </p:attrNameLst>
                                      </p:cBhvr>
                                      <p:to>
                                        <p:strVal val="visible"/>
                                      </p:to>
                                    </p:set>
                                    <p:anim calcmode="lin" valueType="num">
                                      <p:cBhvr additive="base">
                                        <p:cTn id="25" dur="500" fill="hold"/>
                                        <p:tgtEl>
                                          <p:spTgt spid="126"/>
                                        </p:tgtEl>
                                        <p:attrNameLst>
                                          <p:attrName>ppt_x</p:attrName>
                                        </p:attrNameLst>
                                      </p:cBhvr>
                                      <p:tavLst>
                                        <p:tav tm="0">
                                          <p:val>
                                            <p:strVal val="0-#ppt_w/2"/>
                                          </p:val>
                                        </p:tav>
                                        <p:tav tm="100000">
                                          <p:val>
                                            <p:strVal val="#ppt_x"/>
                                          </p:val>
                                        </p:tav>
                                      </p:tavLst>
                                    </p:anim>
                                    <p:anim calcmode="lin" valueType="num">
                                      <p:cBhvr additive="base">
                                        <p:cTn id="26" dur="500" fill="hold"/>
                                        <p:tgtEl>
                                          <p:spTgt spid="12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3"/>
                                        </p:tgtEl>
                                        <p:attrNameLst>
                                          <p:attrName>style.visibility</p:attrName>
                                        </p:attrNameLst>
                                      </p:cBhvr>
                                      <p:to>
                                        <p:strVal val="visible"/>
                                      </p:to>
                                    </p:set>
                                    <p:anim calcmode="lin" valueType="num">
                                      <p:cBhvr additive="base">
                                        <p:cTn id="31" dur="500" fill="hold"/>
                                        <p:tgtEl>
                                          <p:spTgt spid="123"/>
                                        </p:tgtEl>
                                        <p:attrNameLst>
                                          <p:attrName>ppt_x</p:attrName>
                                        </p:attrNameLst>
                                      </p:cBhvr>
                                      <p:tavLst>
                                        <p:tav tm="0">
                                          <p:val>
                                            <p:strVal val="0-#ppt_w/2"/>
                                          </p:val>
                                        </p:tav>
                                        <p:tav tm="100000">
                                          <p:val>
                                            <p:strVal val="#ppt_x"/>
                                          </p:val>
                                        </p:tav>
                                      </p:tavLst>
                                    </p:anim>
                                    <p:anim calcmode="lin" valueType="num">
                                      <p:cBhvr additive="base">
                                        <p:cTn id="32" dur="500" fill="hold"/>
                                        <p:tgtEl>
                                          <p:spTgt spid="12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7"/>
                                        </p:tgtEl>
                                        <p:attrNameLst>
                                          <p:attrName>style.visibility</p:attrName>
                                        </p:attrNameLst>
                                      </p:cBhvr>
                                      <p:to>
                                        <p:strVal val="visible"/>
                                      </p:to>
                                    </p:set>
                                    <p:anim calcmode="lin" valueType="num">
                                      <p:cBhvr additive="base">
                                        <p:cTn id="37" dur="500" fill="hold"/>
                                        <p:tgtEl>
                                          <p:spTgt spid="127"/>
                                        </p:tgtEl>
                                        <p:attrNameLst>
                                          <p:attrName>ppt_x</p:attrName>
                                        </p:attrNameLst>
                                      </p:cBhvr>
                                      <p:tavLst>
                                        <p:tav tm="0">
                                          <p:val>
                                            <p:strVal val="0-#ppt_w/2"/>
                                          </p:val>
                                        </p:tav>
                                        <p:tav tm="100000">
                                          <p:val>
                                            <p:strVal val="#ppt_x"/>
                                          </p:val>
                                        </p:tav>
                                      </p:tavLst>
                                    </p:anim>
                                    <p:anim calcmode="lin" valueType="num">
                                      <p:cBhvr additive="base">
                                        <p:cTn id="38" dur="500" fill="hold"/>
                                        <p:tgtEl>
                                          <p:spTgt spid="12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4"/>
                                        </p:tgtEl>
                                        <p:attrNameLst>
                                          <p:attrName>style.visibility</p:attrName>
                                        </p:attrNameLst>
                                      </p:cBhvr>
                                      <p:to>
                                        <p:strVal val="visible"/>
                                      </p:to>
                                    </p:set>
                                    <p:anim calcmode="lin" valueType="num">
                                      <p:cBhvr additive="base">
                                        <p:cTn id="43" dur="500" fill="hold"/>
                                        <p:tgtEl>
                                          <p:spTgt spid="124"/>
                                        </p:tgtEl>
                                        <p:attrNameLst>
                                          <p:attrName>ppt_x</p:attrName>
                                        </p:attrNameLst>
                                      </p:cBhvr>
                                      <p:tavLst>
                                        <p:tav tm="0">
                                          <p:val>
                                            <p:strVal val="0-#ppt_w/2"/>
                                          </p:val>
                                        </p:tav>
                                        <p:tav tm="100000">
                                          <p:val>
                                            <p:strVal val="#ppt_x"/>
                                          </p:val>
                                        </p:tav>
                                      </p:tavLst>
                                    </p:anim>
                                    <p:anim calcmode="lin" valueType="num">
                                      <p:cBhvr additive="base">
                                        <p:cTn id="44" dur="500" fill="hold"/>
                                        <p:tgtEl>
                                          <p:spTgt spid="124"/>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28"/>
                                        </p:tgtEl>
                                        <p:attrNameLst>
                                          <p:attrName>style.visibility</p:attrName>
                                        </p:attrNameLst>
                                      </p:cBhvr>
                                      <p:to>
                                        <p:strVal val="visible"/>
                                      </p:to>
                                    </p:set>
                                    <p:anim calcmode="lin" valueType="num">
                                      <p:cBhvr additive="base">
                                        <p:cTn id="49" dur="500" fill="hold"/>
                                        <p:tgtEl>
                                          <p:spTgt spid="128"/>
                                        </p:tgtEl>
                                        <p:attrNameLst>
                                          <p:attrName>ppt_x</p:attrName>
                                        </p:attrNameLst>
                                      </p:cBhvr>
                                      <p:tavLst>
                                        <p:tav tm="0">
                                          <p:val>
                                            <p:strVal val="0-#ppt_w/2"/>
                                          </p:val>
                                        </p:tav>
                                        <p:tav tm="100000">
                                          <p:val>
                                            <p:strVal val="#ppt_x"/>
                                          </p:val>
                                        </p:tav>
                                      </p:tavLst>
                                    </p:anim>
                                    <p:anim calcmode="lin" valueType="num">
                                      <p:cBhvr additive="base">
                                        <p:cTn id="50" dur="500" fill="hold"/>
                                        <p:tgtEl>
                                          <p:spTgt spid="1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nimBg="1"/>
      <p:bldP spid="123" grpId="0" animBg="1"/>
      <p:bldP spid="124" grpId="0" animBg="1"/>
      <p:bldP spid="125" grpId="0" animBg="1"/>
      <p:bldP spid="126" grpId="0" animBg="1"/>
      <p:bldP spid="127" grpId="0" animBg="1"/>
      <p:bldP spid="12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FDFF"/>
        </a:solidFill>
        <a:effectLst/>
      </p:bgPr>
    </p:bg>
    <p:spTree>
      <p:nvGrpSpPr>
        <p:cNvPr id="1" name=""/>
        <p:cNvGrpSpPr/>
        <p:nvPr/>
      </p:nvGrpSpPr>
      <p:grpSpPr>
        <a:xfrm>
          <a:off x="0" y="0"/>
          <a:ext cx="0" cy="0"/>
          <a:chOff x="0" y="0"/>
          <a:chExt cx="0" cy="0"/>
        </a:xfrm>
      </p:grpSpPr>
      <p:sp>
        <p:nvSpPr>
          <p:cNvPr id="175" name="Rejoice! The Lord Has Risen!"/>
          <p:cNvSpPr txBox="1"/>
          <p:nvPr/>
        </p:nvSpPr>
        <p:spPr>
          <a:xfrm>
            <a:off x="843282" y="153134"/>
            <a:ext cx="12299159" cy="7181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r>
              <a:rPr lang="en-US" sz="4000" dirty="0" smtClean="0"/>
              <a:t>Rejoice! The Lord Has </a:t>
            </a:r>
            <a:r>
              <a:rPr lang="en-US" sz="4000" dirty="0" err="1" smtClean="0"/>
              <a:t>Risen!喜乐欢呼！主已复活</a:t>
            </a:r>
            <a:r>
              <a:rPr lang="en-US" sz="4000" dirty="0" smtClean="0"/>
              <a:t>！</a:t>
            </a:r>
            <a:endParaRPr sz="4000" dirty="0"/>
          </a:p>
        </p:txBody>
      </p:sp>
      <p:sp>
        <p:nvSpPr>
          <p:cNvPr id="176" name="I. The Clear Prediction of the Lord Jesus"/>
          <p:cNvSpPr txBox="1"/>
          <p:nvPr/>
        </p:nvSpPr>
        <p:spPr>
          <a:xfrm>
            <a:off x="519876" y="1046922"/>
            <a:ext cx="8868766"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lvl1pPr>
          </a:lstStyle>
          <a:p>
            <a:r>
              <a:t>I. The Clear Prediction of the Lord Jesus</a:t>
            </a:r>
          </a:p>
        </p:txBody>
      </p:sp>
      <p:sp>
        <p:nvSpPr>
          <p:cNvPr id="177" name="(chinese translation)"/>
          <p:cNvSpPr txBox="1"/>
          <p:nvPr/>
        </p:nvSpPr>
        <p:spPr>
          <a:xfrm>
            <a:off x="541817" y="1917721"/>
            <a:ext cx="8824884"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主耶稣的清楚预言</a:t>
            </a:r>
          </a:p>
        </p:txBody>
      </p:sp>
      <p:sp>
        <p:nvSpPr>
          <p:cNvPr id="178" name="II. The Proofs of His Resurrection"/>
          <p:cNvSpPr txBox="1"/>
          <p:nvPr/>
        </p:nvSpPr>
        <p:spPr>
          <a:xfrm>
            <a:off x="473785" y="2764101"/>
            <a:ext cx="7335318"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lvl1pPr>
          </a:lstStyle>
          <a:p>
            <a:r>
              <a:rPr dirty="0"/>
              <a:t>II. The Proofs of His Resurrection</a:t>
            </a:r>
          </a:p>
        </p:txBody>
      </p:sp>
      <p:sp>
        <p:nvSpPr>
          <p:cNvPr id="179" name="A. Negatively stated (disciples could not/would not steal the body; Jews would not have moved the body; no body produced, martyrdom)"/>
          <p:cNvSpPr txBox="1"/>
          <p:nvPr/>
        </p:nvSpPr>
        <p:spPr>
          <a:xfrm>
            <a:off x="751288" y="4481280"/>
            <a:ext cx="11950858" cy="172709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3600" b="0"/>
            </a:lvl1pPr>
          </a:lstStyle>
          <a:p>
            <a:r>
              <a:rPr dirty="0"/>
              <a:t>A. Negatively stated (disciples could not/would not steal the body; Jews would not have moved the body; no body produced, martyrdom)</a:t>
            </a:r>
          </a:p>
        </p:txBody>
      </p:sp>
      <p:sp>
        <p:nvSpPr>
          <p:cNvPr id="180" name="(chinese translation)"/>
          <p:cNvSpPr txBox="1"/>
          <p:nvPr/>
        </p:nvSpPr>
        <p:spPr>
          <a:xfrm>
            <a:off x="537196" y="3576693"/>
            <a:ext cx="11930408"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smtClean="0"/>
              <a:t>他复活的诸多证据</a:t>
            </a:r>
            <a:endParaRPr dirty="0"/>
          </a:p>
        </p:txBody>
      </p:sp>
      <p:sp>
        <p:nvSpPr>
          <p:cNvPr id="181" name="(chinese translation)"/>
          <p:cNvSpPr txBox="1"/>
          <p:nvPr/>
        </p:nvSpPr>
        <p:spPr>
          <a:xfrm>
            <a:off x="761513" y="7046928"/>
            <a:ext cx="11930408" cy="1210588"/>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spcBef>
                <a:spcPts val="2600"/>
              </a:spcBef>
              <a:buClr>
                <a:srgbClr val="000000"/>
              </a:buClr>
              <a:buFont typeface="Arial"/>
              <a:defRPr sz="3600" b="0">
                <a:latin typeface="Arial"/>
                <a:ea typeface="Arial"/>
                <a:cs typeface="Arial"/>
                <a:sym typeface="Arial"/>
              </a:defRPr>
            </a:pPr>
            <a:r>
              <a:rPr lang="en-US" altLang="zh-CN" dirty="0" smtClean="0"/>
              <a:t>A.</a:t>
            </a:r>
            <a:r>
              <a:rPr lang="zh-CN" altLang="en-US" dirty="0" smtClean="0"/>
              <a:t>消极陈述</a:t>
            </a:r>
            <a:r>
              <a:rPr lang="zh-CN" altLang="en-US" dirty="0"/>
              <a:t>：</a:t>
            </a:r>
            <a:r>
              <a:rPr lang="zh-CN" altLang="en-US" dirty="0" smtClean="0"/>
              <a:t>（门徒们不能／不会偷走身体</a:t>
            </a:r>
            <a:r>
              <a:rPr lang="en-US" altLang="zh-TW" dirty="0" smtClean="0"/>
              <a:t>;</a:t>
            </a:r>
            <a:r>
              <a:rPr lang="zh-CN" altLang="en-US" dirty="0" smtClean="0"/>
              <a:t>犹太人不会移走身体；没有人制造导演出殉道）</a:t>
            </a:r>
            <a:endParaRPr dirty="0"/>
          </a:p>
        </p:txBody>
      </p:sp>
      <p:pic>
        <p:nvPicPr>
          <p:cNvPr id="182" name="Screen Shot 2019-04-15 at 5.17.38 PM.png" descr="Screen Shot 2019-04-15 at 5.17.38 PM.png"/>
          <p:cNvPicPr>
            <a:picLocks noChangeAspect="1"/>
          </p:cNvPicPr>
          <p:nvPr/>
        </p:nvPicPr>
        <p:blipFill>
          <a:blip r:embed="rId2">
            <a:extLst/>
          </a:blip>
          <a:stretch>
            <a:fillRect/>
          </a:stretch>
        </p:blipFill>
        <p:spPr>
          <a:xfrm>
            <a:off x="9568343" y="1021110"/>
            <a:ext cx="3099618" cy="1780404"/>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8"/>
                                        </p:tgtEl>
                                        <p:attrNameLst>
                                          <p:attrName>style.visibility</p:attrName>
                                        </p:attrNameLst>
                                      </p:cBhvr>
                                      <p:to>
                                        <p:strVal val="visible"/>
                                      </p:to>
                                    </p:set>
                                    <p:anim calcmode="lin" valueType="num">
                                      <p:cBhvr additive="base">
                                        <p:cTn id="7" dur="500" fill="hold"/>
                                        <p:tgtEl>
                                          <p:spTgt spid="178"/>
                                        </p:tgtEl>
                                        <p:attrNameLst>
                                          <p:attrName>ppt_x</p:attrName>
                                        </p:attrNameLst>
                                      </p:cBhvr>
                                      <p:tavLst>
                                        <p:tav tm="0">
                                          <p:val>
                                            <p:strVal val="0-#ppt_w/2"/>
                                          </p:val>
                                        </p:tav>
                                        <p:tav tm="100000">
                                          <p:val>
                                            <p:strVal val="#ppt_x"/>
                                          </p:val>
                                        </p:tav>
                                      </p:tavLst>
                                    </p:anim>
                                    <p:anim calcmode="lin" valueType="num">
                                      <p:cBhvr additive="base">
                                        <p:cTn id="8" dur="500" fill="hold"/>
                                        <p:tgtEl>
                                          <p:spTgt spid="17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0"/>
                                        </p:tgtEl>
                                        <p:attrNameLst>
                                          <p:attrName>style.visibility</p:attrName>
                                        </p:attrNameLst>
                                      </p:cBhvr>
                                      <p:to>
                                        <p:strVal val="visible"/>
                                      </p:to>
                                    </p:set>
                                    <p:anim calcmode="lin" valueType="num">
                                      <p:cBhvr additive="base">
                                        <p:cTn id="13" dur="500" fill="hold"/>
                                        <p:tgtEl>
                                          <p:spTgt spid="180"/>
                                        </p:tgtEl>
                                        <p:attrNameLst>
                                          <p:attrName>ppt_x</p:attrName>
                                        </p:attrNameLst>
                                      </p:cBhvr>
                                      <p:tavLst>
                                        <p:tav tm="0">
                                          <p:val>
                                            <p:strVal val="0-#ppt_w/2"/>
                                          </p:val>
                                        </p:tav>
                                        <p:tav tm="100000">
                                          <p:val>
                                            <p:strVal val="#ppt_x"/>
                                          </p:val>
                                        </p:tav>
                                      </p:tavLst>
                                    </p:anim>
                                    <p:anim calcmode="lin" valueType="num">
                                      <p:cBhvr additive="base">
                                        <p:cTn id="14" dur="500" fill="hold"/>
                                        <p:tgtEl>
                                          <p:spTgt spid="18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9"/>
                                        </p:tgtEl>
                                        <p:attrNameLst>
                                          <p:attrName>style.visibility</p:attrName>
                                        </p:attrNameLst>
                                      </p:cBhvr>
                                      <p:to>
                                        <p:strVal val="visible"/>
                                      </p:to>
                                    </p:set>
                                    <p:anim calcmode="lin" valueType="num">
                                      <p:cBhvr additive="base">
                                        <p:cTn id="19" dur="500" fill="hold"/>
                                        <p:tgtEl>
                                          <p:spTgt spid="179"/>
                                        </p:tgtEl>
                                        <p:attrNameLst>
                                          <p:attrName>ppt_x</p:attrName>
                                        </p:attrNameLst>
                                      </p:cBhvr>
                                      <p:tavLst>
                                        <p:tav tm="0">
                                          <p:val>
                                            <p:strVal val="0-#ppt_w/2"/>
                                          </p:val>
                                        </p:tav>
                                        <p:tav tm="100000">
                                          <p:val>
                                            <p:strVal val="#ppt_x"/>
                                          </p:val>
                                        </p:tav>
                                      </p:tavLst>
                                    </p:anim>
                                    <p:anim calcmode="lin" valueType="num">
                                      <p:cBhvr additive="base">
                                        <p:cTn id="20" dur="500" fill="hold"/>
                                        <p:tgtEl>
                                          <p:spTgt spid="17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1"/>
                                        </p:tgtEl>
                                        <p:attrNameLst>
                                          <p:attrName>style.visibility</p:attrName>
                                        </p:attrNameLst>
                                      </p:cBhvr>
                                      <p:to>
                                        <p:strVal val="visible"/>
                                      </p:to>
                                    </p:set>
                                    <p:anim calcmode="lin" valueType="num">
                                      <p:cBhvr additive="base">
                                        <p:cTn id="25" dur="500" fill="hold"/>
                                        <p:tgtEl>
                                          <p:spTgt spid="181"/>
                                        </p:tgtEl>
                                        <p:attrNameLst>
                                          <p:attrName>ppt_x</p:attrName>
                                        </p:attrNameLst>
                                      </p:cBhvr>
                                      <p:tavLst>
                                        <p:tav tm="0">
                                          <p:val>
                                            <p:strVal val="0-#ppt_w/2"/>
                                          </p:val>
                                        </p:tav>
                                        <p:tav tm="100000">
                                          <p:val>
                                            <p:strVal val="#ppt_x"/>
                                          </p:val>
                                        </p:tav>
                                      </p:tavLst>
                                    </p:anim>
                                    <p:anim calcmode="lin" valueType="num">
                                      <p:cBhvr additive="base">
                                        <p:cTn id="26" dur="500" fill="hold"/>
                                        <p:tgtEl>
                                          <p:spTgt spid="1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 grpId="0" animBg="1"/>
      <p:bldP spid="179" grpId="0" animBg="1"/>
      <p:bldP spid="180" grpId="0" animBg="1"/>
      <p:bldP spid="18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FDFF"/>
        </a:solidFill>
        <a:effectLst/>
      </p:bgPr>
    </p:bg>
    <p:spTree>
      <p:nvGrpSpPr>
        <p:cNvPr id="1" name=""/>
        <p:cNvGrpSpPr/>
        <p:nvPr/>
      </p:nvGrpSpPr>
      <p:grpSpPr>
        <a:xfrm>
          <a:off x="0" y="0"/>
          <a:ext cx="0" cy="0"/>
          <a:chOff x="0" y="0"/>
          <a:chExt cx="0" cy="0"/>
        </a:xfrm>
      </p:grpSpPr>
      <p:sp>
        <p:nvSpPr>
          <p:cNvPr id="184" name="Rejoice! The Lord Has Risen!"/>
          <p:cNvSpPr txBox="1"/>
          <p:nvPr/>
        </p:nvSpPr>
        <p:spPr>
          <a:xfrm>
            <a:off x="843282" y="153134"/>
            <a:ext cx="12299159" cy="7181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r>
              <a:rPr lang="en-US" sz="4000" dirty="0" smtClean="0"/>
              <a:t>Rejoice! The Lord Has </a:t>
            </a:r>
            <a:r>
              <a:rPr lang="en-US" sz="4000" dirty="0" err="1" smtClean="0"/>
              <a:t>Risen!喜乐欢呼！主已复活</a:t>
            </a:r>
            <a:r>
              <a:rPr lang="en-US" sz="4000" dirty="0" smtClean="0"/>
              <a:t>！</a:t>
            </a:r>
            <a:endParaRPr sz="4000" dirty="0"/>
          </a:p>
        </p:txBody>
      </p:sp>
      <p:sp>
        <p:nvSpPr>
          <p:cNvPr id="185" name="I. The Clear Prediction of the Lord Jesus"/>
          <p:cNvSpPr txBox="1"/>
          <p:nvPr/>
        </p:nvSpPr>
        <p:spPr>
          <a:xfrm>
            <a:off x="519876" y="1046922"/>
            <a:ext cx="8868766"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lvl1pPr>
          </a:lstStyle>
          <a:p>
            <a:r>
              <a:t>I. The Clear Prediction of the Lord Jesus</a:t>
            </a:r>
          </a:p>
        </p:txBody>
      </p:sp>
      <p:sp>
        <p:nvSpPr>
          <p:cNvPr id="186" name="(chinese translation)"/>
          <p:cNvSpPr txBox="1"/>
          <p:nvPr/>
        </p:nvSpPr>
        <p:spPr>
          <a:xfrm>
            <a:off x="541817" y="1917721"/>
            <a:ext cx="8732956"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主耶稣的清楚预言</a:t>
            </a:r>
          </a:p>
        </p:txBody>
      </p:sp>
      <p:sp>
        <p:nvSpPr>
          <p:cNvPr id="187" name="II. The Proofs of His Resurrection"/>
          <p:cNvSpPr txBox="1"/>
          <p:nvPr/>
        </p:nvSpPr>
        <p:spPr>
          <a:xfrm>
            <a:off x="473785" y="2764101"/>
            <a:ext cx="7335318"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lvl1pPr>
          </a:lstStyle>
          <a:p>
            <a:r>
              <a:t>II. The Proofs of His Resurrection</a:t>
            </a:r>
          </a:p>
        </p:txBody>
      </p:sp>
      <p:sp>
        <p:nvSpPr>
          <p:cNvPr id="188" name="B. Positively stated (almost-empty tomb, resurrection appearances, examination by Doubting Thomas, ate food/asked the disciples to touch Him, etc."/>
          <p:cNvSpPr txBox="1"/>
          <p:nvPr/>
        </p:nvSpPr>
        <p:spPr>
          <a:xfrm>
            <a:off x="735731" y="4718407"/>
            <a:ext cx="11950858" cy="17645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3600" b="0"/>
            </a:lvl1pPr>
          </a:lstStyle>
          <a:p>
            <a:r>
              <a:rPr dirty="0"/>
              <a:t>B. Positively stated (almost-empty tomb, resurrection appearances, examination by Doubting Thomas, ate food/asked the disciples to touch Him, etc</a:t>
            </a:r>
            <a:r>
              <a:rPr dirty="0" smtClean="0"/>
              <a:t>.</a:t>
            </a:r>
            <a:r>
              <a:rPr lang="zh-CN" altLang="en-US" dirty="0" smtClean="0"/>
              <a:t>）</a:t>
            </a:r>
            <a:endParaRPr dirty="0"/>
          </a:p>
        </p:txBody>
      </p:sp>
      <p:sp>
        <p:nvSpPr>
          <p:cNvPr id="189" name="(chinese translation)"/>
          <p:cNvSpPr txBox="1"/>
          <p:nvPr/>
        </p:nvSpPr>
        <p:spPr>
          <a:xfrm>
            <a:off x="537196" y="3576693"/>
            <a:ext cx="11930408"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smtClean="0"/>
              <a:t>他复活的诸多证据</a:t>
            </a:r>
            <a:endParaRPr dirty="0"/>
          </a:p>
        </p:txBody>
      </p:sp>
      <p:sp>
        <p:nvSpPr>
          <p:cNvPr id="190" name="(chinese translation)"/>
          <p:cNvSpPr txBox="1"/>
          <p:nvPr/>
        </p:nvSpPr>
        <p:spPr>
          <a:xfrm>
            <a:off x="537196" y="7255487"/>
            <a:ext cx="11930408" cy="1210588"/>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spcBef>
                <a:spcPts val="2600"/>
              </a:spcBef>
              <a:buClr>
                <a:srgbClr val="000000"/>
              </a:buClr>
              <a:buFont typeface="Arial"/>
              <a:defRPr sz="3600" b="0">
                <a:latin typeface="Arial"/>
                <a:ea typeface="Arial"/>
                <a:cs typeface="Arial"/>
                <a:sym typeface="Arial"/>
              </a:defRPr>
            </a:pPr>
            <a:r>
              <a:rPr lang="en-US" altLang="zh-CN" dirty="0" smtClean="0"/>
              <a:t>B.</a:t>
            </a:r>
            <a:r>
              <a:rPr lang="zh-CN" altLang="en-US" dirty="0" smtClean="0"/>
              <a:t>积极陈述：（</a:t>
            </a:r>
            <a:r>
              <a:rPr lang="zh-TW" altLang="en-US" dirty="0" smtClean="0"/>
              <a:t>几乎空了</a:t>
            </a:r>
            <a:r>
              <a:rPr lang="zh-CN" altLang="en-US" dirty="0" smtClean="0"/>
              <a:t>的</a:t>
            </a:r>
            <a:r>
              <a:rPr lang="zh-TW" altLang="en-US" dirty="0" smtClean="0"/>
              <a:t>坟墓</a:t>
            </a:r>
            <a:r>
              <a:rPr lang="en-US" altLang="zh-TW" dirty="0" smtClean="0"/>
              <a:t>;</a:t>
            </a:r>
            <a:r>
              <a:rPr lang="zh-TW" altLang="en-US" dirty="0" smtClean="0"/>
              <a:t>复活</a:t>
            </a:r>
            <a:r>
              <a:rPr lang="zh-CN" altLang="en-US" dirty="0" smtClean="0"/>
              <a:t>之</a:t>
            </a:r>
            <a:r>
              <a:rPr lang="zh-CN" altLang="en-US" dirty="0"/>
              <a:t>后</a:t>
            </a:r>
            <a:r>
              <a:rPr lang="zh-TW" altLang="en-US" dirty="0"/>
              <a:t>的</a:t>
            </a:r>
            <a:r>
              <a:rPr lang="zh-CN" altLang="en-US" dirty="0"/>
              <a:t>显现</a:t>
            </a:r>
            <a:r>
              <a:rPr lang="en-US" altLang="zh-TW" dirty="0" smtClean="0"/>
              <a:t>;</a:t>
            </a:r>
            <a:r>
              <a:rPr lang="zh-CN" altLang="en-US" dirty="0" smtClean="0"/>
              <a:t>多疑之多马</a:t>
            </a:r>
            <a:r>
              <a:rPr lang="zh-TW" altLang="en-US" dirty="0" smtClean="0"/>
              <a:t>对他的</a:t>
            </a:r>
            <a:r>
              <a:rPr lang="zh-CN" altLang="en-US" dirty="0" smtClean="0"/>
              <a:t>身体</a:t>
            </a:r>
            <a:r>
              <a:rPr lang="zh-TW" altLang="en-US" dirty="0" smtClean="0"/>
              <a:t>检查</a:t>
            </a:r>
            <a:r>
              <a:rPr lang="en-US" altLang="zh-TW" dirty="0"/>
              <a:t>; </a:t>
            </a:r>
            <a:r>
              <a:rPr lang="zh-TW" altLang="en-US" dirty="0" smtClean="0"/>
              <a:t>吃</a:t>
            </a:r>
            <a:r>
              <a:rPr lang="zh-TW" altLang="en-US" dirty="0"/>
              <a:t>了</a:t>
            </a:r>
            <a:r>
              <a:rPr lang="zh-CN" altLang="en-US" dirty="0"/>
              <a:t>生理的</a:t>
            </a:r>
            <a:r>
              <a:rPr lang="zh-TW" altLang="en-US" dirty="0" smtClean="0"/>
              <a:t>食物</a:t>
            </a:r>
            <a:r>
              <a:rPr lang="zh-CN" altLang="en-US" dirty="0" smtClean="0"/>
              <a:t>／让门徒们摸他</a:t>
            </a:r>
            <a:r>
              <a:rPr lang="en-US" altLang="zh-TW" dirty="0" smtClean="0"/>
              <a:t>;</a:t>
            </a:r>
            <a:r>
              <a:rPr lang="zh-CN" altLang="en-US" dirty="0" smtClean="0"/>
              <a:t>等等）</a:t>
            </a:r>
            <a:endParaRPr dirty="0"/>
          </a:p>
        </p:txBody>
      </p:sp>
      <p:pic>
        <p:nvPicPr>
          <p:cNvPr id="191" name="Screen Shot 2019-04-15 at 5.17.38 PM.png" descr="Screen Shot 2019-04-15 at 5.17.38 PM.png"/>
          <p:cNvPicPr>
            <a:picLocks noChangeAspect="1"/>
          </p:cNvPicPr>
          <p:nvPr/>
        </p:nvPicPr>
        <p:blipFill>
          <a:blip r:embed="rId3">
            <a:extLst/>
          </a:blip>
          <a:stretch>
            <a:fillRect/>
          </a:stretch>
        </p:blipFill>
        <p:spPr>
          <a:xfrm>
            <a:off x="9568343" y="1021110"/>
            <a:ext cx="3099618" cy="1780404"/>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8"/>
                                        </p:tgtEl>
                                        <p:attrNameLst>
                                          <p:attrName>style.visibility</p:attrName>
                                        </p:attrNameLst>
                                      </p:cBhvr>
                                      <p:to>
                                        <p:strVal val="visible"/>
                                      </p:to>
                                    </p:set>
                                    <p:anim calcmode="lin" valueType="num">
                                      <p:cBhvr additive="base">
                                        <p:cTn id="7" dur="500" fill="hold"/>
                                        <p:tgtEl>
                                          <p:spTgt spid="188"/>
                                        </p:tgtEl>
                                        <p:attrNameLst>
                                          <p:attrName>ppt_x</p:attrName>
                                        </p:attrNameLst>
                                      </p:cBhvr>
                                      <p:tavLst>
                                        <p:tav tm="0">
                                          <p:val>
                                            <p:strVal val="0-#ppt_w/2"/>
                                          </p:val>
                                        </p:tav>
                                        <p:tav tm="100000">
                                          <p:val>
                                            <p:strVal val="#ppt_x"/>
                                          </p:val>
                                        </p:tav>
                                      </p:tavLst>
                                    </p:anim>
                                    <p:anim calcmode="lin" valueType="num">
                                      <p:cBhvr additive="base">
                                        <p:cTn id="8" dur="500" fill="hold"/>
                                        <p:tgtEl>
                                          <p:spTgt spid="18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0"/>
                                        </p:tgtEl>
                                        <p:attrNameLst>
                                          <p:attrName>style.visibility</p:attrName>
                                        </p:attrNameLst>
                                      </p:cBhvr>
                                      <p:to>
                                        <p:strVal val="visible"/>
                                      </p:to>
                                    </p:set>
                                    <p:anim calcmode="lin" valueType="num">
                                      <p:cBhvr additive="base">
                                        <p:cTn id="13" dur="500" fill="hold"/>
                                        <p:tgtEl>
                                          <p:spTgt spid="190"/>
                                        </p:tgtEl>
                                        <p:attrNameLst>
                                          <p:attrName>ppt_x</p:attrName>
                                        </p:attrNameLst>
                                      </p:cBhvr>
                                      <p:tavLst>
                                        <p:tav tm="0">
                                          <p:val>
                                            <p:strVal val="0-#ppt_w/2"/>
                                          </p:val>
                                        </p:tav>
                                        <p:tav tm="100000">
                                          <p:val>
                                            <p:strVal val="#ppt_x"/>
                                          </p:val>
                                        </p:tav>
                                      </p:tavLst>
                                    </p:anim>
                                    <p:anim calcmode="lin" valueType="num">
                                      <p:cBhvr additive="base">
                                        <p:cTn id="14" dur="500" fill="hold"/>
                                        <p:tgtEl>
                                          <p:spTgt spid="1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 grpId="0" animBg="1"/>
      <p:bldP spid="19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FDFF"/>
        </a:solidFill>
        <a:effectLst/>
      </p:bgPr>
    </p:bg>
    <p:spTree>
      <p:nvGrpSpPr>
        <p:cNvPr id="1" name=""/>
        <p:cNvGrpSpPr/>
        <p:nvPr/>
      </p:nvGrpSpPr>
      <p:grpSpPr>
        <a:xfrm>
          <a:off x="0" y="0"/>
          <a:ext cx="0" cy="0"/>
          <a:chOff x="0" y="0"/>
          <a:chExt cx="0" cy="0"/>
        </a:xfrm>
      </p:grpSpPr>
      <p:sp>
        <p:nvSpPr>
          <p:cNvPr id="193" name="Rejoice! The Lord Has Risen!"/>
          <p:cNvSpPr txBox="1"/>
          <p:nvPr/>
        </p:nvSpPr>
        <p:spPr>
          <a:xfrm>
            <a:off x="843282" y="153134"/>
            <a:ext cx="12299159" cy="7181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r>
              <a:rPr lang="en-US" sz="4000" dirty="0" smtClean="0"/>
              <a:t>Rejoice! The Lord Has </a:t>
            </a:r>
            <a:r>
              <a:rPr lang="en-US" sz="4000" dirty="0" err="1" smtClean="0"/>
              <a:t>Risen!喜乐欢呼！主已复活</a:t>
            </a:r>
            <a:r>
              <a:rPr lang="en-US" sz="4000" dirty="0" smtClean="0"/>
              <a:t>！</a:t>
            </a:r>
            <a:endParaRPr sz="4000" dirty="0"/>
          </a:p>
        </p:txBody>
      </p:sp>
      <p:sp>
        <p:nvSpPr>
          <p:cNvPr id="194" name="II. The Proofs of His Resurrection"/>
          <p:cNvSpPr txBox="1"/>
          <p:nvPr/>
        </p:nvSpPr>
        <p:spPr>
          <a:xfrm>
            <a:off x="427113" y="1099469"/>
            <a:ext cx="7335318"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lvl1pPr>
          </a:lstStyle>
          <a:p>
            <a:r>
              <a:t>II. The Proofs of His Resurrection</a:t>
            </a:r>
          </a:p>
        </p:txBody>
      </p:sp>
      <p:sp>
        <p:nvSpPr>
          <p:cNvPr id="195" name="(chinese translation)"/>
          <p:cNvSpPr txBox="1"/>
          <p:nvPr/>
        </p:nvSpPr>
        <p:spPr>
          <a:xfrm>
            <a:off x="490524" y="1912061"/>
            <a:ext cx="8815179"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他复活的诸多证据</a:t>
            </a:r>
          </a:p>
        </p:txBody>
      </p:sp>
      <p:sp>
        <p:nvSpPr>
          <p:cNvPr id="196" name="III. The Importance of the Resurrection of the Lord Jesus"/>
          <p:cNvSpPr txBox="1"/>
          <p:nvPr/>
        </p:nvSpPr>
        <p:spPr>
          <a:xfrm>
            <a:off x="231178" y="2816648"/>
            <a:ext cx="12449100"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lvl1pPr>
          </a:lstStyle>
          <a:p>
            <a:r>
              <a:rPr dirty="0"/>
              <a:t>III. The Importance of the Resurrection of the Lord Jesus</a:t>
            </a:r>
          </a:p>
        </p:txBody>
      </p:sp>
      <p:sp>
        <p:nvSpPr>
          <p:cNvPr id="197" name="A. As explained/predicted by the Lord Jesus"/>
          <p:cNvSpPr txBox="1"/>
          <p:nvPr/>
        </p:nvSpPr>
        <p:spPr>
          <a:xfrm>
            <a:off x="779081" y="4533827"/>
            <a:ext cx="12334218" cy="634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3600" b="0"/>
            </a:lvl1pPr>
          </a:lstStyle>
          <a:p>
            <a:r>
              <a:rPr dirty="0"/>
              <a:t>A. As explained/predicted by the Lord Jesus</a:t>
            </a:r>
          </a:p>
        </p:txBody>
      </p:sp>
      <p:sp>
        <p:nvSpPr>
          <p:cNvPr id="198" name="(chinese translation)"/>
          <p:cNvSpPr txBox="1"/>
          <p:nvPr/>
        </p:nvSpPr>
        <p:spPr>
          <a:xfrm>
            <a:off x="490524" y="3607773"/>
            <a:ext cx="11930408"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smtClean="0"/>
              <a:t>主耶稣复活的重要性</a:t>
            </a:r>
            <a:endParaRPr dirty="0"/>
          </a:p>
        </p:txBody>
      </p:sp>
      <p:sp>
        <p:nvSpPr>
          <p:cNvPr id="199" name="(chinese translation)"/>
          <p:cNvSpPr txBox="1"/>
          <p:nvPr/>
        </p:nvSpPr>
        <p:spPr>
          <a:xfrm>
            <a:off x="819769" y="5303485"/>
            <a:ext cx="11657487"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smtClean="0"/>
              <a:t>正如主耶稣所解释／预言的</a:t>
            </a:r>
            <a:endParaRPr dirty="0"/>
          </a:p>
        </p:txBody>
      </p:sp>
      <p:sp>
        <p:nvSpPr>
          <p:cNvPr id="200" name="John 10:18- No one takes it from me, but I lay it down of my own accord. I have authority to lay it down and authority to take it up again. This command I received from my Father.”"/>
          <p:cNvSpPr txBox="1"/>
          <p:nvPr/>
        </p:nvSpPr>
        <p:spPr>
          <a:xfrm>
            <a:off x="807069" y="5867607"/>
            <a:ext cx="11682886" cy="225574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lnSpc>
                <a:spcPts val="5700"/>
              </a:lnSpc>
              <a:defRPr sz="3600" b="0">
                <a:latin typeface="Times"/>
                <a:ea typeface="Times"/>
                <a:cs typeface="Times"/>
                <a:sym typeface="Times"/>
              </a:defRPr>
            </a:lvl1pPr>
          </a:lstStyle>
          <a:p>
            <a:r>
              <a:rPr sz="3200" dirty="0"/>
              <a:t>John 10:18- No one takes it from me, but I lay it down of my own accord. I have authority to lay it down and authority to take it up again. This command I received from my Father.”</a:t>
            </a:r>
          </a:p>
        </p:txBody>
      </p:sp>
      <p:sp>
        <p:nvSpPr>
          <p:cNvPr id="201" name="(chinese translation)"/>
          <p:cNvSpPr txBox="1"/>
          <p:nvPr/>
        </p:nvSpPr>
        <p:spPr>
          <a:xfrm>
            <a:off x="779081" y="8274556"/>
            <a:ext cx="11657487" cy="1210588"/>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smtClean="0"/>
              <a:t>约翰福音</a:t>
            </a:r>
            <a:r>
              <a:rPr lang="en-US" dirty="0" smtClean="0"/>
              <a:t>10</a:t>
            </a:r>
            <a:r>
              <a:rPr lang="en-US" dirty="0"/>
              <a:t>:18-</a:t>
            </a:r>
            <a:r>
              <a:rPr lang="zh-TW" altLang="en-US" dirty="0" smtClean="0"/>
              <a:t>没有人夺</a:t>
            </a:r>
            <a:r>
              <a:rPr lang="zh-TW" altLang="en-US" dirty="0"/>
              <a:t>我的命去，是我自己舍的。我有权柄舍了，也有权柄取回来，这是我从我父所受的命令。</a:t>
            </a:r>
            <a:endParaRPr dirty="0"/>
          </a:p>
        </p:txBody>
      </p:sp>
      <p:pic>
        <p:nvPicPr>
          <p:cNvPr id="202" name="Screen Shot 2019-04-15 at 5.17.38 PM.png" descr="Screen Shot 2019-04-15 at 5.17.38 PM.png"/>
          <p:cNvPicPr>
            <a:picLocks noChangeAspect="1"/>
          </p:cNvPicPr>
          <p:nvPr/>
        </p:nvPicPr>
        <p:blipFill>
          <a:blip r:embed="rId2">
            <a:extLst/>
          </a:blip>
          <a:stretch>
            <a:fillRect/>
          </a:stretch>
        </p:blipFill>
        <p:spPr>
          <a:xfrm>
            <a:off x="9568343" y="1021110"/>
            <a:ext cx="3099618" cy="1780404"/>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6"/>
                                        </p:tgtEl>
                                        <p:attrNameLst>
                                          <p:attrName>style.visibility</p:attrName>
                                        </p:attrNameLst>
                                      </p:cBhvr>
                                      <p:to>
                                        <p:strVal val="visible"/>
                                      </p:to>
                                    </p:set>
                                    <p:anim calcmode="lin" valueType="num">
                                      <p:cBhvr additive="base">
                                        <p:cTn id="7" dur="500" fill="hold"/>
                                        <p:tgtEl>
                                          <p:spTgt spid="196"/>
                                        </p:tgtEl>
                                        <p:attrNameLst>
                                          <p:attrName>ppt_x</p:attrName>
                                        </p:attrNameLst>
                                      </p:cBhvr>
                                      <p:tavLst>
                                        <p:tav tm="0">
                                          <p:val>
                                            <p:strVal val="0-#ppt_w/2"/>
                                          </p:val>
                                        </p:tav>
                                        <p:tav tm="100000">
                                          <p:val>
                                            <p:strVal val="#ppt_x"/>
                                          </p:val>
                                        </p:tav>
                                      </p:tavLst>
                                    </p:anim>
                                    <p:anim calcmode="lin" valueType="num">
                                      <p:cBhvr additive="base">
                                        <p:cTn id="8" dur="500" fill="hold"/>
                                        <p:tgtEl>
                                          <p:spTgt spid="19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8"/>
                                        </p:tgtEl>
                                        <p:attrNameLst>
                                          <p:attrName>style.visibility</p:attrName>
                                        </p:attrNameLst>
                                      </p:cBhvr>
                                      <p:to>
                                        <p:strVal val="visible"/>
                                      </p:to>
                                    </p:set>
                                    <p:anim calcmode="lin" valueType="num">
                                      <p:cBhvr additive="base">
                                        <p:cTn id="13" dur="500" fill="hold"/>
                                        <p:tgtEl>
                                          <p:spTgt spid="198"/>
                                        </p:tgtEl>
                                        <p:attrNameLst>
                                          <p:attrName>ppt_x</p:attrName>
                                        </p:attrNameLst>
                                      </p:cBhvr>
                                      <p:tavLst>
                                        <p:tav tm="0">
                                          <p:val>
                                            <p:strVal val="0-#ppt_w/2"/>
                                          </p:val>
                                        </p:tav>
                                        <p:tav tm="100000">
                                          <p:val>
                                            <p:strVal val="#ppt_x"/>
                                          </p:val>
                                        </p:tav>
                                      </p:tavLst>
                                    </p:anim>
                                    <p:anim calcmode="lin" valueType="num">
                                      <p:cBhvr additive="base">
                                        <p:cTn id="14" dur="500" fill="hold"/>
                                        <p:tgtEl>
                                          <p:spTgt spid="19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7"/>
                                        </p:tgtEl>
                                        <p:attrNameLst>
                                          <p:attrName>style.visibility</p:attrName>
                                        </p:attrNameLst>
                                      </p:cBhvr>
                                      <p:to>
                                        <p:strVal val="visible"/>
                                      </p:to>
                                    </p:set>
                                    <p:anim calcmode="lin" valueType="num">
                                      <p:cBhvr additive="base">
                                        <p:cTn id="19" dur="500" fill="hold"/>
                                        <p:tgtEl>
                                          <p:spTgt spid="197"/>
                                        </p:tgtEl>
                                        <p:attrNameLst>
                                          <p:attrName>ppt_x</p:attrName>
                                        </p:attrNameLst>
                                      </p:cBhvr>
                                      <p:tavLst>
                                        <p:tav tm="0">
                                          <p:val>
                                            <p:strVal val="0-#ppt_w/2"/>
                                          </p:val>
                                        </p:tav>
                                        <p:tav tm="100000">
                                          <p:val>
                                            <p:strVal val="#ppt_x"/>
                                          </p:val>
                                        </p:tav>
                                      </p:tavLst>
                                    </p:anim>
                                    <p:anim calcmode="lin" valueType="num">
                                      <p:cBhvr additive="base">
                                        <p:cTn id="20" dur="500" fill="hold"/>
                                        <p:tgtEl>
                                          <p:spTgt spid="19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9"/>
                                        </p:tgtEl>
                                        <p:attrNameLst>
                                          <p:attrName>style.visibility</p:attrName>
                                        </p:attrNameLst>
                                      </p:cBhvr>
                                      <p:to>
                                        <p:strVal val="visible"/>
                                      </p:to>
                                    </p:set>
                                    <p:anim calcmode="lin" valueType="num">
                                      <p:cBhvr additive="base">
                                        <p:cTn id="25" dur="500" fill="hold"/>
                                        <p:tgtEl>
                                          <p:spTgt spid="199"/>
                                        </p:tgtEl>
                                        <p:attrNameLst>
                                          <p:attrName>ppt_x</p:attrName>
                                        </p:attrNameLst>
                                      </p:cBhvr>
                                      <p:tavLst>
                                        <p:tav tm="0">
                                          <p:val>
                                            <p:strVal val="0-#ppt_w/2"/>
                                          </p:val>
                                        </p:tav>
                                        <p:tav tm="100000">
                                          <p:val>
                                            <p:strVal val="#ppt_x"/>
                                          </p:val>
                                        </p:tav>
                                      </p:tavLst>
                                    </p:anim>
                                    <p:anim calcmode="lin" valueType="num">
                                      <p:cBhvr additive="base">
                                        <p:cTn id="26" dur="500" fill="hold"/>
                                        <p:tgtEl>
                                          <p:spTgt spid="19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0"/>
                                        </p:tgtEl>
                                        <p:attrNameLst>
                                          <p:attrName>style.visibility</p:attrName>
                                        </p:attrNameLst>
                                      </p:cBhvr>
                                      <p:to>
                                        <p:strVal val="visible"/>
                                      </p:to>
                                    </p:set>
                                    <p:anim calcmode="lin" valueType="num">
                                      <p:cBhvr additive="base">
                                        <p:cTn id="31" dur="500" fill="hold"/>
                                        <p:tgtEl>
                                          <p:spTgt spid="200"/>
                                        </p:tgtEl>
                                        <p:attrNameLst>
                                          <p:attrName>ppt_x</p:attrName>
                                        </p:attrNameLst>
                                      </p:cBhvr>
                                      <p:tavLst>
                                        <p:tav tm="0">
                                          <p:val>
                                            <p:strVal val="0-#ppt_w/2"/>
                                          </p:val>
                                        </p:tav>
                                        <p:tav tm="100000">
                                          <p:val>
                                            <p:strVal val="#ppt_x"/>
                                          </p:val>
                                        </p:tav>
                                      </p:tavLst>
                                    </p:anim>
                                    <p:anim calcmode="lin" valueType="num">
                                      <p:cBhvr additive="base">
                                        <p:cTn id="32" dur="500" fill="hold"/>
                                        <p:tgtEl>
                                          <p:spTgt spid="20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1"/>
                                        </p:tgtEl>
                                        <p:attrNameLst>
                                          <p:attrName>style.visibility</p:attrName>
                                        </p:attrNameLst>
                                      </p:cBhvr>
                                      <p:to>
                                        <p:strVal val="visible"/>
                                      </p:to>
                                    </p:set>
                                    <p:anim calcmode="lin" valueType="num">
                                      <p:cBhvr additive="base">
                                        <p:cTn id="37" dur="500" fill="hold"/>
                                        <p:tgtEl>
                                          <p:spTgt spid="201"/>
                                        </p:tgtEl>
                                        <p:attrNameLst>
                                          <p:attrName>ppt_x</p:attrName>
                                        </p:attrNameLst>
                                      </p:cBhvr>
                                      <p:tavLst>
                                        <p:tav tm="0">
                                          <p:val>
                                            <p:strVal val="0-#ppt_w/2"/>
                                          </p:val>
                                        </p:tav>
                                        <p:tav tm="100000">
                                          <p:val>
                                            <p:strVal val="#ppt_x"/>
                                          </p:val>
                                        </p:tav>
                                      </p:tavLst>
                                    </p:anim>
                                    <p:anim calcmode="lin" valueType="num">
                                      <p:cBhvr additive="base">
                                        <p:cTn id="38" dur="500" fill="hold"/>
                                        <p:tgtEl>
                                          <p:spTgt spid="2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 grpId="0" animBg="1"/>
      <p:bldP spid="197" grpId="0" animBg="1"/>
      <p:bldP spid="198" grpId="0" animBg="1"/>
      <p:bldP spid="199" grpId="0" animBg="1"/>
      <p:bldP spid="200" grpId="0" animBg="1"/>
      <p:bldP spid="20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FDFF"/>
        </a:solidFill>
        <a:effectLst/>
      </p:bgPr>
    </p:bg>
    <p:spTree>
      <p:nvGrpSpPr>
        <p:cNvPr id="1" name=""/>
        <p:cNvGrpSpPr/>
        <p:nvPr/>
      </p:nvGrpSpPr>
      <p:grpSpPr>
        <a:xfrm>
          <a:off x="0" y="0"/>
          <a:ext cx="0" cy="0"/>
          <a:chOff x="0" y="0"/>
          <a:chExt cx="0" cy="0"/>
        </a:xfrm>
      </p:grpSpPr>
      <p:sp>
        <p:nvSpPr>
          <p:cNvPr id="204" name="Rejoice! The Lord Has Risen!"/>
          <p:cNvSpPr txBox="1"/>
          <p:nvPr/>
        </p:nvSpPr>
        <p:spPr>
          <a:xfrm>
            <a:off x="843282" y="153134"/>
            <a:ext cx="12299159" cy="7181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r>
              <a:rPr lang="en-US" sz="4000" dirty="0" smtClean="0"/>
              <a:t>Rejoice! The Lord Has </a:t>
            </a:r>
            <a:r>
              <a:rPr lang="en-US" sz="4000" dirty="0" err="1" smtClean="0"/>
              <a:t>Risen!喜乐欢呼！主已复活</a:t>
            </a:r>
            <a:r>
              <a:rPr lang="en-US" sz="4000" dirty="0" smtClean="0"/>
              <a:t>！</a:t>
            </a:r>
            <a:endParaRPr sz="4000" dirty="0"/>
          </a:p>
        </p:txBody>
      </p:sp>
      <p:sp>
        <p:nvSpPr>
          <p:cNvPr id="205" name="III. The Importance of the Resurrection of…"/>
          <p:cNvSpPr txBox="1"/>
          <p:nvPr/>
        </p:nvSpPr>
        <p:spPr>
          <a:xfrm>
            <a:off x="284747" y="1028190"/>
            <a:ext cx="9288476" cy="12059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3600"/>
            </a:pPr>
            <a:r>
              <a:rPr dirty="0"/>
              <a:t>III. The Importance of the Resurrection of</a:t>
            </a:r>
          </a:p>
          <a:p>
            <a:pPr algn="l">
              <a:defRPr sz="3600"/>
            </a:pPr>
            <a:r>
              <a:rPr dirty="0"/>
              <a:t>     the Lord Jesus</a:t>
            </a:r>
          </a:p>
        </p:txBody>
      </p:sp>
      <p:sp>
        <p:nvSpPr>
          <p:cNvPr id="206" name="A. As explained/predicted by the Lord Jesus"/>
          <p:cNvSpPr txBox="1"/>
          <p:nvPr/>
        </p:nvSpPr>
        <p:spPr>
          <a:xfrm>
            <a:off x="763523" y="3647061"/>
            <a:ext cx="12334218" cy="63489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3600" b="0"/>
            </a:lvl1pPr>
          </a:lstStyle>
          <a:p>
            <a:r>
              <a:t>A. As explained/predicted by the Lord Jesus</a:t>
            </a:r>
          </a:p>
        </p:txBody>
      </p:sp>
      <p:sp>
        <p:nvSpPr>
          <p:cNvPr id="207" name="(chinese translation)"/>
          <p:cNvSpPr txBox="1"/>
          <p:nvPr/>
        </p:nvSpPr>
        <p:spPr>
          <a:xfrm>
            <a:off x="474967" y="2721007"/>
            <a:ext cx="8908036"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主耶稣复活的重要性</a:t>
            </a:r>
          </a:p>
        </p:txBody>
      </p:sp>
      <p:sp>
        <p:nvSpPr>
          <p:cNvPr id="208" name="(chinese translation)"/>
          <p:cNvSpPr txBox="1"/>
          <p:nvPr/>
        </p:nvSpPr>
        <p:spPr>
          <a:xfrm>
            <a:off x="804212" y="4416719"/>
            <a:ext cx="11657486"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正如主耶稣所解释／预言的</a:t>
            </a:r>
          </a:p>
        </p:txBody>
      </p:sp>
      <p:sp>
        <p:nvSpPr>
          <p:cNvPr id="209" name="(chinese translation)"/>
          <p:cNvSpPr txBox="1"/>
          <p:nvPr/>
        </p:nvSpPr>
        <p:spPr>
          <a:xfrm>
            <a:off x="804212" y="6680911"/>
            <a:ext cx="11657486"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smtClean="0"/>
              <a:t>正如哥林多前书</a:t>
            </a:r>
            <a:r>
              <a:rPr lang="en-US" altLang="zh-CN" dirty="0" smtClean="0"/>
              <a:t>15</a:t>
            </a:r>
            <a:r>
              <a:rPr lang="zh-CN" altLang="en-US" dirty="0" smtClean="0"/>
              <a:t>章和腓立比书</a:t>
            </a:r>
            <a:r>
              <a:rPr lang="en-US" altLang="zh-CN" dirty="0" smtClean="0"/>
              <a:t>3:21</a:t>
            </a:r>
            <a:r>
              <a:rPr lang="zh-CN" altLang="en-US" dirty="0" smtClean="0"/>
              <a:t>所详细描述的</a:t>
            </a:r>
            <a:endParaRPr lang="zh-CN" altLang="en-US" dirty="0"/>
          </a:p>
        </p:txBody>
      </p:sp>
      <p:sp>
        <p:nvSpPr>
          <p:cNvPr id="210" name="B. As detailed in I Corinthians 15 and Phil. 3:21"/>
          <p:cNvSpPr txBox="1"/>
          <p:nvPr/>
        </p:nvSpPr>
        <p:spPr>
          <a:xfrm>
            <a:off x="791512" y="5358120"/>
            <a:ext cx="11682886" cy="63489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3600" b="0"/>
            </a:lvl1pPr>
          </a:lstStyle>
          <a:p>
            <a:r>
              <a:rPr dirty="0"/>
              <a:t>B. As detailed in I Corinthians 15 and Phil. 3:21</a:t>
            </a:r>
          </a:p>
        </p:txBody>
      </p:sp>
      <p:sp>
        <p:nvSpPr>
          <p:cNvPr id="211" name="C. The Gospel is True!"/>
          <p:cNvSpPr txBox="1"/>
          <p:nvPr/>
        </p:nvSpPr>
        <p:spPr>
          <a:xfrm>
            <a:off x="791512" y="7966415"/>
            <a:ext cx="11682886" cy="634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3600" b="0"/>
            </a:lvl1pPr>
          </a:lstStyle>
          <a:p>
            <a:r>
              <a:rPr dirty="0"/>
              <a:t>C. The Gospel is True!</a:t>
            </a:r>
          </a:p>
        </p:txBody>
      </p:sp>
      <p:sp>
        <p:nvSpPr>
          <p:cNvPr id="212" name="(chinese translation)"/>
          <p:cNvSpPr txBox="1"/>
          <p:nvPr/>
        </p:nvSpPr>
        <p:spPr>
          <a:xfrm>
            <a:off x="804212" y="8781245"/>
            <a:ext cx="11657486"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福音是真实的！</a:t>
            </a:r>
          </a:p>
        </p:txBody>
      </p:sp>
      <p:pic>
        <p:nvPicPr>
          <p:cNvPr id="213" name="Screen Shot 2019-04-15 at 5.17.38 PM.png" descr="Screen Shot 2019-04-15 at 5.17.38 PM.png"/>
          <p:cNvPicPr>
            <a:picLocks noChangeAspect="1"/>
          </p:cNvPicPr>
          <p:nvPr/>
        </p:nvPicPr>
        <p:blipFill>
          <a:blip r:embed="rId2">
            <a:extLst/>
          </a:blip>
          <a:stretch>
            <a:fillRect/>
          </a:stretch>
        </p:blipFill>
        <p:spPr>
          <a:xfrm>
            <a:off x="9568343" y="1021110"/>
            <a:ext cx="3099618" cy="1780404"/>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0"/>
                                        </p:tgtEl>
                                        <p:attrNameLst>
                                          <p:attrName>style.visibility</p:attrName>
                                        </p:attrNameLst>
                                      </p:cBhvr>
                                      <p:to>
                                        <p:strVal val="visible"/>
                                      </p:to>
                                    </p:set>
                                    <p:anim calcmode="lin" valueType="num">
                                      <p:cBhvr additive="base">
                                        <p:cTn id="7" dur="500" fill="hold"/>
                                        <p:tgtEl>
                                          <p:spTgt spid="210"/>
                                        </p:tgtEl>
                                        <p:attrNameLst>
                                          <p:attrName>ppt_x</p:attrName>
                                        </p:attrNameLst>
                                      </p:cBhvr>
                                      <p:tavLst>
                                        <p:tav tm="0">
                                          <p:val>
                                            <p:strVal val="0-#ppt_w/2"/>
                                          </p:val>
                                        </p:tav>
                                        <p:tav tm="100000">
                                          <p:val>
                                            <p:strVal val="#ppt_x"/>
                                          </p:val>
                                        </p:tav>
                                      </p:tavLst>
                                    </p:anim>
                                    <p:anim calcmode="lin" valueType="num">
                                      <p:cBhvr additive="base">
                                        <p:cTn id="8" dur="500" fill="hold"/>
                                        <p:tgtEl>
                                          <p:spTgt spid="2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9"/>
                                        </p:tgtEl>
                                        <p:attrNameLst>
                                          <p:attrName>style.visibility</p:attrName>
                                        </p:attrNameLst>
                                      </p:cBhvr>
                                      <p:to>
                                        <p:strVal val="visible"/>
                                      </p:to>
                                    </p:set>
                                    <p:anim calcmode="lin" valueType="num">
                                      <p:cBhvr additive="base">
                                        <p:cTn id="13" dur="500" fill="hold"/>
                                        <p:tgtEl>
                                          <p:spTgt spid="209"/>
                                        </p:tgtEl>
                                        <p:attrNameLst>
                                          <p:attrName>ppt_x</p:attrName>
                                        </p:attrNameLst>
                                      </p:cBhvr>
                                      <p:tavLst>
                                        <p:tav tm="0">
                                          <p:val>
                                            <p:strVal val="0-#ppt_w/2"/>
                                          </p:val>
                                        </p:tav>
                                        <p:tav tm="100000">
                                          <p:val>
                                            <p:strVal val="#ppt_x"/>
                                          </p:val>
                                        </p:tav>
                                      </p:tavLst>
                                    </p:anim>
                                    <p:anim calcmode="lin" valueType="num">
                                      <p:cBhvr additive="base">
                                        <p:cTn id="14" dur="500" fill="hold"/>
                                        <p:tgtEl>
                                          <p:spTgt spid="20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1"/>
                                        </p:tgtEl>
                                        <p:attrNameLst>
                                          <p:attrName>style.visibility</p:attrName>
                                        </p:attrNameLst>
                                      </p:cBhvr>
                                      <p:to>
                                        <p:strVal val="visible"/>
                                      </p:to>
                                    </p:set>
                                    <p:anim calcmode="lin" valueType="num">
                                      <p:cBhvr additive="base">
                                        <p:cTn id="19" dur="500" fill="hold"/>
                                        <p:tgtEl>
                                          <p:spTgt spid="211"/>
                                        </p:tgtEl>
                                        <p:attrNameLst>
                                          <p:attrName>ppt_x</p:attrName>
                                        </p:attrNameLst>
                                      </p:cBhvr>
                                      <p:tavLst>
                                        <p:tav tm="0">
                                          <p:val>
                                            <p:strVal val="0-#ppt_w/2"/>
                                          </p:val>
                                        </p:tav>
                                        <p:tav tm="100000">
                                          <p:val>
                                            <p:strVal val="#ppt_x"/>
                                          </p:val>
                                        </p:tav>
                                      </p:tavLst>
                                    </p:anim>
                                    <p:anim calcmode="lin" valueType="num">
                                      <p:cBhvr additive="base">
                                        <p:cTn id="20" dur="500" fill="hold"/>
                                        <p:tgtEl>
                                          <p:spTgt spid="2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2"/>
                                        </p:tgtEl>
                                        <p:attrNameLst>
                                          <p:attrName>style.visibility</p:attrName>
                                        </p:attrNameLst>
                                      </p:cBhvr>
                                      <p:to>
                                        <p:strVal val="visible"/>
                                      </p:to>
                                    </p:set>
                                    <p:anim calcmode="lin" valueType="num">
                                      <p:cBhvr additive="base">
                                        <p:cTn id="25" dur="500" fill="hold"/>
                                        <p:tgtEl>
                                          <p:spTgt spid="212"/>
                                        </p:tgtEl>
                                        <p:attrNameLst>
                                          <p:attrName>ppt_x</p:attrName>
                                        </p:attrNameLst>
                                      </p:cBhvr>
                                      <p:tavLst>
                                        <p:tav tm="0">
                                          <p:val>
                                            <p:strVal val="0-#ppt_w/2"/>
                                          </p:val>
                                        </p:tav>
                                        <p:tav tm="100000">
                                          <p:val>
                                            <p:strVal val="#ppt_x"/>
                                          </p:val>
                                        </p:tav>
                                      </p:tavLst>
                                    </p:anim>
                                    <p:anim calcmode="lin" valueType="num">
                                      <p:cBhvr additive="base">
                                        <p:cTn id="26" dur="500" fill="hold"/>
                                        <p:tgtEl>
                                          <p:spTgt spid="2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 grpId="0" animBg="1"/>
      <p:bldP spid="210" grpId="0" animBg="1"/>
      <p:bldP spid="211" grpId="0" animBg="1"/>
      <p:bldP spid="2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FDFF"/>
        </a:solidFill>
        <a:effectLst/>
      </p:bgPr>
    </p:bg>
    <p:spTree>
      <p:nvGrpSpPr>
        <p:cNvPr id="1" name=""/>
        <p:cNvGrpSpPr/>
        <p:nvPr/>
      </p:nvGrpSpPr>
      <p:grpSpPr>
        <a:xfrm>
          <a:off x="0" y="0"/>
          <a:ext cx="0" cy="0"/>
          <a:chOff x="0" y="0"/>
          <a:chExt cx="0" cy="0"/>
        </a:xfrm>
      </p:grpSpPr>
      <p:sp>
        <p:nvSpPr>
          <p:cNvPr id="215" name="Rejoice! The Lord Has Risen!"/>
          <p:cNvSpPr txBox="1"/>
          <p:nvPr/>
        </p:nvSpPr>
        <p:spPr>
          <a:xfrm>
            <a:off x="843282" y="153134"/>
            <a:ext cx="12299159" cy="7181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r>
              <a:rPr lang="en-US" sz="4000" dirty="0" smtClean="0"/>
              <a:t>Rejoice! The Lord Has </a:t>
            </a:r>
            <a:r>
              <a:rPr lang="en-US" sz="4000" dirty="0" err="1" smtClean="0"/>
              <a:t>Risen!喜乐欢呼！主已复活</a:t>
            </a:r>
            <a:r>
              <a:rPr lang="en-US" sz="4000" dirty="0" smtClean="0"/>
              <a:t>！</a:t>
            </a:r>
            <a:endParaRPr sz="4000" dirty="0"/>
          </a:p>
        </p:txBody>
      </p:sp>
      <p:sp>
        <p:nvSpPr>
          <p:cNvPr id="216" name="III. The Importance of the Resurrection of the Lord Jesus"/>
          <p:cNvSpPr txBox="1"/>
          <p:nvPr/>
        </p:nvSpPr>
        <p:spPr>
          <a:xfrm>
            <a:off x="215621" y="1021110"/>
            <a:ext cx="9202363" cy="12059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3600"/>
            </a:lvl1pPr>
          </a:lstStyle>
          <a:p>
            <a:r>
              <a:t>III. The Importance of the Resurrection of the Lord Jesus</a:t>
            </a:r>
          </a:p>
        </p:txBody>
      </p:sp>
      <p:sp>
        <p:nvSpPr>
          <p:cNvPr id="217" name="(chinese translation)"/>
          <p:cNvSpPr txBox="1"/>
          <p:nvPr/>
        </p:nvSpPr>
        <p:spPr>
          <a:xfrm>
            <a:off x="500612" y="2390720"/>
            <a:ext cx="8794639"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主耶稣复活的重要性</a:t>
            </a:r>
          </a:p>
        </p:txBody>
      </p:sp>
      <p:sp>
        <p:nvSpPr>
          <p:cNvPr id="218" name="C. The Gospel is True!"/>
          <p:cNvSpPr txBox="1"/>
          <p:nvPr/>
        </p:nvSpPr>
        <p:spPr>
          <a:xfrm>
            <a:off x="512054" y="3210981"/>
            <a:ext cx="11682886" cy="634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3600" b="0"/>
            </a:lvl1pPr>
          </a:lstStyle>
          <a:p>
            <a:r>
              <a:t>C. The Gospel is True!</a:t>
            </a:r>
          </a:p>
        </p:txBody>
      </p:sp>
      <p:sp>
        <p:nvSpPr>
          <p:cNvPr id="219" name="(chinese translation)"/>
          <p:cNvSpPr txBox="1"/>
          <p:nvPr/>
        </p:nvSpPr>
        <p:spPr>
          <a:xfrm>
            <a:off x="524754" y="4009552"/>
            <a:ext cx="11657486"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smtClean="0"/>
              <a:t>福音是真实的！</a:t>
            </a:r>
            <a:endParaRPr dirty="0"/>
          </a:p>
        </p:txBody>
      </p:sp>
      <p:sp>
        <p:nvSpPr>
          <p:cNvPr id="220" name="USC held a seminar (April, 1998) by one of the Jesus Seminar members to a largely appreciative audience.  Dr. Marcus Borg said, “The notion that God's only son came to this planet to offer his life as a sacrifice for the sins of the world, and that God could not forgive us without that having happened, and that we are saved by believing this story is simply incredible.  Taken metaphorically, this story can be very powerful.  But taken literally, it is a profound obstacle to accepting the Christian message.”"/>
          <p:cNvSpPr txBox="1"/>
          <p:nvPr/>
        </p:nvSpPr>
        <p:spPr>
          <a:xfrm>
            <a:off x="417137" y="4836163"/>
            <a:ext cx="12250824" cy="4580432"/>
          </a:xfrm>
          <a:prstGeom prst="rect">
            <a:avLst/>
          </a:prstGeom>
          <a:ln w="12700">
            <a:solidFill>
              <a:srgbClr val="000000"/>
            </a:solidFill>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lvl1pPr algn="l" defTabSz="457200">
              <a:lnSpc>
                <a:spcPts val="4900"/>
              </a:lnSpc>
              <a:defRPr sz="2800" b="0">
                <a:latin typeface="Arial"/>
                <a:ea typeface="Arial"/>
                <a:cs typeface="Arial"/>
                <a:sym typeface="Arial"/>
              </a:defRPr>
            </a:lvl1pPr>
          </a:lstStyle>
          <a:p>
            <a:r>
              <a:rPr dirty="0"/>
              <a:t>USC held a seminar (April, 1998) by one of the Jesus Seminar members to a largely appreciative audience.  Dr. Marcus Borg said, “The notion that God's only son came to this planet to offer his life as a sacrifice for the sins of the world, and that God could not forgive us without that having happened, and that we are saved by believing this story is simply incredible.  Taken metaphorically, this story can be very powerful.  But taken literally, it is a profound obstacle to accepting the Christian message.”</a:t>
            </a:r>
          </a:p>
        </p:txBody>
      </p:sp>
      <p:pic>
        <p:nvPicPr>
          <p:cNvPr id="222" name="Screen Shot 2019-04-15 at 5.17.38 PM.png" descr="Screen Shot 2019-04-15 at 5.17.38 PM.png"/>
          <p:cNvPicPr>
            <a:picLocks noChangeAspect="1"/>
          </p:cNvPicPr>
          <p:nvPr/>
        </p:nvPicPr>
        <p:blipFill>
          <a:blip r:embed="rId3">
            <a:extLst/>
          </a:blip>
          <a:stretch>
            <a:fillRect/>
          </a:stretch>
        </p:blipFill>
        <p:spPr>
          <a:xfrm>
            <a:off x="9568343" y="1021110"/>
            <a:ext cx="3099618" cy="1780404"/>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0"/>
                                        </p:tgtEl>
                                        <p:attrNameLst>
                                          <p:attrName>style.visibility</p:attrName>
                                        </p:attrNameLst>
                                      </p:cBhvr>
                                      <p:to>
                                        <p:strVal val="visible"/>
                                      </p:to>
                                    </p:set>
                                    <p:anim calcmode="lin" valueType="num">
                                      <p:cBhvr additive="base">
                                        <p:cTn id="7" dur="500" fill="hold"/>
                                        <p:tgtEl>
                                          <p:spTgt spid="220"/>
                                        </p:tgtEl>
                                        <p:attrNameLst>
                                          <p:attrName>ppt_x</p:attrName>
                                        </p:attrNameLst>
                                      </p:cBhvr>
                                      <p:tavLst>
                                        <p:tav tm="0">
                                          <p:val>
                                            <p:strVal val="0-#ppt_w/2"/>
                                          </p:val>
                                        </p:tav>
                                        <p:tav tm="100000">
                                          <p:val>
                                            <p:strVal val="#ppt_x"/>
                                          </p:val>
                                        </p:tav>
                                      </p:tavLst>
                                    </p:anim>
                                    <p:anim calcmode="lin" valueType="num">
                                      <p:cBhvr additive="base">
                                        <p:cTn id="8" dur="500" fill="hold"/>
                                        <p:tgtEl>
                                          <p:spTgt spid="2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FDFF"/>
        </a:solidFill>
        <a:effectLst/>
      </p:bgPr>
    </p:bg>
    <p:spTree>
      <p:nvGrpSpPr>
        <p:cNvPr id="1" name=""/>
        <p:cNvGrpSpPr/>
        <p:nvPr/>
      </p:nvGrpSpPr>
      <p:grpSpPr>
        <a:xfrm>
          <a:off x="0" y="0"/>
          <a:ext cx="0" cy="0"/>
          <a:chOff x="0" y="0"/>
          <a:chExt cx="0" cy="0"/>
        </a:xfrm>
      </p:grpSpPr>
      <p:sp>
        <p:nvSpPr>
          <p:cNvPr id="215" name="Rejoice! The Lord Has Risen!"/>
          <p:cNvSpPr txBox="1"/>
          <p:nvPr/>
        </p:nvSpPr>
        <p:spPr>
          <a:xfrm>
            <a:off x="843282" y="153134"/>
            <a:ext cx="12299159" cy="7181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r>
              <a:rPr lang="en-US" sz="4000" dirty="0" smtClean="0"/>
              <a:t>Rejoice! The Lord Has </a:t>
            </a:r>
            <a:r>
              <a:rPr lang="en-US" sz="4000" dirty="0" err="1" smtClean="0"/>
              <a:t>Risen!喜乐欢呼！主已复活</a:t>
            </a:r>
            <a:r>
              <a:rPr lang="en-US" sz="4000" dirty="0" smtClean="0"/>
              <a:t>！</a:t>
            </a:r>
            <a:endParaRPr sz="4000" dirty="0"/>
          </a:p>
        </p:txBody>
      </p:sp>
      <p:sp>
        <p:nvSpPr>
          <p:cNvPr id="216" name="III. The Importance of the Resurrection of the Lord Jesus"/>
          <p:cNvSpPr txBox="1"/>
          <p:nvPr/>
        </p:nvSpPr>
        <p:spPr>
          <a:xfrm>
            <a:off x="215621" y="1021110"/>
            <a:ext cx="9202363" cy="12059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3600"/>
            </a:lvl1pPr>
          </a:lstStyle>
          <a:p>
            <a:r>
              <a:t>III. The Importance of the Resurrection of the Lord Jesus</a:t>
            </a:r>
          </a:p>
        </p:txBody>
      </p:sp>
      <p:sp>
        <p:nvSpPr>
          <p:cNvPr id="217" name="(chinese translation)"/>
          <p:cNvSpPr txBox="1"/>
          <p:nvPr/>
        </p:nvSpPr>
        <p:spPr>
          <a:xfrm>
            <a:off x="500612" y="2390720"/>
            <a:ext cx="8794639"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主耶稣复活的重要性</a:t>
            </a:r>
          </a:p>
        </p:txBody>
      </p:sp>
      <p:sp>
        <p:nvSpPr>
          <p:cNvPr id="218" name="C. The Gospel is True!"/>
          <p:cNvSpPr txBox="1"/>
          <p:nvPr/>
        </p:nvSpPr>
        <p:spPr>
          <a:xfrm>
            <a:off x="512054" y="3210981"/>
            <a:ext cx="11682886" cy="634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3600" b="0"/>
            </a:lvl1pPr>
          </a:lstStyle>
          <a:p>
            <a:r>
              <a:t>C. The Gospel is True!</a:t>
            </a:r>
          </a:p>
        </p:txBody>
      </p:sp>
      <p:sp>
        <p:nvSpPr>
          <p:cNvPr id="219" name="(chinese translation)"/>
          <p:cNvSpPr txBox="1"/>
          <p:nvPr/>
        </p:nvSpPr>
        <p:spPr>
          <a:xfrm>
            <a:off x="524754" y="4009552"/>
            <a:ext cx="11657486"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smtClean="0"/>
              <a:t>福音是真实的！</a:t>
            </a:r>
            <a:endParaRPr dirty="0"/>
          </a:p>
        </p:txBody>
      </p:sp>
      <p:pic>
        <p:nvPicPr>
          <p:cNvPr id="222" name="Screen Shot 2019-04-15 at 5.17.38 PM.png" descr="Screen Shot 2019-04-15 at 5.17.38 PM.png"/>
          <p:cNvPicPr>
            <a:picLocks noChangeAspect="1"/>
          </p:cNvPicPr>
          <p:nvPr/>
        </p:nvPicPr>
        <p:blipFill>
          <a:blip r:embed="rId2">
            <a:extLst/>
          </a:blip>
          <a:stretch>
            <a:fillRect/>
          </a:stretch>
        </p:blipFill>
        <p:spPr>
          <a:xfrm>
            <a:off x="9568343" y="1021110"/>
            <a:ext cx="3099618" cy="1780404"/>
          </a:xfrm>
          <a:prstGeom prst="rect">
            <a:avLst/>
          </a:prstGeom>
          <a:ln w="12700">
            <a:miter lim="400000"/>
          </a:ln>
        </p:spPr>
      </p:pic>
      <p:sp>
        <p:nvSpPr>
          <p:cNvPr id="9" name="(chinese translation)"/>
          <p:cNvSpPr txBox="1"/>
          <p:nvPr/>
        </p:nvSpPr>
        <p:spPr>
          <a:xfrm>
            <a:off x="524754" y="5169920"/>
            <a:ext cx="12143207" cy="3980577"/>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en-US" altLang="zh-CN" dirty="0" smtClean="0"/>
              <a:t>USC</a:t>
            </a:r>
            <a:r>
              <a:rPr lang="zh-TW" altLang="en-US" dirty="0" smtClean="0"/>
              <a:t>由一位耶稣</a:t>
            </a:r>
            <a:r>
              <a:rPr lang="zh-CN" altLang="en-US" dirty="0"/>
              <a:t>神学／论坛</a:t>
            </a:r>
            <a:r>
              <a:rPr lang="zh-TW" altLang="en-US" dirty="0"/>
              <a:t>成员举办了一次研讨会（</a:t>
            </a:r>
            <a:r>
              <a:rPr lang="en-US" altLang="zh-TW" dirty="0"/>
              <a:t>1998</a:t>
            </a:r>
            <a:r>
              <a:rPr lang="zh-TW" altLang="en-US" dirty="0"/>
              <a:t>年</a:t>
            </a:r>
            <a:r>
              <a:rPr lang="en-US" altLang="zh-TW" dirty="0"/>
              <a:t>4</a:t>
            </a:r>
            <a:r>
              <a:rPr lang="zh-TW" altLang="en-US" dirty="0"/>
              <a:t>月），观众</a:t>
            </a:r>
            <a:r>
              <a:rPr lang="zh-CN" altLang="en-US" dirty="0"/>
              <a:t>大体对此感激</a:t>
            </a:r>
            <a:r>
              <a:rPr lang="zh-TW" altLang="en-US" dirty="0"/>
              <a:t>。 博格博士说：“上帝唯一的儿子来到这个星球，为世</a:t>
            </a:r>
            <a:r>
              <a:rPr lang="zh-CN" altLang="en-US" dirty="0"/>
              <a:t>人</a:t>
            </a:r>
            <a:r>
              <a:rPr lang="zh-TW" altLang="en-US" dirty="0"/>
              <a:t>的罪献上自己的生命，并且如果没有发生这种情况，上帝就无法原谅我们，并且相信</a:t>
            </a:r>
            <a:r>
              <a:rPr lang="zh-CN" altLang="en-US" dirty="0"/>
              <a:t>此事件</a:t>
            </a:r>
            <a:r>
              <a:rPr lang="zh-TW" altLang="en-US" dirty="0"/>
              <a:t>我们</a:t>
            </a:r>
            <a:r>
              <a:rPr lang="zh-CN" altLang="en-US" dirty="0"/>
              <a:t>就</a:t>
            </a:r>
            <a:r>
              <a:rPr lang="zh-TW" altLang="en-US" dirty="0"/>
              <a:t>得救了，这</a:t>
            </a:r>
            <a:r>
              <a:rPr lang="zh-CN" altLang="en-US" dirty="0"/>
              <a:t>概念</a:t>
            </a:r>
            <a:r>
              <a:rPr lang="zh-TW" altLang="en-US" dirty="0"/>
              <a:t>简直令人难以置信。</a:t>
            </a:r>
            <a:r>
              <a:rPr lang="zh-CN" altLang="en-US" dirty="0"/>
              <a:t>若视之为</a:t>
            </a:r>
            <a:r>
              <a:rPr lang="zh-TW" altLang="en-US" dirty="0"/>
              <a:t>比喻，这个故事可以非常</a:t>
            </a:r>
            <a:r>
              <a:rPr lang="zh-CN" altLang="en-US" dirty="0"/>
              <a:t>有力</a:t>
            </a:r>
            <a:r>
              <a:rPr lang="zh-TW" altLang="en-US" dirty="0"/>
              <a:t>。</a:t>
            </a:r>
            <a:r>
              <a:rPr lang="zh-CN" altLang="en-US" dirty="0"/>
              <a:t>但若视之为实际</a:t>
            </a:r>
            <a:r>
              <a:rPr lang="zh-TW" altLang="en-US" dirty="0"/>
              <a:t>，</a:t>
            </a:r>
            <a:r>
              <a:rPr lang="zh-CN" altLang="en-US" dirty="0"/>
              <a:t>这对</a:t>
            </a:r>
            <a:r>
              <a:rPr lang="zh-TW" altLang="en-US" dirty="0"/>
              <a:t>接受基督教信息是一个深刻的障碍。“</a:t>
            </a:r>
            <a:endParaRPr lang="en-US" dirty="0"/>
          </a:p>
        </p:txBody>
      </p:sp>
    </p:spTree>
    <p:extLst>
      <p:ext uri="{BB962C8B-B14F-4D97-AF65-F5344CB8AC3E}">
        <p14:creationId xmlns:p14="http://schemas.microsoft.com/office/powerpoint/2010/main" val="109837125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FDFF"/>
        </a:solidFill>
        <a:effectLst/>
      </p:bgPr>
    </p:bg>
    <p:spTree>
      <p:nvGrpSpPr>
        <p:cNvPr id="1" name=""/>
        <p:cNvGrpSpPr/>
        <p:nvPr/>
      </p:nvGrpSpPr>
      <p:grpSpPr>
        <a:xfrm>
          <a:off x="0" y="0"/>
          <a:ext cx="0" cy="0"/>
          <a:chOff x="0" y="0"/>
          <a:chExt cx="0" cy="0"/>
        </a:xfrm>
      </p:grpSpPr>
      <p:sp>
        <p:nvSpPr>
          <p:cNvPr id="215" name="Rejoice! The Lord Has Risen!"/>
          <p:cNvSpPr txBox="1"/>
          <p:nvPr/>
        </p:nvSpPr>
        <p:spPr>
          <a:xfrm>
            <a:off x="843282" y="153134"/>
            <a:ext cx="12299159" cy="7181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r>
              <a:rPr lang="en-US" sz="4000" dirty="0" smtClean="0"/>
              <a:t>Rejoice! The Lord Has </a:t>
            </a:r>
            <a:r>
              <a:rPr lang="en-US" sz="4000" dirty="0" err="1" smtClean="0"/>
              <a:t>Risen!喜乐欢呼！主已复活</a:t>
            </a:r>
            <a:r>
              <a:rPr lang="en-US" sz="4000" dirty="0" smtClean="0"/>
              <a:t>！</a:t>
            </a:r>
            <a:endParaRPr sz="4000" dirty="0"/>
          </a:p>
        </p:txBody>
      </p:sp>
      <p:sp>
        <p:nvSpPr>
          <p:cNvPr id="216" name="III. The Importance of the Resurrection of the Lord Jesus"/>
          <p:cNvSpPr txBox="1"/>
          <p:nvPr/>
        </p:nvSpPr>
        <p:spPr>
          <a:xfrm>
            <a:off x="500612" y="5573115"/>
            <a:ext cx="9202363" cy="12059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3600"/>
            </a:lvl1pPr>
          </a:lstStyle>
          <a:p>
            <a:r>
              <a:rPr dirty="0"/>
              <a:t>III. The Importance of the Resurrection of the Lord Jesus</a:t>
            </a:r>
          </a:p>
        </p:txBody>
      </p:sp>
      <p:sp>
        <p:nvSpPr>
          <p:cNvPr id="217" name="(chinese translation)"/>
          <p:cNvSpPr txBox="1"/>
          <p:nvPr/>
        </p:nvSpPr>
        <p:spPr>
          <a:xfrm>
            <a:off x="614009" y="6942726"/>
            <a:ext cx="8794639"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主耶稣复活的重要性</a:t>
            </a:r>
          </a:p>
        </p:txBody>
      </p:sp>
      <p:pic>
        <p:nvPicPr>
          <p:cNvPr id="222" name="Screen Shot 2019-04-15 at 5.17.38 PM.png" descr="Screen Shot 2019-04-15 at 5.17.38 PM.png"/>
          <p:cNvPicPr>
            <a:picLocks noChangeAspect="1"/>
          </p:cNvPicPr>
          <p:nvPr/>
        </p:nvPicPr>
        <p:blipFill>
          <a:blip r:embed="rId2">
            <a:extLst/>
          </a:blip>
          <a:stretch>
            <a:fillRect/>
          </a:stretch>
        </p:blipFill>
        <p:spPr>
          <a:xfrm>
            <a:off x="9568343" y="1021110"/>
            <a:ext cx="3099618" cy="1780404"/>
          </a:xfrm>
          <a:prstGeom prst="rect">
            <a:avLst/>
          </a:prstGeom>
          <a:ln w="12700">
            <a:miter lim="400000"/>
          </a:ln>
        </p:spPr>
      </p:pic>
      <p:sp>
        <p:nvSpPr>
          <p:cNvPr id="10" name="III. The Importance of the Resurrection of…"/>
          <p:cNvSpPr txBox="1"/>
          <p:nvPr/>
        </p:nvSpPr>
        <p:spPr>
          <a:xfrm>
            <a:off x="310392" y="3040450"/>
            <a:ext cx="9288476" cy="12059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3600"/>
            </a:pPr>
            <a:r>
              <a:rPr dirty="0" smtClean="0"/>
              <a:t>II</a:t>
            </a:r>
            <a:r>
              <a:rPr dirty="0"/>
              <a:t>. The </a:t>
            </a:r>
            <a:r>
              <a:rPr lang="en-US" altLang="zh-CN" dirty="0" smtClean="0"/>
              <a:t>Proofs</a:t>
            </a:r>
            <a:r>
              <a:rPr dirty="0" smtClean="0"/>
              <a:t> </a:t>
            </a:r>
            <a:r>
              <a:rPr dirty="0"/>
              <a:t>of the Resurrection of</a:t>
            </a:r>
          </a:p>
          <a:p>
            <a:pPr algn="l">
              <a:defRPr sz="3600"/>
            </a:pPr>
            <a:r>
              <a:rPr dirty="0"/>
              <a:t>     the Lord Jesus</a:t>
            </a:r>
          </a:p>
        </p:txBody>
      </p:sp>
      <p:sp>
        <p:nvSpPr>
          <p:cNvPr id="11" name="(chinese translation)"/>
          <p:cNvSpPr txBox="1"/>
          <p:nvPr/>
        </p:nvSpPr>
        <p:spPr>
          <a:xfrm>
            <a:off x="500612" y="4479293"/>
            <a:ext cx="8908036"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主耶稣复</a:t>
            </a:r>
            <a:r>
              <a:rPr lang="zh-CN" altLang="en-US" dirty="0" smtClean="0"/>
              <a:t>活的诸多证据</a:t>
            </a:r>
            <a:endParaRPr lang="zh-CN" altLang="en-US" dirty="0"/>
          </a:p>
        </p:txBody>
      </p:sp>
      <p:sp>
        <p:nvSpPr>
          <p:cNvPr id="12" name="I. The Clear Prediction of the Lord Jesus"/>
          <p:cNvSpPr txBox="1"/>
          <p:nvPr/>
        </p:nvSpPr>
        <p:spPr>
          <a:xfrm>
            <a:off x="500612" y="1279698"/>
            <a:ext cx="8868767"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lvl1pPr>
          </a:lstStyle>
          <a:p>
            <a:r>
              <a:rPr dirty="0"/>
              <a:t>I. The Clear Prediction of the Lord Jesus</a:t>
            </a:r>
          </a:p>
        </p:txBody>
      </p:sp>
      <p:sp>
        <p:nvSpPr>
          <p:cNvPr id="13" name="(chinese translation)"/>
          <p:cNvSpPr txBox="1"/>
          <p:nvPr/>
        </p:nvSpPr>
        <p:spPr>
          <a:xfrm>
            <a:off x="522553" y="2150497"/>
            <a:ext cx="8846826"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主耶稣的清楚预言</a:t>
            </a:r>
          </a:p>
        </p:txBody>
      </p:sp>
    </p:spTree>
    <p:extLst>
      <p:ext uri="{BB962C8B-B14F-4D97-AF65-F5344CB8AC3E}">
        <p14:creationId xmlns:p14="http://schemas.microsoft.com/office/powerpoint/2010/main" val="203691217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FDFF"/>
        </a:solidFill>
        <a:effectLst/>
      </p:bgPr>
    </p:bg>
    <p:spTree>
      <p:nvGrpSpPr>
        <p:cNvPr id="1" name=""/>
        <p:cNvGrpSpPr/>
        <p:nvPr/>
      </p:nvGrpSpPr>
      <p:grpSpPr>
        <a:xfrm>
          <a:off x="0" y="0"/>
          <a:ext cx="0" cy="0"/>
          <a:chOff x="0" y="0"/>
          <a:chExt cx="0" cy="0"/>
        </a:xfrm>
      </p:grpSpPr>
      <p:sp>
        <p:nvSpPr>
          <p:cNvPr id="131" name="Rejoice! The Lord Has Risen!"/>
          <p:cNvSpPr txBox="1"/>
          <p:nvPr/>
        </p:nvSpPr>
        <p:spPr>
          <a:xfrm>
            <a:off x="843282" y="153134"/>
            <a:ext cx="12299159" cy="7181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r>
              <a:rPr lang="en-US" sz="4000" dirty="0" smtClean="0"/>
              <a:t>Rejoice! The Lord Has </a:t>
            </a:r>
            <a:r>
              <a:rPr lang="en-US" sz="4000" dirty="0" err="1" smtClean="0"/>
              <a:t>Risen!喜乐欢呼！主已复活</a:t>
            </a:r>
            <a:r>
              <a:rPr lang="en-US" sz="4000" dirty="0" smtClean="0"/>
              <a:t>！</a:t>
            </a:r>
            <a:endParaRPr sz="4000" dirty="0"/>
          </a:p>
        </p:txBody>
      </p:sp>
      <p:sp>
        <p:nvSpPr>
          <p:cNvPr id="132" name="I. The Clear Prediction of the Lord Jesus"/>
          <p:cNvSpPr txBox="1"/>
          <p:nvPr/>
        </p:nvSpPr>
        <p:spPr>
          <a:xfrm>
            <a:off x="519876" y="1046922"/>
            <a:ext cx="8868766"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lvl1pPr>
          </a:lstStyle>
          <a:p>
            <a:r>
              <a:t>I. The Clear Prediction of the Lord Jesus</a:t>
            </a:r>
          </a:p>
        </p:txBody>
      </p:sp>
      <p:sp>
        <p:nvSpPr>
          <p:cNvPr id="133" name="A. That He would be handed over, be crucified, and rise from the dead!"/>
          <p:cNvSpPr txBox="1"/>
          <p:nvPr/>
        </p:nvSpPr>
        <p:spPr>
          <a:xfrm>
            <a:off x="991300" y="2465843"/>
            <a:ext cx="10953289" cy="118099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3600" b="0"/>
            </a:lvl1pPr>
          </a:lstStyle>
          <a:p>
            <a:r>
              <a:rPr dirty="0"/>
              <a:t>A. That He would be handed over, be crucified, and rise from the dead!</a:t>
            </a:r>
          </a:p>
        </p:txBody>
      </p:sp>
      <p:sp>
        <p:nvSpPr>
          <p:cNvPr id="134" name="(chinese translation)"/>
          <p:cNvSpPr txBox="1"/>
          <p:nvPr/>
        </p:nvSpPr>
        <p:spPr>
          <a:xfrm>
            <a:off x="541817" y="1741888"/>
            <a:ext cx="8824884"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主耶稣的清楚预言</a:t>
            </a:r>
          </a:p>
        </p:txBody>
      </p:sp>
      <p:sp>
        <p:nvSpPr>
          <p:cNvPr id="135" name="(chinese translation)"/>
          <p:cNvSpPr txBox="1"/>
          <p:nvPr/>
        </p:nvSpPr>
        <p:spPr>
          <a:xfrm>
            <a:off x="547422" y="4062997"/>
            <a:ext cx="11930407"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他会被交，被钉十字架，并从死里复活！</a:t>
            </a:r>
          </a:p>
        </p:txBody>
      </p:sp>
      <p:sp>
        <p:nvSpPr>
          <p:cNvPr id="136" name="[ Jesus predicts his death ] From that time on Jesus began to explain to his disciples that he must go to Jerusalem and suffer many things at the hands of the elders, the chief priests and the teachers of the law, and that he must be killed and on the third day be raised to life. (Mt. 16:21)"/>
          <p:cNvSpPr txBox="1"/>
          <p:nvPr/>
        </p:nvSpPr>
        <p:spPr>
          <a:xfrm>
            <a:off x="526971" y="5268108"/>
            <a:ext cx="11950858" cy="2730662"/>
          </a:xfrm>
          <a:prstGeom prst="rect">
            <a:avLst/>
          </a:prstGeom>
          <a:ln w="127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lnSpc>
                <a:spcPts val="5200"/>
              </a:lnSpc>
              <a:defRPr sz="3200" b="0">
                <a:latin typeface="Times"/>
                <a:ea typeface="Times"/>
                <a:cs typeface="Times"/>
                <a:sym typeface="Times"/>
              </a:defRPr>
            </a:pPr>
            <a:r>
              <a:rPr dirty="0"/>
              <a:t>[ </a:t>
            </a:r>
            <a:r>
              <a:rPr i="1" dirty="0"/>
              <a:t>Jesus predicts his death</a:t>
            </a:r>
            <a:r>
              <a:rPr dirty="0"/>
              <a:t> ] From that time on Jesus began to explain to his disciples that he must go to Jerusalem and suffer many things at the hands of the elders, the chief priests and the teachers of the law, and that he must be </a:t>
            </a:r>
            <a:r>
              <a:rPr b="1" dirty="0"/>
              <a:t>killed</a:t>
            </a:r>
            <a:r>
              <a:rPr dirty="0"/>
              <a:t> and on the third day be raised to life. (Mt. 16:21)</a:t>
            </a:r>
          </a:p>
        </p:txBody>
      </p:sp>
      <p:sp>
        <p:nvSpPr>
          <p:cNvPr id="137" name="(chinese translation)"/>
          <p:cNvSpPr txBox="1"/>
          <p:nvPr/>
        </p:nvSpPr>
        <p:spPr>
          <a:xfrm>
            <a:off x="537196" y="8010918"/>
            <a:ext cx="11930408" cy="1764586"/>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TW" altLang="en-US" dirty="0" smtClean="0"/>
              <a:t>［</a:t>
            </a:r>
            <a:r>
              <a:rPr lang="zh-CN" altLang="en-US" dirty="0" smtClean="0"/>
              <a:t>耶稣预言其死</a:t>
            </a:r>
            <a:r>
              <a:rPr lang="zh-TW" altLang="en-US" dirty="0" smtClean="0"/>
              <a:t>］从</a:t>
            </a:r>
            <a:r>
              <a:rPr lang="zh-TW" altLang="en-US" dirty="0"/>
              <a:t>此，耶稣才指示门徒，他必须上耶路撒冷去，受长老、祭司长、文士许多的苦，并且</a:t>
            </a:r>
            <a:r>
              <a:rPr lang="zh-TW" altLang="en-US" b="1" dirty="0"/>
              <a:t>被杀</a:t>
            </a:r>
            <a:r>
              <a:rPr lang="zh-TW" altLang="en-US" dirty="0"/>
              <a:t>，第三日复活</a:t>
            </a:r>
            <a:r>
              <a:rPr lang="zh-TW" altLang="en-US" dirty="0" smtClean="0"/>
              <a:t>。（</a:t>
            </a:r>
            <a:r>
              <a:rPr lang="zh-CN" altLang="en-US" dirty="0" smtClean="0"/>
              <a:t>马太</a:t>
            </a:r>
            <a:r>
              <a:rPr lang="en-US" altLang="zh-CN" dirty="0" smtClean="0"/>
              <a:t>16:21</a:t>
            </a:r>
            <a:r>
              <a:rPr lang="zh-TW" altLang="en-US" dirty="0" smtClean="0"/>
              <a:t>）</a:t>
            </a:r>
            <a:endParaRPr dirty="0"/>
          </a:p>
        </p:txBody>
      </p:sp>
      <p:pic>
        <p:nvPicPr>
          <p:cNvPr id="138" name="Screen Shot 2019-04-15 at 5.17.38 PM.png" descr="Screen Shot 2019-04-15 at 5.17.38 PM.png"/>
          <p:cNvPicPr>
            <a:picLocks noChangeAspect="1"/>
          </p:cNvPicPr>
          <p:nvPr/>
        </p:nvPicPr>
        <p:blipFill>
          <a:blip r:embed="rId2">
            <a:extLst/>
          </a:blip>
          <a:stretch>
            <a:fillRect/>
          </a:stretch>
        </p:blipFill>
        <p:spPr>
          <a:xfrm>
            <a:off x="9568343" y="1021110"/>
            <a:ext cx="3099618" cy="1780404"/>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6"/>
                                        </p:tgtEl>
                                        <p:attrNameLst>
                                          <p:attrName>style.visibility</p:attrName>
                                        </p:attrNameLst>
                                      </p:cBhvr>
                                      <p:to>
                                        <p:strVal val="visible"/>
                                      </p:to>
                                    </p:set>
                                    <p:anim calcmode="lin" valueType="num">
                                      <p:cBhvr additive="base">
                                        <p:cTn id="7" dur="500" fill="hold"/>
                                        <p:tgtEl>
                                          <p:spTgt spid="136"/>
                                        </p:tgtEl>
                                        <p:attrNameLst>
                                          <p:attrName>ppt_x</p:attrName>
                                        </p:attrNameLst>
                                      </p:cBhvr>
                                      <p:tavLst>
                                        <p:tav tm="0">
                                          <p:val>
                                            <p:strVal val="0-#ppt_w/2"/>
                                          </p:val>
                                        </p:tav>
                                        <p:tav tm="100000">
                                          <p:val>
                                            <p:strVal val="#ppt_x"/>
                                          </p:val>
                                        </p:tav>
                                      </p:tavLst>
                                    </p:anim>
                                    <p:anim calcmode="lin" valueType="num">
                                      <p:cBhvr additive="base">
                                        <p:cTn id="8" dur="500" fill="hold"/>
                                        <p:tgtEl>
                                          <p:spTgt spid="13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7"/>
                                        </p:tgtEl>
                                        <p:attrNameLst>
                                          <p:attrName>style.visibility</p:attrName>
                                        </p:attrNameLst>
                                      </p:cBhvr>
                                      <p:to>
                                        <p:strVal val="visible"/>
                                      </p:to>
                                    </p:set>
                                    <p:anim calcmode="lin" valueType="num">
                                      <p:cBhvr additive="base">
                                        <p:cTn id="13" dur="500" fill="hold"/>
                                        <p:tgtEl>
                                          <p:spTgt spid="137"/>
                                        </p:tgtEl>
                                        <p:attrNameLst>
                                          <p:attrName>ppt_x</p:attrName>
                                        </p:attrNameLst>
                                      </p:cBhvr>
                                      <p:tavLst>
                                        <p:tav tm="0">
                                          <p:val>
                                            <p:strVal val="0-#ppt_w/2"/>
                                          </p:val>
                                        </p:tav>
                                        <p:tav tm="100000">
                                          <p:val>
                                            <p:strVal val="#ppt_x"/>
                                          </p:val>
                                        </p:tav>
                                      </p:tavLst>
                                    </p:anim>
                                    <p:anim calcmode="lin" valueType="num">
                                      <p:cBhvr additive="base">
                                        <p:cTn id="14" dur="500" fill="hold"/>
                                        <p:tgtEl>
                                          <p:spTgt spid="1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animBg="1"/>
      <p:bldP spid="13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FDFF"/>
        </a:solidFill>
        <a:effectLst/>
      </p:bgPr>
    </p:bg>
    <p:spTree>
      <p:nvGrpSpPr>
        <p:cNvPr id="1" name=""/>
        <p:cNvGrpSpPr/>
        <p:nvPr/>
      </p:nvGrpSpPr>
      <p:grpSpPr>
        <a:xfrm>
          <a:off x="0" y="0"/>
          <a:ext cx="0" cy="0"/>
          <a:chOff x="0" y="0"/>
          <a:chExt cx="0" cy="0"/>
        </a:xfrm>
      </p:grpSpPr>
      <p:sp>
        <p:nvSpPr>
          <p:cNvPr id="140" name="Rejoice! The Lord Has Risen!"/>
          <p:cNvSpPr txBox="1"/>
          <p:nvPr/>
        </p:nvSpPr>
        <p:spPr>
          <a:xfrm>
            <a:off x="843282" y="153134"/>
            <a:ext cx="12299159" cy="7181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r>
              <a:rPr lang="en-US" sz="4000" dirty="0" smtClean="0"/>
              <a:t>Rejoice! The Lord Has </a:t>
            </a:r>
            <a:r>
              <a:rPr lang="en-US" sz="4000" dirty="0" err="1" smtClean="0"/>
              <a:t>Risen!喜乐欢呼！主已复活</a:t>
            </a:r>
            <a:r>
              <a:rPr lang="en-US" sz="4000" dirty="0" smtClean="0"/>
              <a:t>！</a:t>
            </a:r>
            <a:endParaRPr sz="4000" dirty="0"/>
          </a:p>
        </p:txBody>
      </p:sp>
      <p:sp>
        <p:nvSpPr>
          <p:cNvPr id="141" name="I. The Clear Prediction of the Lord Jesus"/>
          <p:cNvSpPr txBox="1"/>
          <p:nvPr/>
        </p:nvSpPr>
        <p:spPr>
          <a:xfrm>
            <a:off x="519876" y="1046922"/>
            <a:ext cx="8868766"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lvl1pPr>
          </a:lstStyle>
          <a:p>
            <a:r>
              <a:t>I. The Clear Prediction of the Lord Jesus</a:t>
            </a:r>
          </a:p>
        </p:txBody>
      </p:sp>
      <p:sp>
        <p:nvSpPr>
          <p:cNvPr id="142" name="A. That He would be handed over, be crucified, and rise from the dead!"/>
          <p:cNvSpPr txBox="1"/>
          <p:nvPr/>
        </p:nvSpPr>
        <p:spPr>
          <a:xfrm>
            <a:off x="1030376" y="2797972"/>
            <a:ext cx="10953289" cy="118099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3600" b="0"/>
            </a:lvl1pPr>
          </a:lstStyle>
          <a:p>
            <a:r>
              <a:t>A. That He would be handed over, be crucified, and rise from the dead!</a:t>
            </a:r>
          </a:p>
        </p:txBody>
      </p:sp>
      <p:sp>
        <p:nvSpPr>
          <p:cNvPr id="143" name="(chinese translation)"/>
          <p:cNvSpPr txBox="1"/>
          <p:nvPr/>
        </p:nvSpPr>
        <p:spPr>
          <a:xfrm>
            <a:off x="541817" y="1917721"/>
            <a:ext cx="8824884"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主耶稣的清楚预言</a:t>
            </a:r>
          </a:p>
        </p:txBody>
      </p:sp>
      <p:sp>
        <p:nvSpPr>
          <p:cNvPr id="144" name="(chinese translation)"/>
          <p:cNvSpPr txBox="1"/>
          <p:nvPr/>
        </p:nvSpPr>
        <p:spPr>
          <a:xfrm>
            <a:off x="541817" y="4434185"/>
            <a:ext cx="11930407"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他会被交，被钉十字架，并从死里复活！</a:t>
            </a:r>
          </a:p>
        </p:txBody>
      </p:sp>
      <p:sp>
        <p:nvSpPr>
          <p:cNvPr id="145" name="(chinese translation)"/>
          <p:cNvSpPr txBox="1"/>
          <p:nvPr/>
        </p:nvSpPr>
        <p:spPr>
          <a:xfrm>
            <a:off x="537196" y="8016324"/>
            <a:ext cx="11930408" cy="1210588"/>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TW" altLang="en-US" dirty="0" smtClean="0"/>
              <a:t>又交给外</a:t>
            </a:r>
            <a:r>
              <a:rPr lang="zh-TW" altLang="en-US" dirty="0"/>
              <a:t>邦人将他戏弄、鞭打、钉在十字架上，第三日他要复活</a:t>
            </a:r>
            <a:r>
              <a:rPr lang="zh-TW" altLang="en-US" dirty="0" smtClean="0"/>
              <a:t>。</a:t>
            </a:r>
            <a:r>
              <a:rPr lang="zh-TW" altLang="en-US" dirty="0"/>
              <a:t>（马太福音</a:t>
            </a:r>
            <a:r>
              <a:rPr lang="en-US" altLang="zh-TW" dirty="0"/>
              <a:t>2</a:t>
            </a:r>
            <a:r>
              <a:rPr lang="en-US" altLang="zh-CN" dirty="0"/>
              <a:t>0:19</a:t>
            </a:r>
            <a:r>
              <a:rPr lang="zh-CN" altLang="en-US" dirty="0"/>
              <a:t>）</a:t>
            </a:r>
            <a:endParaRPr dirty="0"/>
          </a:p>
        </p:txBody>
      </p:sp>
      <p:sp>
        <p:nvSpPr>
          <p:cNvPr id="146" name="and will hand him over to the Gentiles to be mocked and flogged and crucified. On the third day he will be raised to life!’ (Mt. 20:19)"/>
          <p:cNvSpPr txBox="1"/>
          <p:nvPr/>
        </p:nvSpPr>
        <p:spPr>
          <a:xfrm>
            <a:off x="530847" y="5816116"/>
            <a:ext cx="11943106" cy="1514517"/>
          </a:xfrm>
          <a:prstGeom prst="rect">
            <a:avLst/>
          </a:prstGeom>
          <a:ln w="127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lnSpc>
                <a:spcPts val="5700"/>
              </a:lnSpc>
              <a:defRPr sz="3600" b="0">
                <a:latin typeface="Times"/>
                <a:ea typeface="Times"/>
                <a:cs typeface="Times"/>
                <a:sym typeface="Times"/>
              </a:defRPr>
            </a:pPr>
            <a:r>
              <a:rPr sz="2800" dirty="0"/>
              <a:t>and will hand him over to the Gentiles to be mocked and flogged and </a:t>
            </a:r>
            <a:r>
              <a:rPr sz="2800" b="1" dirty="0"/>
              <a:t>crucified</a:t>
            </a:r>
            <a:r>
              <a:rPr sz="2800" dirty="0"/>
              <a:t>. On the third day he will be raised to life!’ (Mt. 20:19)</a:t>
            </a:r>
          </a:p>
        </p:txBody>
      </p:sp>
      <p:pic>
        <p:nvPicPr>
          <p:cNvPr id="147" name="Screen Shot 2019-04-15 at 5.17.38 PM.png" descr="Screen Shot 2019-04-15 at 5.17.38 PM.png"/>
          <p:cNvPicPr>
            <a:picLocks noChangeAspect="1"/>
          </p:cNvPicPr>
          <p:nvPr/>
        </p:nvPicPr>
        <p:blipFill>
          <a:blip r:embed="rId2">
            <a:extLst/>
          </a:blip>
          <a:stretch>
            <a:fillRect/>
          </a:stretch>
        </p:blipFill>
        <p:spPr>
          <a:xfrm>
            <a:off x="9568343" y="1021110"/>
            <a:ext cx="3099618" cy="1780404"/>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6"/>
                                        </p:tgtEl>
                                        <p:attrNameLst>
                                          <p:attrName>style.visibility</p:attrName>
                                        </p:attrNameLst>
                                      </p:cBhvr>
                                      <p:to>
                                        <p:strVal val="visible"/>
                                      </p:to>
                                    </p:set>
                                    <p:anim calcmode="lin" valueType="num">
                                      <p:cBhvr additive="base">
                                        <p:cTn id="7" dur="500" fill="hold"/>
                                        <p:tgtEl>
                                          <p:spTgt spid="146"/>
                                        </p:tgtEl>
                                        <p:attrNameLst>
                                          <p:attrName>ppt_x</p:attrName>
                                        </p:attrNameLst>
                                      </p:cBhvr>
                                      <p:tavLst>
                                        <p:tav tm="0">
                                          <p:val>
                                            <p:strVal val="0-#ppt_w/2"/>
                                          </p:val>
                                        </p:tav>
                                        <p:tav tm="100000">
                                          <p:val>
                                            <p:strVal val="#ppt_x"/>
                                          </p:val>
                                        </p:tav>
                                      </p:tavLst>
                                    </p:anim>
                                    <p:anim calcmode="lin" valueType="num">
                                      <p:cBhvr additive="base">
                                        <p:cTn id="8" dur="500" fill="hold"/>
                                        <p:tgtEl>
                                          <p:spTgt spid="14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5"/>
                                        </p:tgtEl>
                                        <p:attrNameLst>
                                          <p:attrName>style.visibility</p:attrName>
                                        </p:attrNameLst>
                                      </p:cBhvr>
                                      <p:to>
                                        <p:strVal val="visible"/>
                                      </p:to>
                                    </p:set>
                                    <p:anim calcmode="lin" valueType="num">
                                      <p:cBhvr additive="base">
                                        <p:cTn id="13" dur="500" fill="hold"/>
                                        <p:tgtEl>
                                          <p:spTgt spid="145"/>
                                        </p:tgtEl>
                                        <p:attrNameLst>
                                          <p:attrName>ppt_x</p:attrName>
                                        </p:attrNameLst>
                                      </p:cBhvr>
                                      <p:tavLst>
                                        <p:tav tm="0">
                                          <p:val>
                                            <p:strVal val="0-#ppt_w/2"/>
                                          </p:val>
                                        </p:tav>
                                        <p:tav tm="100000">
                                          <p:val>
                                            <p:strVal val="#ppt_x"/>
                                          </p:val>
                                        </p:tav>
                                      </p:tavLst>
                                    </p:anim>
                                    <p:anim calcmode="lin" valueType="num">
                                      <p:cBhvr additive="base">
                                        <p:cTn id="14" dur="500" fill="hold"/>
                                        <p:tgtEl>
                                          <p:spTgt spid="1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14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FDFF"/>
        </a:solidFill>
        <a:effectLst/>
      </p:bgPr>
    </p:bg>
    <p:spTree>
      <p:nvGrpSpPr>
        <p:cNvPr id="1" name=""/>
        <p:cNvGrpSpPr/>
        <p:nvPr/>
      </p:nvGrpSpPr>
      <p:grpSpPr>
        <a:xfrm>
          <a:off x="0" y="0"/>
          <a:ext cx="0" cy="0"/>
          <a:chOff x="0" y="0"/>
          <a:chExt cx="0" cy="0"/>
        </a:xfrm>
      </p:grpSpPr>
      <p:sp>
        <p:nvSpPr>
          <p:cNvPr id="149" name="Rejoice! The Lord Has Risen!"/>
          <p:cNvSpPr txBox="1"/>
          <p:nvPr/>
        </p:nvSpPr>
        <p:spPr>
          <a:xfrm>
            <a:off x="843282" y="153134"/>
            <a:ext cx="12299159" cy="7181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r>
              <a:rPr lang="en-US" sz="4000" dirty="0" smtClean="0"/>
              <a:t>Rejoice! The Lord Has </a:t>
            </a:r>
            <a:r>
              <a:rPr lang="en-US" sz="4000" dirty="0" err="1" smtClean="0"/>
              <a:t>Risen!喜乐欢呼！主已复活</a:t>
            </a:r>
            <a:r>
              <a:rPr lang="en-US" sz="4000" dirty="0" smtClean="0"/>
              <a:t>！</a:t>
            </a:r>
            <a:endParaRPr sz="4000" dirty="0"/>
          </a:p>
        </p:txBody>
      </p:sp>
      <p:sp>
        <p:nvSpPr>
          <p:cNvPr id="150" name="I. The Clear Prediction of the Lord Jesus"/>
          <p:cNvSpPr txBox="1"/>
          <p:nvPr/>
        </p:nvSpPr>
        <p:spPr>
          <a:xfrm>
            <a:off x="519876" y="1046922"/>
            <a:ext cx="8868766"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lvl1pPr>
          </a:lstStyle>
          <a:p>
            <a:r>
              <a:t>I. The Clear Prediction of the Lord Jesus</a:t>
            </a:r>
          </a:p>
        </p:txBody>
      </p:sp>
      <p:sp>
        <p:nvSpPr>
          <p:cNvPr id="151" name="B. If He had been wrong about His resurrection, He was either a liar or a lunatic!"/>
          <p:cNvSpPr txBox="1"/>
          <p:nvPr/>
        </p:nvSpPr>
        <p:spPr>
          <a:xfrm>
            <a:off x="1030376" y="2797972"/>
            <a:ext cx="10953289" cy="118099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3600" b="0"/>
            </a:pPr>
            <a:r>
              <a:rPr dirty="0"/>
              <a:t>B. If He had been wrong about His resurrection, He was either a </a:t>
            </a:r>
            <a:r>
              <a:rPr u="sng" dirty="0"/>
              <a:t>liar</a:t>
            </a:r>
            <a:r>
              <a:rPr dirty="0"/>
              <a:t> or a </a:t>
            </a:r>
            <a:r>
              <a:rPr u="sng" dirty="0"/>
              <a:t>lunatic</a:t>
            </a:r>
            <a:r>
              <a:rPr dirty="0"/>
              <a:t>!</a:t>
            </a:r>
          </a:p>
        </p:txBody>
      </p:sp>
      <p:sp>
        <p:nvSpPr>
          <p:cNvPr id="152" name="(chinese translation)"/>
          <p:cNvSpPr txBox="1"/>
          <p:nvPr/>
        </p:nvSpPr>
        <p:spPr>
          <a:xfrm>
            <a:off x="541817" y="1917721"/>
            <a:ext cx="8824884"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主耶稣的清楚预言</a:t>
            </a:r>
          </a:p>
        </p:txBody>
      </p:sp>
      <p:sp>
        <p:nvSpPr>
          <p:cNvPr id="153" name="(chinese translation)"/>
          <p:cNvSpPr txBox="1"/>
          <p:nvPr/>
        </p:nvSpPr>
        <p:spPr>
          <a:xfrm>
            <a:off x="459224" y="4732856"/>
            <a:ext cx="12208737"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smtClean="0"/>
              <a:t>如果他对他的复活所言有误，他要么是骗子，或者是疯子！</a:t>
            </a:r>
            <a:endParaRPr dirty="0"/>
          </a:p>
        </p:txBody>
      </p:sp>
      <p:pic>
        <p:nvPicPr>
          <p:cNvPr id="155" name="Screen Shot 2019-04-15 at 5.17.38 PM.png" descr="Screen Shot 2019-04-15 at 5.17.38 PM.png"/>
          <p:cNvPicPr>
            <a:picLocks noChangeAspect="1"/>
          </p:cNvPicPr>
          <p:nvPr/>
        </p:nvPicPr>
        <p:blipFill>
          <a:blip r:embed="rId2">
            <a:extLst/>
          </a:blip>
          <a:stretch>
            <a:fillRect/>
          </a:stretch>
        </p:blipFill>
        <p:spPr>
          <a:xfrm>
            <a:off x="9568343" y="1021110"/>
            <a:ext cx="3099618" cy="1780404"/>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1"/>
                                        </p:tgtEl>
                                        <p:attrNameLst>
                                          <p:attrName>style.visibility</p:attrName>
                                        </p:attrNameLst>
                                      </p:cBhvr>
                                      <p:to>
                                        <p:strVal val="visible"/>
                                      </p:to>
                                    </p:set>
                                    <p:anim calcmode="lin" valueType="num">
                                      <p:cBhvr additive="base">
                                        <p:cTn id="7" dur="500" fill="hold"/>
                                        <p:tgtEl>
                                          <p:spTgt spid="151"/>
                                        </p:tgtEl>
                                        <p:attrNameLst>
                                          <p:attrName>ppt_x</p:attrName>
                                        </p:attrNameLst>
                                      </p:cBhvr>
                                      <p:tavLst>
                                        <p:tav tm="0">
                                          <p:val>
                                            <p:strVal val="0-#ppt_w/2"/>
                                          </p:val>
                                        </p:tav>
                                        <p:tav tm="100000">
                                          <p:val>
                                            <p:strVal val="#ppt_x"/>
                                          </p:val>
                                        </p:tav>
                                      </p:tavLst>
                                    </p:anim>
                                    <p:anim calcmode="lin" valueType="num">
                                      <p:cBhvr additive="base">
                                        <p:cTn id="8" dur="500" fill="hold"/>
                                        <p:tgtEl>
                                          <p:spTgt spid="15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
                                        </p:tgtEl>
                                        <p:attrNameLst>
                                          <p:attrName>style.visibility</p:attrName>
                                        </p:attrNameLst>
                                      </p:cBhvr>
                                      <p:to>
                                        <p:strVal val="visible"/>
                                      </p:to>
                                    </p:set>
                                    <p:anim calcmode="lin" valueType="num">
                                      <p:cBhvr additive="base">
                                        <p:cTn id="13" dur="500" fill="hold"/>
                                        <p:tgtEl>
                                          <p:spTgt spid="153"/>
                                        </p:tgtEl>
                                        <p:attrNameLst>
                                          <p:attrName>ppt_x</p:attrName>
                                        </p:attrNameLst>
                                      </p:cBhvr>
                                      <p:tavLst>
                                        <p:tav tm="0">
                                          <p:val>
                                            <p:strVal val="0-#ppt_w/2"/>
                                          </p:val>
                                        </p:tav>
                                        <p:tav tm="100000">
                                          <p:val>
                                            <p:strVal val="#ppt_x"/>
                                          </p:val>
                                        </p:tav>
                                      </p:tavLst>
                                    </p:anim>
                                    <p:anim calcmode="lin" valueType="num">
                                      <p:cBhvr additive="base">
                                        <p:cTn id="14" dur="500" fill="hold"/>
                                        <p:tgtEl>
                                          <p:spTgt spid="1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 grpId="0" animBg="1"/>
      <p:bldP spid="15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FDFF"/>
        </a:solidFill>
        <a:effectLst/>
      </p:bgPr>
    </p:bg>
    <p:spTree>
      <p:nvGrpSpPr>
        <p:cNvPr id="1" name=""/>
        <p:cNvGrpSpPr/>
        <p:nvPr/>
      </p:nvGrpSpPr>
      <p:grpSpPr>
        <a:xfrm>
          <a:off x="0" y="0"/>
          <a:ext cx="0" cy="0"/>
          <a:chOff x="0" y="0"/>
          <a:chExt cx="0" cy="0"/>
        </a:xfrm>
      </p:grpSpPr>
      <p:sp>
        <p:nvSpPr>
          <p:cNvPr id="149" name="Rejoice! The Lord Has Risen!"/>
          <p:cNvSpPr txBox="1"/>
          <p:nvPr/>
        </p:nvSpPr>
        <p:spPr>
          <a:xfrm>
            <a:off x="843282" y="153134"/>
            <a:ext cx="12299159" cy="7181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r>
              <a:rPr lang="en-US" sz="4000" dirty="0" smtClean="0"/>
              <a:t>Rejoice! The Lord Has </a:t>
            </a:r>
            <a:r>
              <a:rPr lang="en-US" sz="4000" dirty="0" err="1" smtClean="0"/>
              <a:t>Risen!喜乐欢呼！主已复活</a:t>
            </a:r>
            <a:r>
              <a:rPr lang="en-US" sz="4000" dirty="0" smtClean="0"/>
              <a:t>！</a:t>
            </a:r>
            <a:endParaRPr sz="4000" dirty="0"/>
          </a:p>
        </p:txBody>
      </p:sp>
      <p:sp>
        <p:nvSpPr>
          <p:cNvPr id="150" name="I. The Clear Prediction of the Lord Jesus"/>
          <p:cNvSpPr txBox="1"/>
          <p:nvPr/>
        </p:nvSpPr>
        <p:spPr>
          <a:xfrm>
            <a:off x="519876" y="1046922"/>
            <a:ext cx="8868766"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lvl1pPr>
          </a:lstStyle>
          <a:p>
            <a:r>
              <a:t>I. The Clear Prediction of the Lord Jesus</a:t>
            </a:r>
          </a:p>
        </p:txBody>
      </p:sp>
      <p:sp>
        <p:nvSpPr>
          <p:cNvPr id="151" name="B. If He had been wrong about His resurrection, He was either a liar or a lunatic!"/>
          <p:cNvSpPr txBox="1"/>
          <p:nvPr/>
        </p:nvSpPr>
        <p:spPr>
          <a:xfrm>
            <a:off x="1030376" y="2321512"/>
            <a:ext cx="10953289" cy="213391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3600" b="0"/>
            </a:pPr>
            <a:r>
              <a:rPr sz="3200" b="0" dirty="0"/>
              <a:t>B. If He had been wrong about His resurrection, He was either a </a:t>
            </a:r>
            <a:r>
              <a:rPr sz="3200" b="0" u="sng" dirty="0"/>
              <a:t>liar</a:t>
            </a:r>
            <a:r>
              <a:rPr sz="3200" b="0" dirty="0"/>
              <a:t> or a </a:t>
            </a:r>
            <a:r>
              <a:rPr sz="3200" b="0" u="sng" dirty="0"/>
              <a:t>lunatic</a:t>
            </a:r>
            <a:r>
              <a:rPr sz="3200" b="0" dirty="0" smtClean="0"/>
              <a:t>!</a:t>
            </a:r>
            <a:r>
              <a:rPr lang="zh-TW" altLang="en-US" sz="3200" dirty="0"/>
              <a:t>如果他对他的复活所言有误，他要么是</a:t>
            </a:r>
            <a:r>
              <a:rPr lang="zh-TW" altLang="en-US" sz="3200" u="sng" dirty="0"/>
              <a:t>骗子</a:t>
            </a:r>
            <a:r>
              <a:rPr lang="zh-TW" altLang="en-US" sz="3200" dirty="0"/>
              <a:t>，或者是</a:t>
            </a:r>
            <a:r>
              <a:rPr lang="zh-TW" altLang="en-US" sz="3200" u="sng" dirty="0"/>
              <a:t>疯子</a:t>
            </a:r>
            <a:r>
              <a:rPr lang="zh-TW" altLang="en-US" sz="3200" dirty="0"/>
              <a:t>！</a:t>
            </a:r>
          </a:p>
          <a:p>
            <a:pPr algn="l">
              <a:defRPr sz="3600" b="0"/>
            </a:pPr>
            <a:endParaRPr sz="3600" b="0" dirty="0"/>
          </a:p>
        </p:txBody>
      </p:sp>
      <p:sp>
        <p:nvSpPr>
          <p:cNvPr id="152" name="(chinese translation)"/>
          <p:cNvSpPr txBox="1"/>
          <p:nvPr/>
        </p:nvSpPr>
        <p:spPr>
          <a:xfrm>
            <a:off x="563758" y="1718577"/>
            <a:ext cx="8824884"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主耶稣的清楚预言</a:t>
            </a:r>
          </a:p>
        </p:txBody>
      </p:sp>
      <p:sp>
        <p:nvSpPr>
          <p:cNvPr id="153" name="(chinese translation)"/>
          <p:cNvSpPr txBox="1"/>
          <p:nvPr/>
        </p:nvSpPr>
        <p:spPr>
          <a:xfrm>
            <a:off x="0" y="6868459"/>
            <a:ext cx="13004800" cy="2872581"/>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TW" altLang="en-US" dirty="0"/>
              <a:t>“基督徒信仰的朋友和敌人都认识到基督的复活是信仰的基石</a:t>
            </a:r>
            <a:r>
              <a:rPr lang="en-US" altLang="zh-TW" dirty="0"/>
              <a:t>......</a:t>
            </a:r>
            <a:r>
              <a:rPr lang="zh-TW" altLang="en-US" dirty="0"/>
              <a:t>保罗将他的整个案件都放在基督的复活上。</a:t>
            </a:r>
            <a:r>
              <a:rPr lang="zh-TW" altLang="en-US" dirty="0" smtClean="0"/>
              <a:t>要么他</a:t>
            </a:r>
            <a:r>
              <a:rPr lang="zh-CN" altLang="en-US" dirty="0" smtClean="0"/>
              <a:t>有</a:t>
            </a:r>
            <a:r>
              <a:rPr lang="zh-TW" altLang="en-US" dirty="0" smtClean="0"/>
              <a:t>从死里复活要么他没</a:t>
            </a:r>
            <a:r>
              <a:rPr lang="zh-TW" altLang="en-US" dirty="0"/>
              <a:t>有</a:t>
            </a:r>
            <a:r>
              <a:rPr lang="zh-TW" altLang="en-US" dirty="0" smtClean="0"/>
              <a:t>。如果他</a:t>
            </a:r>
            <a:r>
              <a:rPr lang="zh-CN" altLang="en-US" i="1" dirty="0" smtClean="0"/>
              <a:t>有</a:t>
            </a:r>
            <a:r>
              <a:rPr lang="zh-TW" altLang="en-US" dirty="0" smtClean="0"/>
              <a:t>，</a:t>
            </a:r>
            <a:r>
              <a:rPr lang="zh-TW" altLang="en-US" dirty="0"/>
              <a:t>这是历</a:t>
            </a:r>
            <a:r>
              <a:rPr lang="zh-TW" altLang="en-US" dirty="0" smtClean="0"/>
              <a:t>史上最</a:t>
            </a:r>
            <a:r>
              <a:rPr lang="zh-CN" altLang="en-US" dirty="0" smtClean="0"/>
              <a:t>轰动</a:t>
            </a:r>
            <a:r>
              <a:rPr lang="zh-TW" altLang="en-US" dirty="0" smtClean="0"/>
              <a:t>的</a:t>
            </a:r>
            <a:r>
              <a:rPr lang="zh-TW" altLang="en-US" dirty="0"/>
              <a:t>事件</a:t>
            </a:r>
            <a:r>
              <a:rPr lang="en-US" altLang="zh-TW" dirty="0"/>
              <a:t>......</a:t>
            </a:r>
            <a:r>
              <a:rPr lang="zh-TW" altLang="en-US" dirty="0"/>
              <a:t>如果基督</a:t>
            </a:r>
            <a:r>
              <a:rPr lang="zh-TW" altLang="en-US" i="1" dirty="0"/>
              <a:t>没有</a:t>
            </a:r>
            <a:r>
              <a:rPr lang="zh-TW" altLang="en-US" dirty="0"/>
              <a:t>从死里复活，基督教就是一件有趣的博物馆作品 </a:t>
            </a:r>
            <a:r>
              <a:rPr lang="en-US" altLang="zh-TW" dirty="0"/>
              <a:t>- </a:t>
            </a:r>
            <a:r>
              <a:rPr lang="zh-TW" altLang="en-US" dirty="0"/>
              <a:t>仅此而已。 </a:t>
            </a:r>
            <a:r>
              <a:rPr lang="zh-TW" altLang="en-US" dirty="0" smtClean="0"/>
              <a:t>（</a:t>
            </a:r>
            <a:r>
              <a:rPr lang="en-US" altLang="zh-TW" dirty="0" smtClean="0"/>
              <a:t>Paul Little</a:t>
            </a:r>
            <a:r>
              <a:rPr lang="zh-TW" altLang="en-US" dirty="0" smtClean="0"/>
              <a:t>）</a:t>
            </a:r>
            <a:endParaRPr dirty="0"/>
          </a:p>
        </p:txBody>
      </p:sp>
      <p:sp>
        <p:nvSpPr>
          <p:cNvPr id="154" name="&quot;Both friends and enemies of the Christian faith have recognized the resurrection of Christ to be the foundation stone of the faith . . . Paul rested his whole case on the resurrection of Christ.  Either He did or He didn't rise from the dead.  If He did, it was the most sensational event in all of history . . . if Christ did not rise from the dead, Christianity is an interesting museum piece -- nothing more.&quot; (Paul Little)"/>
          <p:cNvSpPr txBox="1"/>
          <p:nvPr/>
        </p:nvSpPr>
        <p:spPr>
          <a:xfrm>
            <a:off x="282905" y="3802212"/>
            <a:ext cx="12533843" cy="3057247"/>
          </a:xfrm>
          <a:prstGeom prst="rect">
            <a:avLst/>
          </a:prstGeom>
          <a:ln w="12700">
            <a:solidFill>
              <a:srgbClr val="000000"/>
            </a:solidFill>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p>
            <a:pPr marR="457200" algn="l" defTabSz="457200">
              <a:tabLst>
                <a:tab pos="457200" algn="l"/>
                <a:tab pos="914400" algn="l"/>
                <a:tab pos="1371600" algn="l"/>
                <a:tab pos="1828800" algn="l"/>
                <a:tab pos="2286000" algn="l"/>
                <a:tab pos="2743200" algn="l"/>
                <a:tab pos="3200400" algn="l"/>
                <a:tab pos="3657600" algn="l"/>
                <a:tab pos="4114800" algn="l"/>
                <a:tab pos="4572000" algn="l"/>
                <a:tab pos="5029200" algn="l"/>
              </a:tabLst>
              <a:defRPr sz="3200" b="0">
                <a:latin typeface="Times New Roman"/>
                <a:ea typeface="Times New Roman"/>
                <a:cs typeface="Times New Roman"/>
                <a:sym typeface="Times New Roman"/>
              </a:defRPr>
            </a:pPr>
            <a:r>
              <a:rPr sz="3200" b="0" dirty="0">
                <a:latin typeface="Times New Roman"/>
                <a:ea typeface="Times New Roman"/>
                <a:cs typeface="Times New Roman"/>
                <a:sym typeface="Times New Roman"/>
              </a:rPr>
              <a:t>"Both friends and enemies of the Christian faith have recognized the resurrection of Christ to be the foundation stone of the faith . . . Paul rested his whole case on the resurrection of Christ.  Either He did or He didn't rise from the dead.  If He </a:t>
            </a:r>
            <a:r>
              <a:rPr sz="3200" b="0" i="1" dirty="0">
                <a:latin typeface="Times New Roman"/>
                <a:ea typeface="Times New Roman"/>
                <a:cs typeface="Times New Roman"/>
                <a:sym typeface="Times New Roman"/>
              </a:rPr>
              <a:t>did</a:t>
            </a:r>
            <a:r>
              <a:rPr sz="3200" b="0" dirty="0">
                <a:latin typeface="Times New Roman"/>
                <a:ea typeface="Times New Roman"/>
                <a:cs typeface="Times New Roman"/>
                <a:sym typeface="Times New Roman"/>
              </a:rPr>
              <a:t>, it was the most sensational event in all of history . . . if Christ did </a:t>
            </a:r>
            <a:r>
              <a:rPr sz="3200" b="0" i="1" dirty="0">
                <a:latin typeface="Times New Roman"/>
                <a:ea typeface="Times New Roman"/>
                <a:cs typeface="Times New Roman"/>
                <a:sym typeface="Times New Roman"/>
              </a:rPr>
              <a:t>not</a:t>
            </a:r>
            <a:r>
              <a:rPr sz="3200" b="0" dirty="0">
                <a:latin typeface="Times New Roman"/>
                <a:ea typeface="Times New Roman"/>
                <a:cs typeface="Times New Roman"/>
                <a:sym typeface="Times New Roman"/>
              </a:rPr>
              <a:t> rise from the dead, Christianity is an interesting museum piece -- nothing more." (Paul Little)</a:t>
            </a:r>
          </a:p>
        </p:txBody>
      </p:sp>
      <p:pic>
        <p:nvPicPr>
          <p:cNvPr id="155" name="Screen Shot 2019-04-15 at 5.17.38 PM.png" descr="Screen Shot 2019-04-15 at 5.17.38 PM.png"/>
          <p:cNvPicPr>
            <a:picLocks noChangeAspect="1"/>
          </p:cNvPicPr>
          <p:nvPr/>
        </p:nvPicPr>
        <p:blipFill>
          <a:blip r:embed="rId2">
            <a:extLst/>
          </a:blip>
          <a:stretch>
            <a:fillRect/>
          </a:stretch>
        </p:blipFill>
        <p:spPr>
          <a:xfrm>
            <a:off x="9568343" y="1021110"/>
            <a:ext cx="3099618" cy="1780404"/>
          </a:xfrm>
          <a:prstGeom prst="rect">
            <a:avLst/>
          </a:prstGeom>
          <a:ln w="12700">
            <a:miter lim="400000"/>
          </a:ln>
        </p:spPr>
      </p:pic>
    </p:spTree>
    <p:extLst>
      <p:ext uri="{BB962C8B-B14F-4D97-AF65-F5344CB8AC3E}">
        <p14:creationId xmlns:p14="http://schemas.microsoft.com/office/powerpoint/2010/main" val="194799895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4"/>
                                        </p:tgtEl>
                                        <p:attrNameLst>
                                          <p:attrName>style.visibility</p:attrName>
                                        </p:attrNameLst>
                                      </p:cBhvr>
                                      <p:to>
                                        <p:strVal val="visible"/>
                                      </p:to>
                                    </p:set>
                                    <p:anim calcmode="lin" valueType="num">
                                      <p:cBhvr additive="base">
                                        <p:cTn id="7" dur="500" fill="hold"/>
                                        <p:tgtEl>
                                          <p:spTgt spid="154"/>
                                        </p:tgtEl>
                                        <p:attrNameLst>
                                          <p:attrName>ppt_x</p:attrName>
                                        </p:attrNameLst>
                                      </p:cBhvr>
                                      <p:tavLst>
                                        <p:tav tm="0">
                                          <p:val>
                                            <p:strVal val="0-#ppt_w/2"/>
                                          </p:val>
                                        </p:tav>
                                        <p:tav tm="100000">
                                          <p:val>
                                            <p:strVal val="#ppt_x"/>
                                          </p:val>
                                        </p:tav>
                                      </p:tavLst>
                                    </p:anim>
                                    <p:anim calcmode="lin" valueType="num">
                                      <p:cBhvr additive="base">
                                        <p:cTn id="8" dur="500" fill="hold"/>
                                        <p:tgtEl>
                                          <p:spTgt spid="15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
                                        </p:tgtEl>
                                        <p:attrNameLst>
                                          <p:attrName>style.visibility</p:attrName>
                                        </p:attrNameLst>
                                      </p:cBhvr>
                                      <p:to>
                                        <p:strVal val="visible"/>
                                      </p:to>
                                    </p:set>
                                    <p:anim calcmode="lin" valueType="num">
                                      <p:cBhvr additive="base">
                                        <p:cTn id="13" dur="500" fill="hold"/>
                                        <p:tgtEl>
                                          <p:spTgt spid="153"/>
                                        </p:tgtEl>
                                        <p:attrNameLst>
                                          <p:attrName>ppt_x</p:attrName>
                                        </p:attrNameLst>
                                      </p:cBhvr>
                                      <p:tavLst>
                                        <p:tav tm="0">
                                          <p:val>
                                            <p:strVal val="0-#ppt_w/2"/>
                                          </p:val>
                                        </p:tav>
                                        <p:tav tm="100000">
                                          <p:val>
                                            <p:strVal val="#ppt_x"/>
                                          </p:val>
                                        </p:tav>
                                      </p:tavLst>
                                    </p:anim>
                                    <p:anim calcmode="lin" valueType="num">
                                      <p:cBhvr additive="base">
                                        <p:cTn id="14" dur="500" fill="hold"/>
                                        <p:tgtEl>
                                          <p:spTgt spid="1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 grpId="0" animBg="1"/>
      <p:bldP spid="15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FDFF"/>
        </a:solidFill>
        <a:effectLst/>
      </p:bgPr>
    </p:bg>
    <p:spTree>
      <p:nvGrpSpPr>
        <p:cNvPr id="1" name=""/>
        <p:cNvGrpSpPr/>
        <p:nvPr/>
      </p:nvGrpSpPr>
      <p:grpSpPr>
        <a:xfrm>
          <a:off x="0" y="0"/>
          <a:ext cx="0" cy="0"/>
          <a:chOff x="0" y="0"/>
          <a:chExt cx="0" cy="0"/>
        </a:xfrm>
      </p:grpSpPr>
      <p:sp>
        <p:nvSpPr>
          <p:cNvPr id="157" name="Rejoice! The Lord Has Risen!"/>
          <p:cNvSpPr txBox="1"/>
          <p:nvPr/>
        </p:nvSpPr>
        <p:spPr>
          <a:xfrm>
            <a:off x="843282" y="153134"/>
            <a:ext cx="12299159" cy="7181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r>
              <a:rPr lang="en-US" sz="4000" dirty="0" smtClean="0"/>
              <a:t>Rejoice! The Lord Has </a:t>
            </a:r>
            <a:r>
              <a:rPr lang="en-US" sz="4000" dirty="0" err="1" smtClean="0"/>
              <a:t>Risen!喜乐欢呼！主已复活</a:t>
            </a:r>
            <a:r>
              <a:rPr lang="en-US" sz="4000" dirty="0" smtClean="0"/>
              <a:t>！</a:t>
            </a:r>
            <a:endParaRPr sz="4000" dirty="0"/>
          </a:p>
        </p:txBody>
      </p:sp>
      <p:sp>
        <p:nvSpPr>
          <p:cNvPr id="158" name="I. The Clear Prediction of the Lord Jesus"/>
          <p:cNvSpPr txBox="1"/>
          <p:nvPr/>
        </p:nvSpPr>
        <p:spPr>
          <a:xfrm>
            <a:off x="519876" y="1046922"/>
            <a:ext cx="8868766"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lvl1pPr>
          </a:lstStyle>
          <a:p>
            <a:r>
              <a:t>I. The Clear Prediction of the Lord Jesus</a:t>
            </a:r>
          </a:p>
        </p:txBody>
      </p:sp>
      <p:sp>
        <p:nvSpPr>
          <p:cNvPr id="159" name="B. If He had been wrong about His resurrection, He was either a liar or a lunatic!"/>
          <p:cNvSpPr txBox="1"/>
          <p:nvPr/>
        </p:nvSpPr>
        <p:spPr>
          <a:xfrm>
            <a:off x="1030376" y="2598511"/>
            <a:ext cx="10953289" cy="157992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3600" b="0"/>
            </a:pPr>
            <a:r>
              <a:rPr sz="3200" dirty="0"/>
              <a:t>B. If He had been wrong about His resurrection, He was either a </a:t>
            </a:r>
            <a:r>
              <a:rPr sz="3200" u="sng" dirty="0"/>
              <a:t>liar</a:t>
            </a:r>
            <a:r>
              <a:rPr sz="3200" dirty="0"/>
              <a:t> or a </a:t>
            </a:r>
            <a:r>
              <a:rPr sz="3200" u="sng" dirty="0"/>
              <a:t>lunatic</a:t>
            </a:r>
            <a:r>
              <a:rPr sz="3200" dirty="0" smtClean="0"/>
              <a:t>!</a:t>
            </a:r>
            <a:r>
              <a:rPr lang="en-US" sz="3200" b="0" dirty="0"/>
              <a:t> </a:t>
            </a:r>
            <a:r>
              <a:rPr lang="zh-TW" altLang="en-US" sz="3200" dirty="0" smtClean="0"/>
              <a:t>如果他对</a:t>
            </a:r>
            <a:r>
              <a:rPr lang="zh-TW" altLang="en-US" sz="3200" dirty="0"/>
              <a:t>他的复活所言有误，他要么是</a:t>
            </a:r>
            <a:r>
              <a:rPr lang="zh-TW" altLang="en-US" sz="3200" u="sng" dirty="0"/>
              <a:t>骗子</a:t>
            </a:r>
            <a:r>
              <a:rPr lang="zh-TW" altLang="en-US" sz="3200" dirty="0"/>
              <a:t>，或者是</a:t>
            </a:r>
            <a:r>
              <a:rPr lang="zh-TW" altLang="en-US" sz="3200" u="sng" dirty="0"/>
              <a:t>疯子</a:t>
            </a:r>
            <a:r>
              <a:rPr lang="zh-TW" altLang="en-US" sz="3200" dirty="0" smtClean="0"/>
              <a:t>！</a:t>
            </a:r>
            <a:endParaRPr lang="zh-TW" altLang="en-US" sz="3200" dirty="0"/>
          </a:p>
        </p:txBody>
      </p:sp>
      <p:sp>
        <p:nvSpPr>
          <p:cNvPr id="160" name="(chinese translation)"/>
          <p:cNvSpPr txBox="1"/>
          <p:nvPr/>
        </p:nvSpPr>
        <p:spPr>
          <a:xfrm>
            <a:off x="541817" y="1917721"/>
            <a:ext cx="8824884"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主耶稣的清楚预言</a:t>
            </a:r>
          </a:p>
        </p:txBody>
      </p:sp>
      <p:sp>
        <p:nvSpPr>
          <p:cNvPr id="162" name="My online friend Bill says, “Whatever was experienced was not a physical resuscitation, indeed, was not actually physical at all.”  Arguing that Christ’s resurrection was not physical flies in the face of the traditional evidences Christians review at Easter: Jesus really died; He was really buried; three days later the tomb was really (almost) empty (the grave clothes were left behind); there were personal, resurrection appearances which differed from each other in audience, circumstances, and time of day; He volunteered to have His resurrection body physically examined by Thomas; He ate physical food; there is no reason to believe either the disciples stole Christ’s body or the Jews re-located it; etc."/>
          <p:cNvSpPr txBox="1"/>
          <p:nvPr/>
        </p:nvSpPr>
        <p:spPr>
          <a:xfrm>
            <a:off x="432678" y="4149308"/>
            <a:ext cx="12235283" cy="5344625"/>
          </a:xfrm>
          <a:prstGeom prst="rect">
            <a:avLst/>
          </a:prstGeom>
          <a:ln w="12700">
            <a:solidFill>
              <a:srgbClr val="000000"/>
            </a:solidFill>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lvl1pPr algn="l" defTabSz="457200">
              <a:lnSpc>
                <a:spcPts val="4100"/>
              </a:lnSpc>
              <a:defRPr b="0">
                <a:uFill>
                  <a:solidFill>
                    <a:srgbClr val="000000"/>
                  </a:solidFill>
                </a:uFill>
                <a:latin typeface="Helvetica"/>
                <a:ea typeface="Helvetica"/>
                <a:cs typeface="Helvetica"/>
                <a:sym typeface="Helvetica"/>
              </a:defRPr>
            </a:lvl1pPr>
          </a:lstStyle>
          <a:p>
            <a:r>
              <a:rPr sz="2800" dirty="0"/>
              <a:t>My online friend Bill says, “Whatever was experienced was not a physical resuscitation, indeed, was not actually physical at all.”  Arguing that Christ’s resurrection was not physical flies in the face of the traditional evidences Christians </a:t>
            </a:r>
            <a:r>
              <a:rPr lang="en-US" altLang="zh-CN" sz="2800" dirty="0" smtClean="0"/>
              <a:t>re</a:t>
            </a:r>
            <a:r>
              <a:rPr sz="2800" dirty="0" smtClean="0"/>
              <a:t>view </a:t>
            </a:r>
            <a:r>
              <a:rPr sz="2800" dirty="0"/>
              <a:t>at Easter: Jesus really died; He was really buried; three days later the tomb was really (almost) empty (the grave clothes were left behind); there were personal, resurrection appearances which differed from each other in audience, circumstances, and time of day; He volunteered to have His resurrection body physically examined by Thomas; He ate physical food; there is no reason to believe either the disciples stole Christ’s body or the Jews re-located it; etc.</a:t>
            </a:r>
          </a:p>
        </p:txBody>
      </p:sp>
      <p:pic>
        <p:nvPicPr>
          <p:cNvPr id="163" name="Screen Shot 2019-04-15 at 5.17.38 PM.png" descr="Screen Shot 2019-04-15 at 5.17.38 PM.png"/>
          <p:cNvPicPr>
            <a:picLocks noChangeAspect="1"/>
          </p:cNvPicPr>
          <p:nvPr/>
        </p:nvPicPr>
        <p:blipFill>
          <a:blip r:embed="rId3">
            <a:extLst/>
          </a:blip>
          <a:stretch>
            <a:fillRect/>
          </a:stretch>
        </p:blipFill>
        <p:spPr>
          <a:xfrm>
            <a:off x="9568343" y="1021110"/>
            <a:ext cx="3099618" cy="1780404"/>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2"/>
                                        </p:tgtEl>
                                        <p:attrNameLst>
                                          <p:attrName>style.visibility</p:attrName>
                                        </p:attrNameLst>
                                      </p:cBhvr>
                                      <p:to>
                                        <p:strVal val="visible"/>
                                      </p:to>
                                    </p:set>
                                    <p:anim calcmode="lin" valueType="num">
                                      <p:cBhvr additive="base">
                                        <p:cTn id="7" dur="500" fill="hold"/>
                                        <p:tgtEl>
                                          <p:spTgt spid="162"/>
                                        </p:tgtEl>
                                        <p:attrNameLst>
                                          <p:attrName>ppt_x</p:attrName>
                                        </p:attrNameLst>
                                      </p:cBhvr>
                                      <p:tavLst>
                                        <p:tav tm="0">
                                          <p:val>
                                            <p:strVal val="0-#ppt_w/2"/>
                                          </p:val>
                                        </p:tav>
                                        <p:tav tm="100000">
                                          <p:val>
                                            <p:strVal val="#ppt_x"/>
                                          </p:val>
                                        </p:tav>
                                      </p:tavLst>
                                    </p:anim>
                                    <p:anim calcmode="lin" valueType="num">
                                      <p:cBhvr additive="base">
                                        <p:cTn id="8" dur="500" fill="hold"/>
                                        <p:tgtEl>
                                          <p:spTgt spid="1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FDFF"/>
        </a:solidFill>
        <a:effectLst/>
      </p:bgPr>
    </p:bg>
    <p:spTree>
      <p:nvGrpSpPr>
        <p:cNvPr id="1" name=""/>
        <p:cNvGrpSpPr/>
        <p:nvPr/>
      </p:nvGrpSpPr>
      <p:grpSpPr>
        <a:xfrm>
          <a:off x="0" y="0"/>
          <a:ext cx="0" cy="0"/>
          <a:chOff x="0" y="0"/>
          <a:chExt cx="0" cy="0"/>
        </a:xfrm>
      </p:grpSpPr>
      <p:sp>
        <p:nvSpPr>
          <p:cNvPr id="157" name="Rejoice! The Lord Has Risen!"/>
          <p:cNvSpPr txBox="1"/>
          <p:nvPr/>
        </p:nvSpPr>
        <p:spPr>
          <a:xfrm>
            <a:off x="843282" y="153134"/>
            <a:ext cx="12299159" cy="7181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r>
              <a:rPr lang="en-US" sz="4000" dirty="0" smtClean="0"/>
              <a:t>Rejoice! The Lord Has </a:t>
            </a:r>
            <a:r>
              <a:rPr lang="en-US" sz="4000" dirty="0" err="1" smtClean="0"/>
              <a:t>Risen!喜乐欢呼！主已复活</a:t>
            </a:r>
            <a:r>
              <a:rPr lang="en-US" sz="4000" dirty="0" smtClean="0"/>
              <a:t>！</a:t>
            </a:r>
            <a:endParaRPr sz="4000" dirty="0"/>
          </a:p>
        </p:txBody>
      </p:sp>
      <p:sp>
        <p:nvSpPr>
          <p:cNvPr id="158" name="I. The Clear Prediction of the Lord Jesus"/>
          <p:cNvSpPr txBox="1"/>
          <p:nvPr/>
        </p:nvSpPr>
        <p:spPr>
          <a:xfrm>
            <a:off x="519876" y="1046922"/>
            <a:ext cx="8868766"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lvl1pPr>
          </a:lstStyle>
          <a:p>
            <a:r>
              <a:t>I. The Clear Prediction of the Lord Jesus</a:t>
            </a:r>
          </a:p>
        </p:txBody>
      </p:sp>
      <p:sp>
        <p:nvSpPr>
          <p:cNvPr id="159" name="B. If He had been wrong about His resurrection, He was either a liar or a lunatic!"/>
          <p:cNvSpPr txBox="1"/>
          <p:nvPr/>
        </p:nvSpPr>
        <p:spPr>
          <a:xfrm>
            <a:off x="1030376" y="2506178"/>
            <a:ext cx="10953289" cy="17645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3600" b="0"/>
            </a:pPr>
            <a:r>
              <a:rPr lang="en-US" sz="3600" b="0" dirty="0"/>
              <a:t>B. If He had been wrong about His resurrection, He was either a </a:t>
            </a:r>
            <a:r>
              <a:rPr lang="en-US" sz="3600" b="0" u="sng" dirty="0"/>
              <a:t>liar</a:t>
            </a:r>
            <a:r>
              <a:rPr lang="en-US" sz="3600" b="0" dirty="0"/>
              <a:t> or a </a:t>
            </a:r>
            <a:r>
              <a:rPr lang="en-US" sz="3600" b="0" u="sng" dirty="0"/>
              <a:t>lunatic</a:t>
            </a:r>
            <a:r>
              <a:rPr lang="en-US" sz="3600" b="0" dirty="0"/>
              <a:t>!</a:t>
            </a:r>
            <a:r>
              <a:rPr lang="zh-TW" altLang="en-US" dirty="0"/>
              <a:t>如果他对他的复活所言有误，他要么是</a:t>
            </a:r>
            <a:r>
              <a:rPr lang="zh-TW" altLang="en-US" u="sng" dirty="0"/>
              <a:t>骗子</a:t>
            </a:r>
            <a:r>
              <a:rPr lang="zh-TW" altLang="en-US" dirty="0"/>
              <a:t>，或者是</a:t>
            </a:r>
            <a:r>
              <a:rPr lang="zh-TW" altLang="en-US" u="sng" dirty="0"/>
              <a:t>疯子</a:t>
            </a:r>
            <a:r>
              <a:rPr lang="zh-TW" altLang="en-US" dirty="0" smtClean="0"/>
              <a:t>！</a:t>
            </a:r>
            <a:endParaRPr lang="zh-TW" altLang="en-US" dirty="0"/>
          </a:p>
        </p:txBody>
      </p:sp>
      <p:sp>
        <p:nvSpPr>
          <p:cNvPr id="160" name="(chinese translation)"/>
          <p:cNvSpPr txBox="1"/>
          <p:nvPr/>
        </p:nvSpPr>
        <p:spPr>
          <a:xfrm>
            <a:off x="541817" y="1917721"/>
            <a:ext cx="8824884"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主耶稣的清楚预言</a:t>
            </a:r>
          </a:p>
        </p:txBody>
      </p:sp>
      <p:sp>
        <p:nvSpPr>
          <p:cNvPr id="161" name="(chinese translation)"/>
          <p:cNvSpPr txBox="1"/>
          <p:nvPr/>
        </p:nvSpPr>
        <p:spPr>
          <a:xfrm>
            <a:off x="432678" y="4452300"/>
            <a:ext cx="12208736" cy="4534575"/>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TW" altLang="en-US" dirty="0"/>
              <a:t>我的在线朋友比尔说：“无论经历的是什么都不是身体复</a:t>
            </a:r>
            <a:r>
              <a:rPr lang="zh-CN" altLang="en-US" dirty="0"/>
              <a:t>活</a:t>
            </a:r>
            <a:r>
              <a:rPr lang="zh-TW" altLang="en-US" dirty="0"/>
              <a:t>，实际上根本不是身体上的复活。”</a:t>
            </a:r>
            <a:r>
              <a:rPr lang="zh-CN" altLang="en-US" dirty="0"/>
              <a:t> 关于基督没有在</a:t>
            </a:r>
            <a:r>
              <a:rPr lang="zh-TW" altLang="en-US" dirty="0"/>
              <a:t>身体上</a:t>
            </a:r>
            <a:r>
              <a:rPr lang="zh-CN" altLang="en-US" dirty="0"/>
              <a:t>复活</a:t>
            </a:r>
            <a:r>
              <a:rPr lang="zh-TW" altLang="en-US" dirty="0"/>
              <a:t>的</a:t>
            </a:r>
            <a:r>
              <a:rPr lang="zh-CN" altLang="en-US" dirty="0"/>
              <a:t>辩称，对于</a:t>
            </a:r>
            <a:r>
              <a:rPr lang="zh-TW" altLang="en-US" dirty="0"/>
              <a:t>基督徒</a:t>
            </a:r>
            <a:r>
              <a:rPr lang="zh-CN" altLang="en-US" dirty="0"/>
              <a:t>们在</a:t>
            </a:r>
            <a:r>
              <a:rPr lang="zh-TW" altLang="en-US" dirty="0"/>
              <a:t>复活节</a:t>
            </a:r>
            <a:r>
              <a:rPr lang="zh-CN" altLang="en-US" dirty="0"/>
              <a:t>所重温的以下传统证据是当面一击：</a:t>
            </a:r>
            <a:r>
              <a:rPr lang="zh-TW" altLang="en-US" dirty="0"/>
              <a:t>耶稣真的死了</a:t>
            </a:r>
            <a:r>
              <a:rPr lang="en-US" altLang="zh-TW" dirty="0"/>
              <a:t>; </a:t>
            </a:r>
            <a:r>
              <a:rPr lang="zh-TW" altLang="en-US" dirty="0"/>
              <a:t>他真的被埋葬了</a:t>
            </a:r>
            <a:r>
              <a:rPr lang="en-US" altLang="zh-TW" dirty="0"/>
              <a:t>; </a:t>
            </a:r>
            <a:r>
              <a:rPr lang="zh-TW" altLang="en-US" dirty="0"/>
              <a:t>三天后坟墓真的（几乎）空了（留下了</a:t>
            </a:r>
            <a:r>
              <a:rPr lang="zh-CN" altLang="en-US" dirty="0"/>
              <a:t>裹尸布</a:t>
            </a:r>
            <a:r>
              <a:rPr lang="zh-TW" altLang="en-US" dirty="0"/>
              <a:t>）</a:t>
            </a:r>
            <a:r>
              <a:rPr lang="en-US" altLang="zh-TW" dirty="0"/>
              <a:t>; </a:t>
            </a:r>
            <a:r>
              <a:rPr lang="zh-TW" altLang="en-US" dirty="0"/>
              <a:t>在</a:t>
            </a:r>
            <a:r>
              <a:rPr lang="zh-CN" altLang="en-US" dirty="0"/>
              <a:t>对象</a:t>
            </a:r>
            <a:r>
              <a:rPr lang="zh-TW" altLang="en-US" dirty="0"/>
              <a:t>，环境和时间</a:t>
            </a:r>
            <a:r>
              <a:rPr lang="zh-CN" altLang="en-US" dirty="0"/>
              <a:t>不同的状况下，耶稣有多次</a:t>
            </a:r>
            <a:r>
              <a:rPr lang="zh-TW" altLang="en-US" dirty="0"/>
              <a:t>个人的，复活</a:t>
            </a:r>
            <a:r>
              <a:rPr lang="zh-CN" altLang="en-US" dirty="0"/>
              <a:t>之后</a:t>
            </a:r>
            <a:r>
              <a:rPr lang="zh-TW" altLang="en-US" dirty="0"/>
              <a:t>的</a:t>
            </a:r>
            <a:r>
              <a:rPr lang="zh-CN" altLang="en-US" dirty="0"/>
              <a:t>显现</a:t>
            </a:r>
            <a:r>
              <a:rPr lang="en-US" altLang="zh-TW" dirty="0"/>
              <a:t>; </a:t>
            </a:r>
            <a:r>
              <a:rPr lang="zh-TW" altLang="en-US" dirty="0"/>
              <a:t>他自愿让</a:t>
            </a:r>
            <a:r>
              <a:rPr lang="zh-CN" altLang="en-US" dirty="0"/>
              <a:t>多马</a:t>
            </a:r>
            <a:r>
              <a:rPr lang="zh-TW" altLang="en-US" dirty="0"/>
              <a:t>对他的复活</a:t>
            </a:r>
            <a:r>
              <a:rPr lang="zh-CN" altLang="en-US" dirty="0"/>
              <a:t>的身</a:t>
            </a:r>
            <a:r>
              <a:rPr lang="zh-TW" altLang="en-US" dirty="0"/>
              <a:t>体进行检查</a:t>
            </a:r>
            <a:r>
              <a:rPr lang="en-US" altLang="zh-TW" dirty="0"/>
              <a:t>; </a:t>
            </a:r>
            <a:r>
              <a:rPr lang="zh-TW" altLang="en-US" dirty="0"/>
              <a:t>他吃了</a:t>
            </a:r>
            <a:r>
              <a:rPr lang="zh-CN" altLang="en-US" dirty="0"/>
              <a:t>生理的</a:t>
            </a:r>
            <a:r>
              <a:rPr lang="zh-TW" altLang="en-US" dirty="0"/>
              <a:t>食物</a:t>
            </a:r>
            <a:r>
              <a:rPr lang="en-US" altLang="zh-TW" dirty="0"/>
              <a:t>;</a:t>
            </a:r>
            <a:r>
              <a:rPr lang="zh-TW" altLang="en-US" dirty="0"/>
              <a:t>没有理由相信门徒偷走基督的身体或犹太人重新找到它</a:t>
            </a:r>
            <a:r>
              <a:rPr lang="en-US" altLang="zh-TW" dirty="0"/>
              <a:t>; </a:t>
            </a:r>
            <a:r>
              <a:rPr lang="zh-TW" altLang="en-US" dirty="0"/>
              <a:t>等等</a:t>
            </a:r>
            <a:endParaRPr lang="en-US" dirty="0"/>
          </a:p>
        </p:txBody>
      </p:sp>
      <p:pic>
        <p:nvPicPr>
          <p:cNvPr id="163" name="Screen Shot 2019-04-15 at 5.17.38 PM.png" descr="Screen Shot 2019-04-15 at 5.17.38 PM.png"/>
          <p:cNvPicPr>
            <a:picLocks noChangeAspect="1"/>
          </p:cNvPicPr>
          <p:nvPr/>
        </p:nvPicPr>
        <p:blipFill>
          <a:blip r:embed="rId2">
            <a:extLst/>
          </a:blip>
          <a:stretch>
            <a:fillRect/>
          </a:stretch>
        </p:blipFill>
        <p:spPr>
          <a:xfrm>
            <a:off x="9568343" y="1021110"/>
            <a:ext cx="3099618" cy="1780404"/>
          </a:xfrm>
          <a:prstGeom prst="rect">
            <a:avLst/>
          </a:prstGeom>
          <a:ln w="12700">
            <a:miter lim="400000"/>
          </a:ln>
        </p:spPr>
      </p:pic>
    </p:spTree>
    <p:extLst>
      <p:ext uri="{BB962C8B-B14F-4D97-AF65-F5344CB8AC3E}">
        <p14:creationId xmlns:p14="http://schemas.microsoft.com/office/powerpoint/2010/main" val="204279242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1"/>
                                        </p:tgtEl>
                                        <p:attrNameLst>
                                          <p:attrName>style.visibility</p:attrName>
                                        </p:attrNameLst>
                                      </p:cBhvr>
                                      <p:to>
                                        <p:strVal val="visible"/>
                                      </p:to>
                                    </p:set>
                                    <p:anim calcmode="lin" valueType="num">
                                      <p:cBhvr additive="base">
                                        <p:cTn id="7" dur="500" fill="hold"/>
                                        <p:tgtEl>
                                          <p:spTgt spid="161"/>
                                        </p:tgtEl>
                                        <p:attrNameLst>
                                          <p:attrName>ppt_x</p:attrName>
                                        </p:attrNameLst>
                                      </p:cBhvr>
                                      <p:tavLst>
                                        <p:tav tm="0">
                                          <p:val>
                                            <p:strVal val="0-#ppt_w/2"/>
                                          </p:val>
                                        </p:tav>
                                        <p:tav tm="100000">
                                          <p:val>
                                            <p:strVal val="#ppt_x"/>
                                          </p:val>
                                        </p:tav>
                                      </p:tavLst>
                                    </p:anim>
                                    <p:anim calcmode="lin" valueType="num">
                                      <p:cBhvr additive="base">
                                        <p:cTn id="8" dur="500" fill="hold"/>
                                        <p:tgtEl>
                                          <p:spTgt spid="1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FDFF"/>
        </a:solidFill>
        <a:effectLst/>
      </p:bgPr>
    </p:bg>
    <p:spTree>
      <p:nvGrpSpPr>
        <p:cNvPr id="1" name=""/>
        <p:cNvGrpSpPr/>
        <p:nvPr/>
      </p:nvGrpSpPr>
      <p:grpSpPr>
        <a:xfrm>
          <a:off x="0" y="0"/>
          <a:ext cx="0" cy="0"/>
          <a:chOff x="0" y="0"/>
          <a:chExt cx="0" cy="0"/>
        </a:xfrm>
      </p:grpSpPr>
      <p:sp>
        <p:nvSpPr>
          <p:cNvPr id="165" name="Rejoice! The Lord Has Risen!"/>
          <p:cNvSpPr txBox="1"/>
          <p:nvPr/>
        </p:nvSpPr>
        <p:spPr>
          <a:xfrm>
            <a:off x="843282" y="153134"/>
            <a:ext cx="12299159" cy="7181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r>
              <a:rPr lang="en-US" sz="4000" dirty="0" smtClean="0"/>
              <a:t>Rejoice! The Lord Has </a:t>
            </a:r>
            <a:r>
              <a:rPr lang="en-US" sz="4000" dirty="0" err="1" smtClean="0"/>
              <a:t>Risen!喜乐欢呼！主已复活</a:t>
            </a:r>
            <a:r>
              <a:rPr lang="en-US" sz="4000" dirty="0" smtClean="0"/>
              <a:t>！</a:t>
            </a:r>
            <a:endParaRPr sz="4000" dirty="0"/>
          </a:p>
        </p:txBody>
      </p:sp>
      <p:sp>
        <p:nvSpPr>
          <p:cNvPr id="166" name="I. The Clear Prediction of the Lord Jesus"/>
          <p:cNvSpPr txBox="1"/>
          <p:nvPr/>
        </p:nvSpPr>
        <p:spPr>
          <a:xfrm>
            <a:off x="519876" y="1046922"/>
            <a:ext cx="8868766"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lvl1pPr>
          </a:lstStyle>
          <a:p>
            <a:r>
              <a:t>I. The Clear Prediction of the Lord Jesus</a:t>
            </a:r>
          </a:p>
        </p:txBody>
      </p:sp>
      <p:sp>
        <p:nvSpPr>
          <p:cNvPr id="167" name="B. If He had been wrong about His resurrection, He was either a liar or a lunatic!"/>
          <p:cNvSpPr txBox="1"/>
          <p:nvPr/>
        </p:nvSpPr>
        <p:spPr>
          <a:xfrm>
            <a:off x="1030376" y="2506179"/>
            <a:ext cx="10953289" cy="17645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3600" b="0"/>
            </a:pPr>
            <a:r>
              <a:rPr lang="en-US" sz="3600" b="0" dirty="0"/>
              <a:t>B. If He had been wrong about His resurrection, He was either a </a:t>
            </a:r>
            <a:r>
              <a:rPr lang="en-US" sz="3600" b="0" u="sng" dirty="0"/>
              <a:t>liar</a:t>
            </a:r>
            <a:r>
              <a:rPr lang="en-US" sz="3600" b="0" dirty="0"/>
              <a:t> or a </a:t>
            </a:r>
            <a:r>
              <a:rPr lang="en-US" sz="3600" b="0" u="sng" dirty="0"/>
              <a:t>lunatic</a:t>
            </a:r>
            <a:r>
              <a:rPr lang="en-US" sz="3600" b="0" dirty="0"/>
              <a:t>!</a:t>
            </a:r>
            <a:r>
              <a:rPr lang="zh-TW" altLang="en-US" dirty="0"/>
              <a:t>如果他对他的复活所言有误，他要么是</a:t>
            </a:r>
            <a:r>
              <a:rPr lang="zh-TW" altLang="en-US" u="sng" dirty="0"/>
              <a:t>骗子</a:t>
            </a:r>
            <a:r>
              <a:rPr lang="zh-TW" altLang="en-US" dirty="0"/>
              <a:t>，或者是</a:t>
            </a:r>
            <a:r>
              <a:rPr lang="zh-TW" altLang="en-US" u="sng" dirty="0"/>
              <a:t>疯子</a:t>
            </a:r>
            <a:r>
              <a:rPr lang="zh-TW" altLang="en-US" dirty="0"/>
              <a:t>！</a:t>
            </a:r>
          </a:p>
        </p:txBody>
      </p:sp>
      <p:sp>
        <p:nvSpPr>
          <p:cNvPr id="168" name="(chinese translation)"/>
          <p:cNvSpPr txBox="1"/>
          <p:nvPr/>
        </p:nvSpPr>
        <p:spPr>
          <a:xfrm>
            <a:off x="541817" y="1917721"/>
            <a:ext cx="8824884"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主耶稣的清楚预言</a:t>
            </a:r>
          </a:p>
        </p:txBody>
      </p:sp>
      <p:sp>
        <p:nvSpPr>
          <p:cNvPr id="170" name="“I think the resurrection of Jesus really happened, but I have no idea if it involves anything happening to his corpse, and, therefore, I have no idea whether it involves an empty tomb, and for me, that doesn't matter because the central meaning of the Easter experience or the resurrection of Jesus is that His followers continue to experience Him as a living reality, a living presence after His death. So I would have no problem whatsoever with archaeologists finding the corpse of Jesus. For me that would not be a discrediting of the Christian faith or the Christian tradition.”"/>
          <p:cNvSpPr txBox="1"/>
          <p:nvPr/>
        </p:nvSpPr>
        <p:spPr>
          <a:xfrm>
            <a:off x="933923" y="4509952"/>
            <a:ext cx="9059771" cy="4952978"/>
          </a:xfrm>
          <a:prstGeom prst="rect">
            <a:avLst/>
          </a:prstGeom>
          <a:ln w="12700">
            <a:solidFill>
              <a:srgbClr val="000000"/>
            </a:solidFill>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lvl1pPr algn="l" defTabSz="457200">
              <a:lnSpc>
                <a:spcPts val="4100"/>
              </a:lnSpc>
              <a:defRPr b="0">
                <a:uFill>
                  <a:solidFill>
                    <a:srgbClr val="000000"/>
                  </a:solidFill>
                </a:uFill>
                <a:latin typeface="Helvetica"/>
                <a:ea typeface="Helvetica"/>
                <a:cs typeface="Helvetica"/>
                <a:sym typeface="Helvetica"/>
              </a:defRPr>
            </a:lvl1pPr>
          </a:lstStyle>
          <a:p>
            <a:r>
              <a:rPr dirty="0"/>
              <a:t>“I think the resurrection of Jesus really happened, but I have no idea if it involves anything happening to his corpse, and, therefore, I have no idea whether it involves an empty tomb, and for me, that doesn't matter because the central meaning of the Easter experience or the resurrection of Jesus is that His followers continue to experience Him as a living reality, a living presence after His death. So I would have no problem whatsoever with archaeologists finding the corpse of Jesus. For me that would not be a discrediting of the Christian faith or the Christian tradition.”</a:t>
            </a:r>
          </a:p>
        </p:txBody>
      </p:sp>
      <p:pic>
        <p:nvPicPr>
          <p:cNvPr id="171" name="jesus07.tiff" descr="jesus07.tiff"/>
          <p:cNvPicPr>
            <a:picLocks noChangeAspect="1"/>
          </p:cNvPicPr>
          <p:nvPr/>
        </p:nvPicPr>
        <p:blipFill>
          <a:blip r:embed="rId3">
            <a:extLst/>
          </a:blip>
          <a:stretch>
            <a:fillRect/>
          </a:stretch>
        </p:blipFill>
        <p:spPr>
          <a:xfrm>
            <a:off x="10109069" y="4589906"/>
            <a:ext cx="2536449" cy="2590801"/>
          </a:xfrm>
          <a:prstGeom prst="rect">
            <a:avLst/>
          </a:prstGeom>
          <a:ln w="12700">
            <a:miter lim="400000"/>
          </a:ln>
        </p:spPr>
      </p:pic>
      <p:sp>
        <p:nvSpPr>
          <p:cNvPr id="172" name="Marcus Borg…"/>
          <p:cNvSpPr/>
          <p:nvPr/>
        </p:nvSpPr>
        <p:spPr>
          <a:xfrm>
            <a:off x="9993694" y="6984870"/>
            <a:ext cx="2767199" cy="824148"/>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2000" b="0">
                <a:latin typeface="+mn-lt"/>
                <a:ea typeface="+mn-ea"/>
                <a:cs typeface="+mn-cs"/>
                <a:sym typeface="Helvetica Neue Medium"/>
              </a:defRPr>
            </a:pPr>
            <a:r>
              <a:rPr dirty="0"/>
              <a:t>Marcus Borg</a:t>
            </a:r>
          </a:p>
          <a:p>
            <a:pPr>
              <a:defRPr sz="2000" b="0">
                <a:latin typeface="+mn-lt"/>
                <a:ea typeface="+mn-ea"/>
                <a:cs typeface="+mn-cs"/>
                <a:sym typeface="Helvetica Neue Medium"/>
              </a:defRPr>
            </a:pPr>
            <a:r>
              <a:rPr dirty="0"/>
              <a:t>of the Jesus Seminar</a:t>
            </a:r>
          </a:p>
        </p:txBody>
      </p:sp>
      <p:pic>
        <p:nvPicPr>
          <p:cNvPr id="173" name="Screen Shot 2019-04-15 at 5.17.38 PM.png" descr="Screen Shot 2019-04-15 at 5.17.38 PM.png"/>
          <p:cNvPicPr>
            <a:picLocks noChangeAspect="1"/>
          </p:cNvPicPr>
          <p:nvPr/>
        </p:nvPicPr>
        <p:blipFill>
          <a:blip r:embed="rId4">
            <a:extLst/>
          </a:blip>
          <a:stretch>
            <a:fillRect/>
          </a:stretch>
        </p:blipFill>
        <p:spPr>
          <a:xfrm>
            <a:off x="9568343" y="1021110"/>
            <a:ext cx="3099618" cy="1780404"/>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0"/>
                                        </p:tgtEl>
                                        <p:attrNameLst>
                                          <p:attrName>style.visibility</p:attrName>
                                        </p:attrNameLst>
                                      </p:cBhvr>
                                      <p:to>
                                        <p:strVal val="visible"/>
                                      </p:to>
                                    </p:set>
                                    <p:anim calcmode="lin" valueType="num">
                                      <p:cBhvr additive="base">
                                        <p:cTn id="7" dur="500" fill="hold"/>
                                        <p:tgtEl>
                                          <p:spTgt spid="170"/>
                                        </p:tgtEl>
                                        <p:attrNameLst>
                                          <p:attrName>ppt_x</p:attrName>
                                        </p:attrNameLst>
                                      </p:cBhvr>
                                      <p:tavLst>
                                        <p:tav tm="0">
                                          <p:val>
                                            <p:strVal val="0-#ppt_w/2"/>
                                          </p:val>
                                        </p:tav>
                                        <p:tav tm="100000">
                                          <p:val>
                                            <p:strVal val="#ppt_x"/>
                                          </p:val>
                                        </p:tav>
                                      </p:tavLst>
                                    </p:anim>
                                    <p:anim calcmode="lin" valueType="num">
                                      <p:cBhvr additive="base">
                                        <p:cTn id="8" dur="500" fill="hold"/>
                                        <p:tgtEl>
                                          <p:spTgt spid="1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71"/>
                                        </p:tgtEl>
                                        <p:attrNameLst>
                                          <p:attrName>style.visibility</p:attrName>
                                        </p:attrNameLst>
                                      </p:cBhvr>
                                      <p:to>
                                        <p:strVal val="visible"/>
                                      </p:to>
                                    </p:set>
                                    <p:anim calcmode="lin" valueType="num">
                                      <p:cBhvr additive="base">
                                        <p:cTn id="13" dur="500" fill="hold"/>
                                        <p:tgtEl>
                                          <p:spTgt spid="171"/>
                                        </p:tgtEl>
                                        <p:attrNameLst>
                                          <p:attrName>ppt_x</p:attrName>
                                        </p:attrNameLst>
                                      </p:cBhvr>
                                      <p:tavLst>
                                        <p:tav tm="0">
                                          <p:val>
                                            <p:strVal val="1+#ppt_w/2"/>
                                          </p:val>
                                        </p:tav>
                                        <p:tav tm="100000">
                                          <p:val>
                                            <p:strVal val="#ppt_x"/>
                                          </p:val>
                                        </p:tav>
                                      </p:tavLst>
                                    </p:anim>
                                    <p:anim calcmode="lin" valueType="num">
                                      <p:cBhvr additive="base">
                                        <p:cTn id="14" dur="500" fill="hold"/>
                                        <p:tgtEl>
                                          <p:spTgt spid="1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2"/>
                                        </p:tgtEl>
                                        <p:attrNameLst>
                                          <p:attrName>style.visibility</p:attrName>
                                        </p:attrNameLst>
                                      </p:cBhvr>
                                      <p:to>
                                        <p:strVal val="visible"/>
                                      </p:to>
                                    </p:set>
                                    <p:anim calcmode="lin" valueType="num">
                                      <p:cBhvr additive="base">
                                        <p:cTn id="19" dur="500" fill="hold"/>
                                        <p:tgtEl>
                                          <p:spTgt spid="172"/>
                                        </p:tgtEl>
                                        <p:attrNameLst>
                                          <p:attrName>ppt_x</p:attrName>
                                        </p:attrNameLst>
                                      </p:cBhvr>
                                      <p:tavLst>
                                        <p:tav tm="0">
                                          <p:val>
                                            <p:strVal val="1+#ppt_w/2"/>
                                          </p:val>
                                        </p:tav>
                                        <p:tav tm="100000">
                                          <p:val>
                                            <p:strVal val="#ppt_x"/>
                                          </p:val>
                                        </p:tav>
                                      </p:tavLst>
                                    </p:anim>
                                    <p:anim calcmode="lin" valueType="num">
                                      <p:cBhvr additive="base">
                                        <p:cTn id="20" dur="500" fill="hold"/>
                                        <p:tgtEl>
                                          <p:spTgt spid="1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 grpId="0" animBg="1"/>
      <p:bldP spid="17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FDFF"/>
        </a:solidFill>
        <a:effectLst/>
      </p:bgPr>
    </p:bg>
    <p:spTree>
      <p:nvGrpSpPr>
        <p:cNvPr id="1" name=""/>
        <p:cNvGrpSpPr/>
        <p:nvPr/>
      </p:nvGrpSpPr>
      <p:grpSpPr>
        <a:xfrm>
          <a:off x="0" y="0"/>
          <a:ext cx="0" cy="0"/>
          <a:chOff x="0" y="0"/>
          <a:chExt cx="0" cy="0"/>
        </a:xfrm>
      </p:grpSpPr>
      <p:sp>
        <p:nvSpPr>
          <p:cNvPr id="165" name="Rejoice! The Lord Has Risen!"/>
          <p:cNvSpPr txBox="1"/>
          <p:nvPr/>
        </p:nvSpPr>
        <p:spPr>
          <a:xfrm>
            <a:off x="843282" y="153134"/>
            <a:ext cx="12299159" cy="7181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800"/>
            </a:lvl1pPr>
          </a:lstStyle>
          <a:p>
            <a:r>
              <a:rPr lang="en-US" sz="4000" dirty="0" smtClean="0"/>
              <a:t>Rejoice! The Lord Has </a:t>
            </a:r>
            <a:r>
              <a:rPr lang="en-US" sz="4000" dirty="0" err="1" smtClean="0"/>
              <a:t>Risen!喜乐欢呼！主已复活</a:t>
            </a:r>
            <a:r>
              <a:rPr lang="en-US" sz="4000" dirty="0" smtClean="0"/>
              <a:t>！</a:t>
            </a:r>
            <a:endParaRPr sz="4000" dirty="0"/>
          </a:p>
        </p:txBody>
      </p:sp>
      <p:sp>
        <p:nvSpPr>
          <p:cNvPr id="166" name="I. The Clear Prediction of the Lord Jesus"/>
          <p:cNvSpPr txBox="1"/>
          <p:nvPr/>
        </p:nvSpPr>
        <p:spPr>
          <a:xfrm>
            <a:off x="519876" y="1046922"/>
            <a:ext cx="8868766"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3600"/>
            </a:lvl1pPr>
          </a:lstStyle>
          <a:p>
            <a:r>
              <a:t>I. The Clear Prediction of the Lord Jesus</a:t>
            </a:r>
          </a:p>
        </p:txBody>
      </p:sp>
      <p:sp>
        <p:nvSpPr>
          <p:cNvPr id="167" name="B. If He had been wrong about His resurrection, He was either a liar or a lunatic!"/>
          <p:cNvSpPr txBox="1"/>
          <p:nvPr/>
        </p:nvSpPr>
        <p:spPr>
          <a:xfrm>
            <a:off x="1030376" y="2506179"/>
            <a:ext cx="10953289" cy="17645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3600" b="0"/>
            </a:pPr>
            <a:r>
              <a:rPr lang="en-US" sz="3600" b="0" dirty="0"/>
              <a:t>B. If He had been wrong about His resurrection, He was either a </a:t>
            </a:r>
            <a:r>
              <a:rPr lang="en-US" sz="3600" b="0" u="sng" dirty="0"/>
              <a:t>liar</a:t>
            </a:r>
            <a:r>
              <a:rPr lang="en-US" sz="3600" b="0" dirty="0"/>
              <a:t> or a </a:t>
            </a:r>
            <a:r>
              <a:rPr lang="en-US" sz="3600" b="0" u="sng" dirty="0"/>
              <a:t>lunatic</a:t>
            </a:r>
            <a:r>
              <a:rPr lang="en-US" sz="3600" b="0" dirty="0"/>
              <a:t>!</a:t>
            </a:r>
            <a:r>
              <a:rPr lang="zh-TW" altLang="en-US" dirty="0"/>
              <a:t>如果他对他的复活所言有误，他要么是</a:t>
            </a:r>
            <a:r>
              <a:rPr lang="zh-TW" altLang="en-US" u="sng" dirty="0"/>
              <a:t>骗子</a:t>
            </a:r>
            <a:r>
              <a:rPr lang="zh-TW" altLang="en-US" dirty="0"/>
              <a:t>，或者是</a:t>
            </a:r>
            <a:r>
              <a:rPr lang="zh-TW" altLang="en-US" u="sng" dirty="0"/>
              <a:t>疯子</a:t>
            </a:r>
            <a:r>
              <a:rPr lang="zh-TW" altLang="en-US" dirty="0"/>
              <a:t>！</a:t>
            </a:r>
          </a:p>
        </p:txBody>
      </p:sp>
      <p:sp>
        <p:nvSpPr>
          <p:cNvPr id="168" name="(chinese translation)"/>
          <p:cNvSpPr txBox="1"/>
          <p:nvPr/>
        </p:nvSpPr>
        <p:spPr>
          <a:xfrm>
            <a:off x="541817" y="1917721"/>
            <a:ext cx="8824884" cy="656590"/>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CN" altLang="en-US" dirty="0"/>
              <a:t>主耶稣的清楚预言</a:t>
            </a:r>
          </a:p>
        </p:txBody>
      </p:sp>
      <p:pic>
        <p:nvPicPr>
          <p:cNvPr id="171" name="jesus07.tiff" descr="jesus07.tiff"/>
          <p:cNvPicPr>
            <a:picLocks noChangeAspect="1"/>
          </p:cNvPicPr>
          <p:nvPr/>
        </p:nvPicPr>
        <p:blipFill>
          <a:blip r:embed="rId2">
            <a:extLst/>
          </a:blip>
          <a:stretch>
            <a:fillRect/>
          </a:stretch>
        </p:blipFill>
        <p:spPr>
          <a:xfrm>
            <a:off x="10109069" y="4177832"/>
            <a:ext cx="2536449" cy="2590801"/>
          </a:xfrm>
          <a:prstGeom prst="rect">
            <a:avLst/>
          </a:prstGeom>
          <a:ln w="12700">
            <a:miter lim="400000"/>
          </a:ln>
        </p:spPr>
      </p:pic>
      <p:sp>
        <p:nvSpPr>
          <p:cNvPr id="172" name="Marcus Borg…"/>
          <p:cNvSpPr/>
          <p:nvPr/>
        </p:nvSpPr>
        <p:spPr>
          <a:xfrm>
            <a:off x="9993694" y="6572796"/>
            <a:ext cx="2767199" cy="824148"/>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2000" b="0">
                <a:latin typeface="+mn-lt"/>
                <a:ea typeface="+mn-ea"/>
                <a:cs typeface="+mn-cs"/>
                <a:sym typeface="Helvetica Neue Medium"/>
              </a:defRPr>
            </a:pPr>
            <a:r>
              <a:rPr sz="2000" b="0" dirty="0">
                <a:latin typeface="Helvetica Neue Medium"/>
                <a:ea typeface="Helvetica Neue Medium"/>
                <a:cs typeface="Helvetica Neue Medium"/>
                <a:sym typeface="Helvetica Neue Medium"/>
              </a:rPr>
              <a:t>Marcus </a:t>
            </a:r>
            <a:r>
              <a:rPr sz="2000" b="0" dirty="0" smtClean="0">
                <a:latin typeface="Helvetica Neue Medium"/>
                <a:ea typeface="Helvetica Neue Medium"/>
                <a:cs typeface="Helvetica Neue Medium"/>
                <a:sym typeface="Helvetica Neue Medium"/>
              </a:rPr>
              <a:t>Borg</a:t>
            </a:r>
          </a:p>
          <a:p>
            <a:pPr>
              <a:defRPr sz="2000" b="0">
                <a:latin typeface="+mn-lt"/>
                <a:ea typeface="+mn-ea"/>
                <a:cs typeface="+mn-cs"/>
                <a:sym typeface="Helvetica Neue Medium"/>
              </a:defRPr>
            </a:pPr>
            <a:r>
              <a:rPr lang="en-US" altLang="zh-CN" sz="2000" b="0" dirty="0" smtClean="0">
                <a:latin typeface="Helvetica Neue Medium"/>
                <a:ea typeface="Helvetica Neue Medium"/>
                <a:cs typeface="Helvetica Neue Medium"/>
                <a:sym typeface="Helvetica Neue Medium"/>
              </a:rPr>
              <a:t>@ </a:t>
            </a:r>
            <a:r>
              <a:rPr lang="zh-CN" altLang="en-US" sz="2000" b="0" dirty="0" smtClean="0">
                <a:latin typeface="Helvetica Neue Medium"/>
                <a:ea typeface="Helvetica Neue Medium"/>
                <a:cs typeface="Helvetica Neue Medium"/>
                <a:sym typeface="Helvetica Neue Medium"/>
              </a:rPr>
              <a:t>耶稣神学／论坛</a:t>
            </a:r>
            <a:endParaRPr sz="2000" b="0" dirty="0">
              <a:latin typeface="Helvetica Neue Medium"/>
              <a:ea typeface="Helvetica Neue Medium"/>
              <a:cs typeface="Helvetica Neue Medium"/>
              <a:sym typeface="Helvetica Neue Medium"/>
            </a:endParaRPr>
          </a:p>
        </p:txBody>
      </p:sp>
      <p:pic>
        <p:nvPicPr>
          <p:cNvPr id="173" name="Screen Shot 2019-04-15 at 5.17.38 PM.png" descr="Screen Shot 2019-04-15 at 5.17.38 PM.png"/>
          <p:cNvPicPr>
            <a:picLocks noChangeAspect="1"/>
          </p:cNvPicPr>
          <p:nvPr/>
        </p:nvPicPr>
        <p:blipFill>
          <a:blip r:embed="rId3">
            <a:extLst/>
          </a:blip>
          <a:stretch>
            <a:fillRect/>
          </a:stretch>
        </p:blipFill>
        <p:spPr>
          <a:xfrm>
            <a:off x="9568343" y="1021110"/>
            <a:ext cx="3099618" cy="1780404"/>
          </a:xfrm>
          <a:prstGeom prst="rect">
            <a:avLst/>
          </a:prstGeom>
          <a:ln w="12700">
            <a:miter lim="400000"/>
          </a:ln>
        </p:spPr>
      </p:pic>
      <p:sp>
        <p:nvSpPr>
          <p:cNvPr id="13" name="(chinese translation)"/>
          <p:cNvSpPr txBox="1"/>
          <p:nvPr/>
        </p:nvSpPr>
        <p:spPr>
          <a:xfrm>
            <a:off x="541817" y="4442771"/>
            <a:ext cx="9026526" cy="5088573"/>
          </a:xfrm>
          <a:prstGeom prst="rect">
            <a:avLst/>
          </a:prstGeom>
          <a:ln w="25400">
            <a:solidFill>
              <a:srgbClr val="000000"/>
            </a:solidFill>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lvl1pPr>
              <a:spcBef>
                <a:spcPts val="2600"/>
              </a:spcBef>
              <a:buClr>
                <a:srgbClr val="000000"/>
              </a:buClr>
              <a:buFont typeface="Arial"/>
              <a:defRPr sz="3600" b="0">
                <a:latin typeface="Arial"/>
                <a:ea typeface="Arial"/>
                <a:cs typeface="Arial"/>
                <a:sym typeface="Arial"/>
              </a:defRPr>
            </a:lvl1pPr>
          </a:lstStyle>
          <a:p>
            <a:r>
              <a:rPr lang="zh-TW" altLang="en-US" dirty="0"/>
              <a:t>“我认为耶稣的复活真的发生了，但我不知道它是否涉及到他的尸体发生的任何事情，因此，我不知道它是否涉及一个空墓，对我来说，这无关紧要，因为复活节经历或耶稣复活的核心意义是他的</a:t>
            </a:r>
            <a:r>
              <a:rPr lang="zh-CN" altLang="en-US" dirty="0"/>
              <a:t>跟从</a:t>
            </a:r>
            <a:r>
              <a:rPr lang="zh-TW" altLang="en-US" dirty="0"/>
              <a:t>者继续</a:t>
            </a:r>
            <a:r>
              <a:rPr lang="zh-CN" altLang="en-US" dirty="0"/>
              <a:t>经历到</a:t>
            </a:r>
            <a:r>
              <a:rPr lang="zh-TW" altLang="en-US" dirty="0"/>
              <a:t>一个活生生的</a:t>
            </a:r>
            <a:r>
              <a:rPr lang="zh-CN" altLang="en-US" dirty="0"/>
              <a:t>他</a:t>
            </a:r>
            <a:r>
              <a:rPr lang="zh-TW" altLang="en-US" dirty="0"/>
              <a:t>，</a:t>
            </a:r>
            <a:r>
              <a:rPr lang="zh-CN" altLang="en-US" dirty="0"/>
              <a:t>一个</a:t>
            </a:r>
            <a:r>
              <a:rPr lang="zh-TW" altLang="en-US" dirty="0"/>
              <a:t>在他死后的</a:t>
            </a:r>
            <a:r>
              <a:rPr lang="zh-CN" altLang="en-US" dirty="0"/>
              <a:t>复活</a:t>
            </a:r>
            <a:r>
              <a:rPr lang="zh-TW" altLang="en-US" dirty="0"/>
              <a:t>存在。所以考古学家</a:t>
            </a:r>
            <a:r>
              <a:rPr lang="zh-CN" altLang="en-US" dirty="0"/>
              <a:t>若</a:t>
            </a:r>
            <a:r>
              <a:rPr lang="zh-TW" altLang="en-US" dirty="0"/>
              <a:t>找到耶稣的尸体，我也没有任何问题。对我来说，这不会</a:t>
            </a:r>
            <a:r>
              <a:rPr lang="zh-CN" altLang="en-US" dirty="0"/>
              <a:t>构成</a:t>
            </a:r>
            <a:r>
              <a:rPr lang="zh-TW" altLang="en-US" dirty="0"/>
              <a:t>对基督教信仰或基督教传统的</a:t>
            </a:r>
            <a:r>
              <a:rPr lang="zh-CN" altLang="en-US" dirty="0"/>
              <a:t>置疑</a:t>
            </a:r>
            <a:r>
              <a:rPr lang="zh-TW" altLang="en-US" dirty="0"/>
              <a:t>。“</a:t>
            </a:r>
            <a:endParaRPr lang="en-US" dirty="0"/>
          </a:p>
        </p:txBody>
      </p:sp>
    </p:spTree>
    <p:extLst>
      <p:ext uri="{BB962C8B-B14F-4D97-AF65-F5344CB8AC3E}">
        <p14:creationId xmlns:p14="http://schemas.microsoft.com/office/powerpoint/2010/main" val="413387733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4378</TotalTime>
  <Words>1871</Words>
  <Application>Microsoft Macintosh PowerPoint</Application>
  <PresentationFormat>Custom</PresentationFormat>
  <Paragraphs>110</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Kunming Su</cp:lastModifiedBy>
  <cp:revision>21</cp:revision>
  <cp:lastPrinted>2019-04-19T17:05:50Z</cp:lastPrinted>
  <dcterms:modified xsi:type="dcterms:W3CDTF">2019-04-19T17:14:26Z</dcterms:modified>
</cp:coreProperties>
</file>