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9"/>
  </p:notesMasterIdLst>
  <p:handoutMasterIdLst>
    <p:handoutMasterId r:id="rId20"/>
  </p:handoutMasterIdLst>
  <p:sldIdLst>
    <p:sldId id="964" r:id="rId2"/>
    <p:sldId id="1359" r:id="rId3"/>
    <p:sldId id="1429" r:id="rId4"/>
    <p:sldId id="1425" r:id="rId5"/>
    <p:sldId id="1411" r:id="rId6"/>
    <p:sldId id="1414" r:id="rId7"/>
    <p:sldId id="1430" r:id="rId8"/>
    <p:sldId id="1415" r:id="rId9"/>
    <p:sldId id="1431" r:id="rId10"/>
    <p:sldId id="1243" r:id="rId11"/>
    <p:sldId id="1428" r:id="rId12"/>
    <p:sldId id="1434" r:id="rId13"/>
    <p:sldId id="1432" r:id="rId14"/>
    <p:sldId id="1393" r:id="rId15"/>
    <p:sldId id="1433" r:id="rId16"/>
    <p:sldId id="1392" r:id="rId17"/>
    <p:sldId id="1400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5308" autoAdjust="0"/>
  </p:normalViewPr>
  <p:slideViewPr>
    <p:cSldViewPr>
      <p:cViewPr>
        <p:scale>
          <a:sx n="85" d="100"/>
          <a:sy n="85" d="100"/>
        </p:scale>
        <p:origin x="-1600" y="-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12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endParaRPr lang="en-US" sz="1200" kern="1200" dirty="0"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/>
              <a:t>问题</a:t>
            </a:r>
            <a:r>
              <a:rPr lang="en-US" altLang="zh-TW" dirty="0" smtClean="0"/>
              <a:t>32</a:t>
            </a:r>
            <a:r>
              <a:rPr lang="zh-TW" altLang="en-US" dirty="0" smtClean="0"/>
              <a:t>：称义和成圣是什么意思？称义是指借着基督为我们死和复活，使我们在上帝面前得称为义；成圣是指借着圣灵在我们里面做工，使我们的公义逐渐成长。问题</a:t>
            </a:r>
            <a:r>
              <a:rPr lang="en-US" altLang="zh-TW" dirty="0" smtClean="0"/>
              <a:t>33</a:t>
            </a:r>
            <a:r>
              <a:rPr lang="zh-TW" altLang="en-US" dirty="0" smtClean="0"/>
              <a:t>：信仰基督的人应当通过自己做工或其他途径来获取救恩吗？不应当，因为救恩所需的一切都在基督里。借着善行来获取救恩就是在否认基督是唯一的救主。</a:t>
            </a: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4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公会捏造谎言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她们去的时候，看守的兵有几个进城去，将所经历的事都报给祭司长。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祭司长和长老聚集商议，就拿许多银钱给兵丁，说：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你们要这样说：‘夜间我们睡觉的时候，他的门徒来把他偷去了。’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倘若这话被巡抚听见，有我们劝他，保你们无事。”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兵丁受了银钱，就照所嘱咐他们的去行。这话就传说在犹太人中间，直到今日。 门徒奉差遣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十一个门徒往加利利去，到了耶稣约定的山上。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他们见了耶稣就拜他，然而还有人疑惑。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1:1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耶稣和门徒将近耶路撒冷，到了伯法其，在橄榄山那里，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耶稣就打发两个门徒，对他们说：“你们往对面村子里去，必看见一匹驴拴在那里，还有驴驹同在一处。你们解开，牵到我这里来。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若有人对你们说什么，你们就说：‘主要用它。’那人必立时让你们牵来。”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这事成就，是要应验先知的话说：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“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要对锡安的居民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[a]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说：‘看哪，你的王来到你这里，是温柔的，又骑着驴，就是骑着驴驹子。’”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门徒就照耶稣所吩咐的去行，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牵了驴和驴驹来，把自己的衣服搭在上面，耶稣就骑上。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众人多半把衣服铺在路上，还有人砍下树枝来铺在路上。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[b]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归于大卫的子孙！奉主名来的是应当称颂的！高高在上和散那！”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耶稣既进了耶路撒冷，合城都惊动了，说：“这是谁？”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众人说：“这是加利利拿撒勒的先知耶稣。” 洁净圣殿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耶稣进了神的殿，赶出殿里一切做买卖的人，推倒兑换银钱之人的桌子和卖鸽子之人的凳子，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对他们说：“经上记着说：‘我的殿必称为祷告的殿’，你们倒使它成为贼窝了！”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在殿里有瞎子、瘸子到耶稣跟前，他就治好了他们。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祭司长和文士看见耶稣所行的奇事，又见小孩子在殿里喊着说“和散那归于大卫的子孙”，就甚恼怒，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对他说：“这些人所说的，你听见了吗？”耶稣说：“是的。经上说‘你从婴孩和吃奶的口中完全了赞美’的话，你们没有念过吗？” 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于是离开他们，出城到伯大尼去，在那里住宿。</a:t>
            </a: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905000" y="12763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敬拜复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活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升天</a:t>
            </a:r>
            <a:endParaRPr lang="en-US" altLang="zh-TW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又将</a:t>
            </a: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再来的</a:t>
            </a:r>
            <a:r>
              <a:rPr lang="zh-TW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主</a:t>
            </a:r>
            <a:endParaRPr lang="en-US" altLang="zh-CN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zh-CN" altLang="en-US" b="0" dirty="0" smtClean="0">
                <a:solidFill>
                  <a:srgbClr val="FFFFFF"/>
                </a:solidFill>
                <a:ea typeface="宋体" pitchFamily="2" charset="-122"/>
              </a:rPr>
              <a:t>马太福音</a:t>
            </a:r>
            <a:r>
              <a:rPr lang="zh-CN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:5</a:t>
            </a:r>
            <a:r>
              <a:rPr lang="zh-CN" altLang="en-US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－</a:t>
            </a:r>
            <a:r>
              <a:rPr lang="en-US" altLang="zh-CN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74594"/>
              </p:ext>
            </p:extLst>
          </p:nvPr>
        </p:nvGraphicFramePr>
        <p:xfrm>
          <a:off x="609601" y="0"/>
          <a:ext cx="8534399" cy="5358383"/>
        </p:xfrm>
        <a:graphic>
          <a:graphicData uri="http://schemas.openxmlformats.org/drawingml/2006/table">
            <a:tbl>
              <a:tblPr/>
              <a:tblGrid>
                <a:gridCol w="1220893"/>
                <a:gridCol w="1217930"/>
                <a:gridCol w="1219412"/>
                <a:gridCol w="1217930"/>
                <a:gridCol w="1220893"/>
                <a:gridCol w="1217930"/>
                <a:gridCol w="1219411"/>
              </a:tblGrid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日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一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二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三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四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逾越节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犹太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安息日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初熟节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DDDDDD"/>
                            </a:outerShdw>
                          </a:effectLst>
                          <a:latin typeface="Arial" charset="0"/>
                          <a:ea typeface="ＭＳ Ｐゴシック" charset="0"/>
                        </a:rPr>
                        <a:t>五旬节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08197" y="4705350"/>
            <a:ext cx="13256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6/9/19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428750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</a:rPr>
              <a:t>今天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447800" y="1962150"/>
            <a:ext cx="762000" cy="152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676400" y="4981015"/>
            <a:ext cx="762000" cy="152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7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54379"/>
              </p:ext>
            </p:extLst>
          </p:nvPr>
        </p:nvGraphicFramePr>
        <p:xfrm>
          <a:off x="0" y="0"/>
          <a:ext cx="9144000" cy="5143508"/>
        </p:xfrm>
        <a:graphic>
          <a:graphicData uri="http://schemas.openxmlformats.org/drawingml/2006/table">
            <a:tbl>
              <a:tblPr/>
              <a:tblGrid>
                <a:gridCol w="4267200"/>
                <a:gridCol w="2590800"/>
                <a:gridCol w="22860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信心强心剂事件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事件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第几天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复活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妇女去看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男人去看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显现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向马利亚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向其她妇女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向二门徒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</a:t>
                      </a:r>
                      <a:r>
                        <a:rPr kumimoji="1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彼得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向十使徒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向十一使徒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向七个门徒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13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-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38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之间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500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多弟兄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第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13-38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之间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向雅各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向门徒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升天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耶稣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升天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ea typeface="ＭＳ Ｐゴシック" charset="0"/>
                        </a:rPr>
                        <a:t>40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718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28800" y="0"/>
            <a:ext cx="7315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zh-TW" altLang="en-US" sz="4000" dirty="0">
                <a:latin typeface="宋体"/>
                <a:ea typeface="宋体"/>
                <a:cs typeface="宋体"/>
              </a:rPr>
              <a:t>奉主名来的是应当称颂的！</a:t>
            </a:r>
            <a:endParaRPr lang="en-US" altLang="zh-CN" sz="40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驴子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拯救</a:t>
            </a:r>
            <a:endParaRPr lang="en-US" altLang="zh-TW" sz="3200" dirty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虚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己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1371600" lvl="2" indent="-4572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他尽诸般的义</a:t>
            </a:r>
            <a:endParaRPr lang="en-US" altLang="zh-TW" sz="3200" dirty="0" smtClean="0">
              <a:latin typeface="宋体"/>
              <a:ea typeface="宋体"/>
              <a:cs typeface="宋体"/>
            </a:endParaRPr>
          </a:p>
          <a:p>
            <a:pPr marL="914400" lvl="1" indent="-457200">
              <a:buFont typeface="Wingdings" charset="2"/>
              <a:buChar char="u"/>
            </a:pPr>
            <a:r>
              <a:rPr lang="zh-TW" altLang="en-US" sz="4000" dirty="0" smtClean="0">
                <a:latin typeface="宋体"/>
                <a:ea typeface="宋体"/>
                <a:cs typeface="宋体"/>
              </a:rPr>
              <a:t>他奉主名而来</a:t>
            </a:r>
            <a:endParaRPr lang="en-US" altLang="zh-TW" sz="4000" dirty="0" smtClean="0">
              <a:latin typeface="宋体"/>
              <a:ea typeface="宋体"/>
              <a:cs typeface="宋体"/>
            </a:endParaRPr>
          </a:p>
          <a:p>
            <a:pPr marL="1485900" lvl="2" indent="-571500">
              <a:buFont typeface="Wingdings" charset="2"/>
              <a:buChar char="ü"/>
            </a:pPr>
            <a:r>
              <a:rPr lang="zh-TW" altLang="en-US" sz="3200" dirty="0" smtClean="0">
                <a:latin typeface="宋体"/>
                <a:ea typeface="宋体"/>
                <a:cs typeface="宋体"/>
              </a:rPr>
              <a:t>主差遣</a:t>
            </a:r>
            <a:r>
              <a:rPr lang="zh-CN" altLang="zh-TW" sz="3200" dirty="0">
                <a:latin typeface="宋体"/>
                <a:ea typeface="宋体"/>
                <a:cs typeface="宋体"/>
              </a:rPr>
              <a:t>、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主装备</a:t>
            </a:r>
            <a:r>
              <a:rPr lang="zh-CN" altLang="zh-TW" sz="3200" dirty="0">
                <a:latin typeface="宋体"/>
                <a:ea typeface="宋体"/>
                <a:cs typeface="宋体"/>
              </a:rPr>
              <a:t>、</a:t>
            </a:r>
            <a:r>
              <a:rPr lang="zh-TW" altLang="en-US" sz="3200" dirty="0" smtClean="0">
                <a:latin typeface="宋体"/>
                <a:ea typeface="宋体"/>
                <a:cs typeface="宋体"/>
              </a:rPr>
              <a:t>主</a:t>
            </a:r>
            <a:r>
              <a:rPr lang="zh-TW" altLang="en-US" sz="3200" dirty="0">
                <a:latin typeface="宋体"/>
                <a:ea typeface="宋体"/>
                <a:cs typeface="宋体"/>
              </a:rPr>
              <a:t>祝福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710699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敬拜复活升天</a:t>
            </a:r>
            <a:endParaRPr lang="en-US" altLang="zh-TW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又将再来的主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24634" y="1581150"/>
            <a:ext cx="7010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的供应</a:t>
            </a:r>
            <a:r>
              <a:rPr lang="zh-CN" altLang="en-US" sz="4000" dirty="0" smtClean="0"/>
              <a:t>敬拜耶稣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害怕中需要平安（</a:t>
            </a:r>
            <a:r>
              <a:rPr lang="en-US" altLang="zh-CN" sz="4000" dirty="0" smtClean="0"/>
              <a:t>8-10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疑惑中需要坚定（</a:t>
            </a:r>
            <a:r>
              <a:rPr lang="en-US" altLang="zh-CN" sz="4000" dirty="0" smtClean="0"/>
              <a:t>16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不信中需要谦卑（</a:t>
            </a:r>
            <a:r>
              <a:rPr lang="en-US" altLang="zh-CN" sz="4000" dirty="0" smtClean="0"/>
              <a:t>11-15</a:t>
            </a:r>
            <a:r>
              <a:rPr lang="zh-CN" altLang="en-US" sz="4000" dirty="0" smtClean="0"/>
              <a:t>）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1812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522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敬拜复活升天</a:t>
            </a:r>
            <a:endParaRPr lang="en-US" altLang="zh-TW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又将再来的主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24634" y="1581150"/>
            <a:ext cx="70104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的供应</a:t>
            </a:r>
            <a:r>
              <a:rPr lang="zh-CN" altLang="en-US" sz="4000" dirty="0" smtClean="0"/>
              <a:t>敬拜耶稣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纪念之石提醒我的需要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提醒我的需要神必供应</a:t>
            </a:r>
            <a:endParaRPr lang="en-US" altLang="zh-CN" sz="4000" dirty="0" smtClean="0"/>
          </a:p>
          <a:p>
            <a:pPr marL="1485900" lvl="2" indent="-571500">
              <a:buFont typeface="Wingdings" charset="2"/>
              <a:buChar char="ü"/>
            </a:pPr>
            <a:r>
              <a:rPr lang="zh-CN" altLang="en-US" sz="4000" dirty="0" smtClean="0"/>
              <a:t>你我的</a:t>
            </a:r>
            <a:r>
              <a:rPr lang="zh-CN" altLang="en-US" sz="4000" dirty="0"/>
              <a:t>“</a:t>
            </a:r>
            <a:r>
              <a:rPr lang="zh-CN" altLang="en-US" sz="4000" dirty="0" smtClean="0"/>
              <a:t>石头”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提醒供应的神配得敬拜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9464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553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18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752600" y="34738"/>
            <a:ext cx="7010400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本周挑战</a:t>
            </a:r>
            <a:endParaRPr lang="en-US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09800" y="1200150"/>
            <a:ext cx="6781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马太</a:t>
            </a: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福音</a:t>
            </a:r>
            <a:r>
              <a:rPr lang="zh-CN" altLang="zh-TW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TW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他们见了耶稣就拜他，然而还有人疑惑。</a:t>
            </a:r>
            <a:endParaRPr lang="en-US" altLang="zh-CN" sz="40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>
              <a:spcBef>
                <a:spcPts val="0"/>
              </a:spcBef>
              <a:defRPr/>
            </a:pP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/>
              <a:t>照所赐的信心敬拜耶稣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/>
              <a:t>照所赐</a:t>
            </a:r>
            <a:r>
              <a:rPr lang="zh-CN" altLang="en-US" sz="4000" dirty="0" smtClean="0"/>
              <a:t>的救恩敬拜耶稣</a:t>
            </a:r>
            <a:endParaRPr lang="en-US" altLang="zh-CN" sz="4000" dirty="0" smtClean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</a:t>
            </a:r>
            <a:r>
              <a:rPr lang="zh-CN" altLang="en-US" sz="4000" dirty="0" smtClean="0"/>
              <a:t>需要</a:t>
            </a:r>
            <a:r>
              <a:rPr lang="zh-CN" altLang="en-US" sz="4000" dirty="0" smtClean="0"/>
              <a:t>敬拜耶稣</a:t>
            </a:r>
            <a:endParaRPr lang="en-US" altLang="zh-CN" sz="4000" dirty="0"/>
          </a:p>
          <a:p>
            <a:pPr marL="571500" indent="-571500">
              <a:buFont typeface="Arial"/>
              <a:buChar char="•"/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417735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“家庭作业”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81200" y="1123950"/>
            <a:ext cx="7010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TW" altLang="en-US" sz="40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马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太福音</a:t>
            </a:r>
            <a:r>
              <a:rPr lang="zh-CN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en-US" altLang="zh-CN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TW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:9 </a:t>
            </a:r>
            <a:r>
              <a:rPr lang="zh-TW" altLang="en-US" sz="40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前行后随的众人喊着说：“和散那归于大卫的子孙！奉主名来的是应当称颂的！高高在上和散那！”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 smtClean="0"/>
              <a:t>所赐</a:t>
            </a:r>
            <a:r>
              <a:rPr lang="zh-CN" altLang="en-US" sz="4000" dirty="0" smtClean="0"/>
              <a:t>的信心敬拜耶稣</a:t>
            </a:r>
            <a:endParaRPr lang="en-US" altLang="zh-CN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的救恩敬拜耶稣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06479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447800" y="0"/>
            <a:ext cx="7239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敬拜复活升天</a:t>
            </a:r>
            <a:endParaRPr lang="en-US" altLang="zh-TW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又将再来的主</a:t>
            </a:r>
            <a:endParaRPr lang="en-US" altLang="zh-CN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24634" y="1581150"/>
            <a:ext cx="70104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的信心敬拜耶稣</a:t>
            </a:r>
            <a:endParaRPr lang="en-US" altLang="zh-CN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的救恩敬拜耶稣</a:t>
            </a:r>
            <a:endParaRPr lang="en-US" altLang="zh-CN" sz="4000" dirty="0"/>
          </a:p>
          <a:p>
            <a:pPr marL="571500" indent="-571500">
              <a:buFont typeface="Arial"/>
              <a:buChar char="•"/>
            </a:pPr>
            <a:r>
              <a:rPr lang="zh-CN" altLang="en-US" sz="4000" dirty="0" smtClean="0"/>
              <a:t>照</a:t>
            </a:r>
            <a:r>
              <a:rPr lang="zh-CN" altLang="en-US" sz="4000" dirty="0"/>
              <a:t>所赐</a:t>
            </a:r>
            <a:r>
              <a:rPr lang="zh-CN" altLang="en-US" sz="4000" dirty="0" smtClean="0"/>
              <a:t>的</a:t>
            </a:r>
            <a:r>
              <a:rPr lang="zh-CN" altLang="en-US" sz="4000" dirty="0" smtClean="0"/>
              <a:t>需要</a:t>
            </a:r>
            <a:r>
              <a:rPr lang="zh-CN" altLang="en-US" sz="4000" dirty="0" smtClean="0"/>
              <a:t>敬拜耶稣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害怕中需要平安</a:t>
            </a:r>
            <a:endParaRPr lang="en-US" altLang="zh-CN" sz="4000" dirty="0" smtClean="0"/>
          </a:p>
          <a:p>
            <a:pPr marL="1028700" lvl="1" indent="-571500">
              <a:buFont typeface="Wingdings" charset="2"/>
              <a:buChar char="q"/>
            </a:pPr>
            <a:r>
              <a:rPr lang="zh-CN" altLang="en-US" sz="4000" dirty="0" smtClean="0"/>
              <a:t>疑惑中需要坚定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428908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133350"/>
            <a:ext cx="68580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32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：称义和成圣是什么意思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？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称义是指借着基督为我们死和复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活，使我们在上帝面前得称为义；成圣是指借着圣灵在我们里面做工，使我们的公义逐渐成长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问题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33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：信仰基督的人应当通过自己做工或其他途径来获取救恩吗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？</a:t>
            </a:r>
            <a:endParaRPr lang="en-US" altLang="zh-TW" sz="320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  <a:p>
            <a:pPr lvl="0"/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不应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当，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因为救恩所需的一切都在基督里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。借着善行来获取救恩就是在否认基督是唯一的救主。</a:t>
            </a:r>
            <a:endParaRPr lang="en-US" altLang="zh-CN" sz="3200" dirty="0" smtClean="0"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946548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Line 2"/>
          <p:cNvSpPr>
            <a:spLocks noChangeShapeType="1"/>
          </p:cNvSpPr>
          <p:nvPr/>
        </p:nvSpPr>
        <p:spPr bwMode="auto">
          <a:xfrm>
            <a:off x="533400" y="4400550"/>
            <a:ext cx="8229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 flipV="1">
            <a:off x="533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 flipV="1">
            <a:off x="87630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 flipV="1">
            <a:off x="4724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2" name="Line 6"/>
          <p:cNvSpPr>
            <a:spLocks noChangeShapeType="1"/>
          </p:cNvSpPr>
          <p:nvPr/>
        </p:nvSpPr>
        <p:spPr bwMode="auto">
          <a:xfrm flipH="1" flipV="1">
            <a:off x="16002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 flipV="1">
            <a:off x="26670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37338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57912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67818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7772400" y="4229100"/>
            <a:ext cx="0" cy="1714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533400" y="4400550"/>
            <a:ext cx="880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639888" y="4400550"/>
            <a:ext cx="9146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Monday</a:t>
            </a:r>
          </a:p>
        </p:txBody>
      </p:sp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2667002" y="44005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Tuesday</a:t>
            </a:r>
          </a:p>
        </p:txBody>
      </p:sp>
      <p:sp>
        <p:nvSpPr>
          <p:cNvPr id="342031" name="Text Box 15"/>
          <p:cNvSpPr txBox="1">
            <a:spLocks noChangeArrowheads="1"/>
          </p:cNvSpPr>
          <p:nvPr/>
        </p:nvSpPr>
        <p:spPr bwMode="auto">
          <a:xfrm>
            <a:off x="3581401" y="4400550"/>
            <a:ext cx="12644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Wednesday</a:t>
            </a:r>
          </a:p>
        </p:txBody>
      </p:sp>
      <p:sp>
        <p:nvSpPr>
          <p:cNvPr id="342032" name="Text Box 16"/>
          <p:cNvSpPr txBox="1">
            <a:spLocks noChangeArrowheads="1"/>
          </p:cNvSpPr>
          <p:nvPr/>
        </p:nvSpPr>
        <p:spPr bwMode="auto">
          <a:xfrm>
            <a:off x="4724400" y="4400550"/>
            <a:ext cx="10932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 Thursday</a:t>
            </a:r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5911851" y="4400550"/>
            <a:ext cx="754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Friday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6719888" y="4400550"/>
            <a:ext cx="1005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Saturday</a:t>
            </a:r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7832725" y="4388644"/>
            <a:ext cx="880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Sunday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533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113030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 </a:t>
            </a:r>
          </a:p>
        </p:txBody>
      </p:sp>
      <p:sp>
        <p:nvSpPr>
          <p:cNvPr id="342038" name="Rectangle 22"/>
          <p:cNvSpPr>
            <a:spLocks noChangeArrowheads="1"/>
          </p:cNvSpPr>
          <p:nvPr/>
        </p:nvSpPr>
        <p:spPr bwMode="auto">
          <a:xfrm>
            <a:off x="16002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26670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0" name="Rectangle 24"/>
          <p:cNvSpPr>
            <a:spLocks noChangeArrowheads="1"/>
          </p:cNvSpPr>
          <p:nvPr/>
        </p:nvSpPr>
        <p:spPr bwMode="auto">
          <a:xfrm>
            <a:off x="37338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1" name="Rectangle 25"/>
          <p:cNvSpPr>
            <a:spLocks noChangeArrowheads="1"/>
          </p:cNvSpPr>
          <p:nvPr/>
        </p:nvSpPr>
        <p:spPr bwMode="auto">
          <a:xfrm>
            <a:off x="4724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2" name="Rectangle 26"/>
          <p:cNvSpPr>
            <a:spLocks noChangeArrowheads="1"/>
          </p:cNvSpPr>
          <p:nvPr/>
        </p:nvSpPr>
        <p:spPr bwMode="auto">
          <a:xfrm>
            <a:off x="57912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3" name="Rectangle 27"/>
          <p:cNvSpPr>
            <a:spLocks noChangeArrowheads="1"/>
          </p:cNvSpPr>
          <p:nvPr/>
        </p:nvSpPr>
        <p:spPr bwMode="auto">
          <a:xfrm>
            <a:off x="67818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7772402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am</a:t>
            </a:r>
          </a:p>
        </p:txBody>
      </p:sp>
      <p:sp>
        <p:nvSpPr>
          <p:cNvPr id="342045" name="Rectangle 29"/>
          <p:cNvSpPr>
            <a:spLocks noChangeArrowheads="1"/>
          </p:cNvSpPr>
          <p:nvPr/>
        </p:nvSpPr>
        <p:spPr bwMode="auto">
          <a:xfrm>
            <a:off x="21780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6" name="Rectangle 30"/>
          <p:cNvSpPr>
            <a:spLocks noChangeArrowheads="1"/>
          </p:cNvSpPr>
          <p:nvPr/>
        </p:nvSpPr>
        <p:spPr bwMode="auto">
          <a:xfrm>
            <a:off x="32448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7" name="Rectangle 31"/>
          <p:cNvSpPr>
            <a:spLocks noChangeArrowheads="1"/>
          </p:cNvSpPr>
          <p:nvPr/>
        </p:nvSpPr>
        <p:spPr bwMode="auto">
          <a:xfrm>
            <a:off x="42354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8" name="Rectangle 32"/>
          <p:cNvSpPr>
            <a:spLocks noChangeArrowheads="1"/>
          </p:cNvSpPr>
          <p:nvPr/>
        </p:nvSpPr>
        <p:spPr bwMode="auto">
          <a:xfrm>
            <a:off x="53022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49" name="Rectangle 33"/>
          <p:cNvSpPr>
            <a:spLocks noChangeArrowheads="1"/>
          </p:cNvSpPr>
          <p:nvPr/>
        </p:nvSpPr>
        <p:spPr bwMode="auto">
          <a:xfrm>
            <a:off x="62928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0" name="Rectangle 34"/>
          <p:cNvSpPr>
            <a:spLocks noChangeArrowheads="1"/>
          </p:cNvSpPr>
          <p:nvPr/>
        </p:nvSpPr>
        <p:spPr bwMode="auto">
          <a:xfrm>
            <a:off x="728345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1" name="Rectangle 35"/>
          <p:cNvSpPr>
            <a:spLocks noChangeArrowheads="1"/>
          </p:cNvSpPr>
          <p:nvPr/>
        </p:nvSpPr>
        <p:spPr bwMode="auto">
          <a:xfrm>
            <a:off x="8305801" y="4114800"/>
            <a:ext cx="4697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/>
              <a:t>pm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295275" y="154781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荣耀进城</a:t>
            </a:r>
            <a:endParaRPr lang="en-US" sz="2000" dirty="0"/>
          </a:p>
        </p:txBody>
      </p:sp>
      <p:sp>
        <p:nvSpPr>
          <p:cNvPr id="342053" name="Line 37"/>
          <p:cNvSpPr>
            <a:spLocks noChangeShapeType="1"/>
          </p:cNvSpPr>
          <p:nvPr/>
        </p:nvSpPr>
        <p:spPr bwMode="auto">
          <a:xfrm>
            <a:off x="838200" y="1943100"/>
            <a:ext cx="0" cy="2171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4" name="Text Box 38"/>
          <p:cNvSpPr txBox="1">
            <a:spLocks noChangeArrowheads="1"/>
          </p:cNvSpPr>
          <p:nvPr/>
        </p:nvSpPr>
        <p:spPr bwMode="auto">
          <a:xfrm>
            <a:off x="942975" y="274796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回伯大尼</a:t>
            </a:r>
            <a:endParaRPr lang="en-US" sz="2000" dirty="0"/>
          </a:p>
        </p:txBody>
      </p:sp>
      <p:sp>
        <p:nvSpPr>
          <p:cNvPr id="342055" name="Text Box 39"/>
          <p:cNvSpPr txBox="1">
            <a:spLocks noChangeArrowheads="1"/>
          </p:cNvSpPr>
          <p:nvPr/>
        </p:nvSpPr>
        <p:spPr bwMode="auto">
          <a:xfrm>
            <a:off x="1505864" y="1239738"/>
            <a:ext cx="1313536" cy="13234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洁净圣殿</a:t>
            </a: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希腊人见耶稣</a:t>
            </a:r>
            <a:endParaRPr lang="en-US" sz="2000" dirty="0"/>
          </a:p>
        </p:txBody>
      </p:sp>
      <p:sp>
        <p:nvSpPr>
          <p:cNvPr id="342056" name="Line 40"/>
          <p:cNvSpPr>
            <a:spLocks noChangeShapeType="1"/>
          </p:cNvSpPr>
          <p:nvPr/>
        </p:nvSpPr>
        <p:spPr bwMode="auto">
          <a:xfrm>
            <a:off x="1295400" y="3143250"/>
            <a:ext cx="0" cy="971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7" name="Line 41"/>
          <p:cNvSpPr>
            <a:spLocks noChangeShapeType="1"/>
          </p:cNvSpPr>
          <p:nvPr/>
        </p:nvSpPr>
        <p:spPr bwMode="auto">
          <a:xfrm>
            <a:off x="23622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58" name="Text Box 42"/>
          <p:cNvSpPr txBox="1">
            <a:spLocks noChangeArrowheads="1"/>
          </p:cNvSpPr>
          <p:nvPr/>
        </p:nvSpPr>
        <p:spPr bwMode="auto">
          <a:xfrm>
            <a:off x="2698170" y="1813382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果树枯萎</a:t>
            </a:r>
            <a:endParaRPr lang="en-US" sz="2000" dirty="0"/>
          </a:p>
          <a:p>
            <a:pPr eaLnBrk="1" hangingPunct="1">
              <a:defRPr/>
            </a:pP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领袖质问</a:t>
            </a:r>
            <a:endParaRPr lang="en-US" sz="2000" dirty="0"/>
          </a:p>
        </p:txBody>
      </p:sp>
      <p:sp>
        <p:nvSpPr>
          <p:cNvPr id="342059" name="Line 43"/>
          <p:cNvSpPr>
            <a:spLocks noChangeShapeType="1"/>
          </p:cNvSpPr>
          <p:nvPr/>
        </p:nvSpPr>
        <p:spPr bwMode="auto">
          <a:xfrm flipH="1">
            <a:off x="28194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0" name="Text Box 44"/>
          <p:cNvSpPr txBox="1">
            <a:spLocks noChangeArrowheads="1"/>
          </p:cNvSpPr>
          <p:nvPr/>
        </p:nvSpPr>
        <p:spPr bwMode="auto">
          <a:xfrm>
            <a:off x="2981325" y="2747963"/>
            <a:ext cx="146706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橄榄山讲论</a:t>
            </a:r>
            <a:endParaRPr lang="en-US" sz="2000" dirty="0"/>
          </a:p>
        </p:txBody>
      </p:sp>
      <p:sp>
        <p:nvSpPr>
          <p:cNvPr id="342061" name="Line 45"/>
          <p:cNvSpPr>
            <a:spLocks noChangeShapeType="1"/>
          </p:cNvSpPr>
          <p:nvPr/>
        </p:nvSpPr>
        <p:spPr bwMode="auto">
          <a:xfrm>
            <a:off x="3429000" y="3143250"/>
            <a:ext cx="0" cy="9715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2" name="Text Box 46"/>
          <p:cNvSpPr txBox="1">
            <a:spLocks noChangeArrowheads="1"/>
          </p:cNvSpPr>
          <p:nvPr/>
        </p:nvSpPr>
        <p:spPr bwMode="auto">
          <a:xfrm>
            <a:off x="3582989" y="3376613"/>
            <a:ext cx="1210588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犹大密谋</a:t>
            </a:r>
            <a:endParaRPr lang="en-US" sz="2000" dirty="0"/>
          </a:p>
        </p:txBody>
      </p:sp>
      <p:sp>
        <p:nvSpPr>
          <p:cNvPr id="342063" name="Line 47"/>
          <p:cNvSpPr>
            <a:spLocks noChangeShapeType="1"/>
          </p:cNvSpPr>
          <p:nvPr/>
        </p:nvSpPr>
        <p:spPr bwMode="auto">
          <a:xfrm>
            <a:off x="4191000" y="3771900"/>
            <a:ext cx="0" cy="3429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4" name="Text Box 48"/>
          <p:cNvSpPr txBox="1">
            <a:spLocks noChangeArrowheads="1"/>
          </p:cNvSpPr>
          <p:nvPr/>
        </p:nvSpPr>
        <p:spPr bwMode="auto">
          <a:xfrm>
            <a:off x="4235452" y="1432560"/>
            <a:ext cx="1352549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彼得约翰预备晚餐</a:t>
            </a:r>
            <a:endParaRPr lang="en-US" sz="2000" dirty="0"/>
          </a:p>
        </p:txBody>
      </p:sp>
      <p:sp>
        <p:nvSpPr>
          <p:cNvPr id="342065" name="Line 49"/>
          <p:cNvSpPr>
            <a:spLocks noChangeShapeType="1"/>
          </p:cNvSpPr>
          <p:nvPr/>
        </p:nvSpPr>
        <p:spPr bwMode="auto">
          <a:xfrm>
            <a:off x="4953000" y="2114550"/>
            <a:ext cx="0" cy="2000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6" name="Text Box 50"/>
          <p:cNvSpPr txBox="1">
            <a:spLocks noChangeArrowheads="1"/>
          </p:cNvSpPr>
          <p:nvPr/>
        </p:nvSpPr>
        <p:spPr bwMode="auto">
          <a:xfrm>
            <a:off x="5048250" y="2228850"/>
            <a:ext cx="1210588" cy="1015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最后晚餐</a:t>
            </a:r>
            <a:endParaRPr lang="en-US" altLang="zh-CN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zh-CN" altLang="en-US" sz="2000" dirty="0" smtClean="0"/>
              <a:t>临别赠言</a:t>
            </a:r>
            <a:endParaRPr lang="en-US" sz="2000" dirty="0"/>
          </a:p>
        </p:txBody>
      </p:sp>
      <p:sp>
        <p:nvSpPr>
          <p:cNvPr id="342067" name="Line 51"/>
          <p:cNvSpPr>
            <a:spLocks noChangeShapeType="1"/>
          </p:cNvSpPr>
          <p:nvPr/>
        </p:nvSpPr>
        <p:spPr bwMode="auto">
          <a:xfrm>
            <a:off x="5486400" y="3107532"/>
            <a:ext cx="0" cy="1028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68" name="Text Box 52"/>
          <p:cNvSpPr txBox="1">
            <a:spLocks noChangeArrowheads="1"/>
          </p:cNvSpPr>
          <p:nvPr/>
        </p:nvSpPr>
        <p:spPr bwMode="auto">
          <a:xfrm>
            <a:off x="5588001" y="3205163"/>
            <a:ext cx="697627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被捕</a:t>
            </a:r>
            <a:endParaRPr lang="en-US" altLang="zh-CN" sz="2000" dirty="0" smtClean="0"/>
          </a:p>
          <a:p>
            <a:pPr eaLnBrk="1" hangingPunct="1">
              <a:defRPr/>
            </a:pPr>
            <a:r>
              <a:rPr lang="zh-CN" altLang="en-US" sz="2000" dirty="0" smtClean="0"/>
              <a:t>被审</a:t>
            </a:r>
            <a:endParaRPr lang="en-US" sz="2000" dirty="0"/>
          </a:p>
        </p:txBody>
      </p:sp>
      <p:sp>
        <p:nvSpPr>
          <p:cNvPr id="342069" name="Line 53"/>
          <p:cNvSpPr>
            <a:spLocks noChangeShapeType="1"/>
          </p:cNvSpPr>
          <p:nvPr/>
        </p:nvSpPr>
        <p:spPr bwMode="auto">
          <a:xfrm>
            <a:off x="5867400" y="3600450"/>
            <a:ext cx="0" cy="514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0" name="Text Box 54"/>
          <p:cNvSpPr txBox="1">
            <a:spLocks noChangeArrowheads="1"/>
          </p:cNvSpPr>
          <p:nvPr/>
        </p:nvSpPr>
        <p:spPr bwMode="auto">
          <a:xfrm>
            <a:off x="5943601" y="3704035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十字架</a:t>
            </a:r>
            <a:endParaRPr lang="en-US" sz="2000" dirty="0"/>
          </a:p>
        </p:txBody>
      </p:sp>
      <p:sp>
        <p:nvSpPr>
          <p:cNvPr id="342071" name="Line 55"/>
          <p:cNvSpPr>
            <a:spLocks noChangeShapeType="1"/>
          </p:cNvSpPr>
          <p:nvPr/>
        </p:nvSpPr>
        <p:spPr bwMode="auto">
          <a:xfrm flipH="1">
            <a:off x="6248400" y="3943350"/>
            <a:ext cx="0" cy="171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2" name="Text Box 56"/>
          <p:cNvSpPr txBox="1">
            <a:spLocks noChangeArrowheads="1"/>
          </p:cNvSpPr>
          <p:nvPr/>
        </p:nvSpPr>
        <p:spPr bwMode="auto">
          <a:xfrm>
            <a:off x="6629402" y="3189685"/>
            <a:ext cx="95410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安息日</a:t>
            </a:r>
            <a:endParaRPr lang="en-US" sz="2000" dirty="0"/>
          </a:p>
        </p:txBody>
      </p:sp>
      <p:sp>
        <p:nvSpPr>
          <p:cNvPr id="342073" name="Line 57"/>
          <p:cNvSpPr>
            <a:spLocks noChangeShapeType="1"/>
          </p:cNvSpPr>
          <p:nvPr/>
        </p:nvSpPr>
        <p:spPr bwMode="auto">
          <a:xfrm>
            <a:off x="7239000" y="3371850"/>
            <a:ext cx="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/>
          </a:p>
        </p:txBody>
      </p:sp>
      <p:sp>
        <p:nvSpPr>
          <p:cNvPr id="342074" name="Line 58"/>
          <p:cNvSpPr>
            <a:spLocks noChangeShapeType="1"/>
          </p:cNvSpPr>
          <p:nvPr/>
        </p:nvSpPr>
        <p:spPr bwMode="auto">
          <a:xfrm>
            <a:off x="7162800" y="3429000"/>
            <a:ext cx="0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5" name="Text Box 59"/>
          <p:cNvSpPr txBox="1">
            <a:spLocks noChangeArrowheads="1"/>
          </p:cNvSpPr>
          <p:nvPr/>
        </p:nvSpPr>
        <p:spPr bwMode="auto">
          <a:xfrm>
            <a:off x="7500532" y="2452383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复活</a:t>
            </a:r>
            <a:endParaRPr lang="en-US" sz="2000" dirty="0"/>
          </a:p>
        </p:txBody>
      </p:sp>
      <p:sp>
        <p:nvSpPr>
          <p:cNvPr id="342076" name="Line 60"/>
          <p:cNvSpPr>
            <a:spLocks noChangeShapeType="1"/>
          </p:cNvSpPr>
          <p:nvPr/>
        </p:nvSpPr>
        <p:spPr bwMode="auto">
          <a:xfrm>
            <a:off x="7848600" y="2571750"/>
            <a:ext cx="0" cy="1543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7" name="Text Box 61"/>
          <p:cNvSpPr txBox="1">
            <a:spLocks noChangeArrowheads="1"/>
          </p:cNvSpPr>
          <p:nvPr/>
        </p:nvSpPr>
        <p:spPr bwMode="auto">
          <a:xfrm>
            <a:off x="8110045" y="3257550"/>
            <a:ext cx="697627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 smtClean="0"/>
              <a:t>显现</a:t>
            </a:r>
            <a:endParaRPr lang="en-US" sz="2000" dirty="0"/>
          </a:p>
        </p:txBody>
      </p:sp>
      <p:sp>
        <p:nvSpPr>
          <p:cNvPr id="342078" name="Line 62"/>
          <p:cNvSpPr>
            <a:spLocks noChangeShapeType="1"/>
          </p:cNvSpPr>
          <p:nvPr/>
        </p:nvSpPr>
        <p:spPr bwMode="auto">
          <a:xfrm>
            <a:off x="8382000" y="3600450"/>
            <a:ext cx="0" cy="514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42079" name="Text Box 63"/>
          <p:cNvSpPr txBox="1">
            <a:spLocks noChangeArrowheads="1"/>
          </p:cNvSpPr>
          <p:nvPr/>
        </p:nvSpPr>
        <p:spPr bwMode="auto">
          <a:xfrm>
            <a:off x="2140974" y="383857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zh-CN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改变全世界的八天</a:t>
            </a:r>
            <a:r>
              <a:rPr lang="ja-JP" alt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2080" name="Line 64"/>
          <p:cNvSpPr>
            <a:spLocks noChangeShapeType="1"/>
          </p:cNvSpPr>
          <p:nvPr/>
        </p:nvSpPr>
        <p:spPr bwMode="auto">
          <a:xfrm>
            <a:off x="1828800" y="3657600"/>
            <a:ext cx="0" cy="457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2081" name="Rectangle 65"/>
          <p:cNvSpPr>
            <a:spLocks noChangeArrowheads="1"/>
          </p:cNvSpPr>
          <p:nvPr/>
        </p:nvSpPr>
        <p:spPr bwMode="auto">
          <a:xfrm>
            <a:off x="1366254" y="3134803"/>
            <a:ext cx="844550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 smtClean="0"/>
              <a:t>无花果树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8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133350"/>
            <a:ext cx="7315200" cy="485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5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天使对妇女说：“不要害怕！我知道你们是寻找那钉十字架的耶稣。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6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他不在这里，照他所说的，已经复活了。你们来看安放主的地方！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快去告诉他的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门徒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，说他从死里复活了，并且在你们以先往加利利去，在那里你们要见他。看哪，我已经告诉你们了！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30203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666750"/>
            <a:ext cx="6858000" cy="432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妇女们就急忙离开坟墓，又害怕又大大地欢喜，跑去要报给他的门徒。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9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忽然，耶稣遇见她们，说：“愿你们平安！”她们就上前抱住他的脚拜他。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10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耶稣对她们说：“不要害怕！你们去告诉我的</a:t>
            </a:r>
            <a:r>
              <a:rPr lang="zh-TW" altLang="en-US" sz="3200" dirty="0">
                <a:solidFill>
                  <a:srgbClr val="FFFF00"/>
                </a:solidFill>
                <a:latin typeface="Helvetica Light" charset="0"/>
                <a:ea typeface="宋体" charset="0"/>
                <a:cs typeface="宋体" charset="0"/>
              </a:rPr>
              <a:t>弟兄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，叫他们往加利利去，在那里必见我。”</a:t>
            </a:r>
            <a:endParaRPr lang="en-US" sz="3200" kern="1200" dirty="0"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970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28800" y="514350"/>
            <a:ext cx="7315200" cy="462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11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她们去的时候，看守的兵有几个进城去，将所经历的事都报给祭司长。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12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祭司长和长老聚集商议，就拿许多银钱给兵丁，说：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13 “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你们要这样说：‘夜间我们睡觉的时候，他的门徒来把他偷去了。’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14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倘若这话被巡抚听见，有我们劝他，保你们无事。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”</a:t>
            </a:r>
            <a:endParaRPr lang="en-US" altLang="zh-CN" sz="32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506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05000" y="590550"/>
            <a:ext cx="7239000" cy="45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黑体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宋体" pitchFamily="2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j-ea"/>
              </a:defRPr>
            </a:lvl9pPr>
          </a:lstStyle>
          <a:p>
            <a:pPr algn="l" eaLnBrk="1">
              <a:defRPr/>
            </a:pPr>
            <a:r>
              <a:rPr lang="zh-TW" altLang="en-US" sz="3200" dirty="0" smtClean="0">
                <a:latin typeface="Helvetica Light" charset="0"/>
                <a:ea typeface="宋体" charset="0"/>
                <a:cs typeface="宋体" charset="0"/>
              </a:rPr>
              <a:t>马太福音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zh-CN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8</a:t>
            </a:r>
            <a:r>
              <a:rPr lang="en-US" altLang="zh-CN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: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15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兵丁受了银钱，就照所嘱咐他们的去行。这话就传说在犹太人中间，直到今日</a:t>
            </a:r>
            <a:r>
              <a:rPr lang="zh-TW" altLang="en-US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。</a:t>
            </a:r>
            <a:r>
              <a:rPr lang="en-US" altLang="zh-TW" sz="32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16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十一个门徒往加利利去，到了耶稣约定的山上。 </a:t>
            </a:r>
            <a:r>
              <a:rPr lang="en-US" altLang="zh-TW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17 </a:t>
            </a:r>
            <a:r>
              <a:rPr lang="zh-TW" altLang="en-US" sz="3200" dirty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他们见了耶稣就拜他，然而还有人疑惑。</a:t>
            </a:r>
            <a:endParaRPr lang="en-US" altLang="zh-CN" sz="32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909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77174</TotalTime>
  <Words>1199</Words>
  <Application>Microsoft Macintosh PowerPoint</Application>
  <PresentationFormat>On-screen Show (16:9)</PresentationFormat>
  <Paragraphs>209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1202</cp:revision>
  <cp:lastPrinted>2019-04-28T13:51:20Z</cp:lastPrinted>
  <dcterms:created xsi:type="dcterms:W3CDTF">2005-05-27T01:23:00Z</dcterms:created>
  <dcterms:modified xsi:type="dcterms:W3CDTF">2019-04-28T13:51:34Z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