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6" r:id="rId2"/>
    <p:sldId id="344" r:id="rId3"/>
    <p:sldId id="362" r:id="rId4"/>
    <p:sldId id="363" r:id="rId5"/>
    <p:sldId id="364" r:id="rId6"/>
    <p:sldId id="351" r:id="rId7"/>
    <p:sldId id="352" r:id="rId8"/>
    <p:sldId id="356" r:id="rId9"/>
    <p:sldId id="358" r:id="rId10"/>
    <p:sldId id="365" r:id="rId11"/>
    <p:sldId id="359" r:id="rId12"/>
    <p:sldId id="304" r:id="rId13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115" d="100"/>
          <a:sy n="115" d="100"/>
        </p:scale>
        <p:origin x="-91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6/22/19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6/22/19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1:1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耶稣和门徒将近耶路撒冷，到了伯法其，在橄榄山那里，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耶稣就打发两个门徒，对他们说：“你们往对面村子里去，必看见一匹驴拴在那里，还有驴驹同在一处。你们解开，牵到我这里来。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若有人对你们说什么，你们就说：‘主要用它。’那人必立时让你们牵来。”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这事成就，是要应验先知的话说：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“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要对锡安的居民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[a]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说：‘看哪，你的王来到你这里，是温柔的，又骑着驴，就是骑着驴驹子。’”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门徒就照耶稣所吩咐的去行，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牵了驴和驴驹来，把自己的衣服搭在上面，耶稣就骑上。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众人多半把衣服铺在路上，还有人砍下树枝来铺在路上。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前行后随的众人喊着说：“和散那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[b]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归于大卫的子孙！奉主名来的是应当称颂的！高高在上和散那！”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耶稣既进了耶路撒冷，合城都惊动了，说：“这是谁？”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众人说：“这是加利利拿撒勒的先知耶稣。” 洁净圣殿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耶稣进了神的殿，赶出殿里一切做买卖的人，推倒兑换银钱之人的桌子和卖鸽子之人的凳子，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对他们说：“经上记着说：‘我的殿必称为祷告的殿’，你们倒使它成为贼窝了！”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在殿里有瞎子、瘸子到耶稣跟前，他就治好了他们。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祭司长和文士看见耶稣所行的奇事，又见小孩子在殿里喊着说“和散那归于大卫的子孙”，就甚恼怒，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对他说：“这些人所说的，你听见了吗？”耶稣说：“是的。经上说‘你从婴孩和吃奶的口中完全了赞美’的话，你们没有念过吗？”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于是离开他们，出城到伯大尼去，在那里住宿。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以弗所书</a:t>
            </a:r>
            <a:r>
              <a:rPr lang="en-US" altLang="zh-TW" dirty="0" smtClean="0"/>
              <a:t>4</a:t>
            </a:r>
            <a:r>
              <a:rPr lang="en-US" altLang="zh-CN" dirty="0" smtClean="0"/>
              <a:t>:1</a:t>
            </a:r>
            <a:r>
              <a:rPr lang="zh-TW" altLang="en-US" dirty="0" smtClean="0"/>
              <a:t>我为主被囚的劝你们：既然蒙召，行事为人就当与蒙召的恩相称，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凡事谦虚、温柔、忍耐，用爱心互相宽容， </a:t>
            </a:r>
            <a:r>
              <a:rPr lang="en-US" altLang="zh-TW" dirty="0" smtClean="0"/>
              <a:t>3 </a:t>
            </a:r>
            <a:r>
              <a:rPr lang="zh-TW" altLang="en-US" dirty="0" smtClean="0"/>
              <a:t>用和平彼此联络，竭力保守圣灵所赐合而为一的心。 </a:t>
            </a:r>
            <a:r>
              <a:rPr lang="en-US" altLang="zh-TW" dirty="0" smtClean="0"/>
              <a:t>4 </a:t>
            </a:r>
            <a:r>
              <a:rPr lang="zh-TW" altLang="en-US" dirty="0" smtClean="0"/>
              <a:t>身体只有一个，圣灵只有一个，正如你们蒙召同有一个指望； </a:t>
            </a:r>
            <a:r>
              <a:rPr lang="en-US" altLang="zh-TW" dirty="0" smtClean="0"/>
              <a:t>5 </a:t>
            </a:r>
            <a:r>
              <a:rPr lang="zh-TW" altLang="en-US" dirty="0" smtClean="0"/>
              <a:t>一主，一信，一洗， </a:t>
            </a:r>
            <a:r>
              <a:rPr lang="en-US" altLang="zh-TW" dirty="0" smtClean="0"/>
              <a:t>6 </a:t>
            </a:r>
            <a:r>
              <a:rPr lang="zh-TW" altLang="en-US" dirty="0" smtClean="0"/>
              <a:t>一神，就是众人的父，超乎众人之上，贯乎众人之中，也住在众人之内。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我们各人蒙恩，都是照基督所量给各人的恩赐。 </a:t>
            </a:r>
            <a:r>
              <a:rPr lang="en-US" altLang="zh-TW" dirty="0" smtClean="0"/>
              <a:t>8 </a:t>
            </a:r>
            <a:r>
              <a:rPr lang="zh-TW" altLang="en-US" dirty="0" smtClean="0"/>
              <a:t>所以经上说：“他升上高天的时候，掳掠了仇敌，将各样的恩赐赏给人。” </a:t>
            </a:r>
            <a:r>
              <a:rPr lang="en-US" altLang="zh-TW" dirty="0" smtClean="0"/>
              <a:t>9 </a:t>
            </a:r>
            <a:r>
              <a:rPr lang="zh-TW" altLang="en-US" dirty="0" smtClean="0"/>
              <a:t>（既说升上，岂不是先降在地下吗？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那降下的，就是远升诸天之上要充满万有的。） 满有基督长成的身量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他所赐的有使徒，有先知，有传福音的，有牧师和教师，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为要成全圣徒，各尽其职，建立基督的身体，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直等到我们众人在真道上同归于一，认识神的儿子，得以长大成人，满有基督长成的身量，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使我们不再做小孩子，中了人的诡计和欺骗的法术，被一切异教之风摇动飘来飘去，就随从各样的异端，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唯用爱心说诚实话，凡事长进，连于元首基督。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全身都靠他联络得合式，百节各按各职，照着各体的功用彼此相助，便叫身体渐渐增长，在爱中建立自己。 凡事效法基督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所以我说，且在主里确实地说：你们行事不要再像外邦人，存虚妄的心行事。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他们心地昏昧，与神所赐的生命隔绝了，都因自己无知，心里刚硬； </a:t>
            </a:r>
            <a:r>
              <a:rPr lang="en-US" altLang="zh-TW" dirty="0" smtClean="0"/>
              <a:t>19 </a:t>
            </a:r>
            <a:r>
              <a:rPr lang="zh-TW" altLang="en-US" dirty="0" smtClean="0"/>
              <a:t>良心既然丧尽，就放纵私欲，贪行种种的污秽。 穿上新人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你们学了基督，却不是这样。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如果你们听过他的道，领了他的教，学了他的真理，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就要脱去你们从前行为上的旧人，这旧人是因私欲的迷惑渐渐变坏的； </a:t>
            </a:r>
            <a:r>
              <a:rPr lang="en-US" altLang="zh-TW" dirty="0" smtClean="0"/>
              <a:t>23 </a:t>
            </a:r>
            <a:r>
              <a:rPr lang="zh-TW" altLang="en-US" dirty="0" smtClean="0"/>
              <a:t>又要将你们的心志改换一新， </a:t>
            </a:r>
            <a:r>
              <a:rPr lang="en-US" altLang="zh-TW" dirty="0" smtClean="0"/>
              <a:t>24 </a:t>
            </a:r>
            <a:r>
              <a:rPr lang="zh-TW" altLang="en-US" dirty="0" smtClean="0"/>
              <a:t>并且穿上新人，这新人是照着神的形象造的，有真理的仁义和圣洁。 不可给魔鬼留地步 </a:t>
            </a:r>
            <a:r>
              <a:rPr lang="en-US" altLang="zh-TW" dirty="0" smtClean="0"/>
              <a:t>25 </a:t>
            </a:r>
            <a:r>
              <a:rPr lang="zh-TW" altLang="en-US" dirty="0" smtClean="0"/>
              <a:t>所以你们要弃绝谎言，各人与邻舍说实话，因为我们是互相为肢体。 </a:t>
            </a:r>
            <a:r>
              <a:rPr lang="en-US" altLang="zh-TW" dirty="0" smtClean="0"/>
              <a:t>26 </a:t>
            </a:r>
            <a:r>
              <a:rPr lang="zh-TW" altLang="en-US" dirty="0" smtClean="0"/>
              <a:t>生气却不要犯罪，不可含怒到日落， </a:t>
            </a:r>
            <a:r>
              <a:rPr lang="en-US" altLang="zh-TW" dirty="0" smtClean="0"/>
              <a:t>27 </a:t>
            </a:r>
            <a:r>
              <a:rPr lang="zh-TW" altLang="en-US" dirty="0" smtClean="0"/>
              <a:t>也不可给魔鬼留地步。 </a:t>
            </a:r>
            <a:r>
              <a:rPr lang="en-US" altLang="zh-TW" dirty="0" smtClean="0"/>
              <a:t>28 </a:t>
            </a:r>
            <a:r>
              <a:rPr lang="zh-TW" altLang="en-US" dirty="0" smtClean="0"/>
              <a:t>从前偷窃的，不要再偷，总要劳力，亲手做正经事，就可有余，分给那缺少的人。 不要叫圣灵担忧 </a:t>
            </a:r>
            <a:r>
              <a:rPr lang="en-US" altLang="zh-TW" dirty="0" smtClean="0"/>
              <a:t>29 </a:t>
            </a:r>
            <a:r>
              <a:rPr lang="zh-TW" altLang="en-US" dirty="0" smtClean="0"/>
              <a:t>污秽的言语一句不可出口，只要随事说造就人的好话，叫听见的人得益处。 </a:t>
            </a:r>
            <a:r>
              <a:rPr lang="en-US" altLang="zh-TW" dirty="0" smtClean="0"/>
              <a:t>30 </a:t>
            </a:r>
            <a:r>
              <a:rPr lang="zh-TW" altLang="en-US" dirty="0" smtClean="0"/>
              <a:t>不要叫神的圣灵担忧，你们原是受了他的印记，等候得赎的日子来到。 </a:t>
            </a:r>
            <a:r>
              <a:rPr lang="en-US" altLang="zh-TW" dirty="0" smtClean="0"/>
              <a:t>31 </a:t>
            </a:r>
            <a:r>
              <a:rPr lang="zh-TW" altLang="en-US" dirty="0" smtClean="0"/>
              <a:t>一切苦毒、恼恨、愤怒、嚷闹、毁谤，并一切的恶毒</a:t>
            </a:r>
            <a:r>
              <a:rPr lang="en-US" altLang="zh-TW" dirty="0" smtClean="0"/>
              <a:t>[a]</a:t>
            </a:r>
            <a:r>
              <a:rPr lang="zh-TW" altLang="en-US" dirty="0" smtClean="0"/>
              <a:t>，都当从你们中间除掉； </a:t>
            </a:r>
            <a:r>
              <a:rPr lang="en-US" altLang="zh-TW" dirty="0" smtClean="0"/>
              <a:t>32 </a:t>
            </a:r>
            <a:r>
              <a:rPr lang="zh-TW" altLang="en-US" dirty="0" smtClean="0"/>
              <a:t>并要以恩慈相待，存怜悯的心，彼此饶恕，正如神在基督里饶恕了你们一样。</a:t>
            </a:r>
            <a:endParaRPr lang="en-US" altLang="zh-TW" dirty="0" smtClean="0"/>
          </a:p>
          <a:p>
            <a:r>
              <a:rPr lang="zh-TW" altLang="zh-TW" dirty="0" smtClean="0"/>
              <a:t>5</a:t>
            </a:r>
            <a:r>
              <a:rPr lang="en-US" altLang="zh-TW" dirty="0" smtClean="0"/>
              <a:t>:</a:t>
            </a:r>
            <a:r>
              <a:rPr lang="en-US" altLang="zh-CN" dirty="0" smtClean="0"/>
              <a:t>1</a:t>
            </a:r>
            <a:r>
              <a:rPr lang="zh-TW" altLang="en-US" dirty="0" smtClean="0"/>
              <a:t>所以你们该效法神，好像蒙慈爱的儿女一样。 </a:t>
            </a:r>
            <a:r>
              <a:rPr lang="en-US" altLang="zh-TW" dirty="0" smtClean="0"/>
              <a:t>2 </a:t>
            </a:r>
            <a:r>
              <a:rPr lang="zh-TW" altLang="en-US" dirty="0" smtClean="0"/>
              <a:t>也要凭爱心行事，正如基督爱我们，为我们舍了自己，当做馨香的供物和祭物献于神。 </a:t>
            </a:r>
            <a:r>
              <a:rPr lang="en-US" altLang="zh-TW" dirty="0" smtClean="0"/>
              <a:t>3 </a:t>
            </a:r>
            <a:r>
              <a:rPr lang="zh-TW" altLang="en-US" dirty="0" smtClean="0"/>
              <a:t>至于淫乱并一切污秽，或是贪婪，在你们中间连提都不可，方合圣徒的体统</a:t>
            </a:r>
            <a:endParaRPr lang="en-US" altLang="zh-TW" dirty="0" smtClean="0"/>
          </a:p>
          <a:p>
            <a:r>
              <a:rPr lang="zh-CN" altLang="zh-TW" dirty="0" smtClean="0"/>
              <a:t>6</a:t>
            </a:r>
            <a:r>
              <a:rPr lang="en-US" altLang="zh-CN" dirty="0" smtClean="0"/>
              <a:t>:1</a:t>
            </a:r>
            <a:r>
              <a:rPr lang="zh-TW" altLang="en-US" dirty="0" smtClean="0"/>
              <a:t>你们做儿女的，要在主里听从父母，这是理所当然的。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9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公会捏造谎言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她们去的时候，看守的兵有几个进城去，将所经历的事都报给祭司长。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祭司长和长老聚集商议，就拿许多银钱给兵丁，说：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“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你们要这样说：‘夜间我们睡觉的时候，他的门徒来把他偷去了。’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倘若这话被巡抚听见，有我们劝他，保你们无事。”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兵丁受了银钱，就照所嘱咐他们的去行。这话就传说在犹太人中间，直到今日。 门徒奉差遣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十一个门徒往加利利去，到了耶稣约定的山上。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他们见了耶稣就拜他，然而还有人疑惑。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以弗所书</a:t>
            </a:r>
            <a:r>
              <a:rPr lang="en-US" altLang="zh-TW" dirty="0" smtClean="0"/>
              <a:t>4</a:t>
            </a:r>
            <a:r>
              <a:rPr lang="en-US" altLang="zh-CN" dirty="0" smtClean="0"/>
              <a:t>:1</a:t>
            </a:r>
            <a:r>
              <a:rPr lang="zh-TW" altLang="en-US" dirty="0" smtClean="0"/>
              <a:t>我为主被囚的劝你们：既然蒙召，行事为人就当与蒙召的恩相称，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凡事谦虚、温柔、忍耐，用爱心互相宽容， </a:t>
            </a:r>
            <a:r>
              <a:rPr lang="en-US" altLang="zh-TW" dirty="0" smtClean="0"/>
              <a:t>3 </a:t>
            </a:r>
            <a:r>
              <a:rPr lang="zh-TW" altLang="en-US" dirty="0" smtClean="0"/>
              <a:t>用和平彼此联络，竭力保守圣灵所赐合而为一的心。 </a:t>
            </a:r>
            <a:r>
              <a:rPr lang="en-US" altLang="zh-TW" dirty="0" smtClean="0"/>
              <a:t>4 </a:t>
            </a:r>
            <a:r>
              <a:rPr lang="zh-TW" altLang="en-US" dirty="0" smtClean="0"/>
              <a:t>身体只有一个，圣灵只有一个，正如你们蒙召同有一个指望； </a:t>
            </a:r>
            <a:r>
              <a:rPr lang="en-US" altLang="zh-TW" dirty="0" smtClean="0"/>
              <a:t>5 </a:t>
            </a:r>
            <a:r>
              <a:rPr lang="zh-TW" altLang="en-US" dirty="0" smtClean="0"/>
              <a:t>一主，一信，一洗， </a:t>
            </a:r>
            <a:r>
              <a:rPr lang="en-US" altLang="zh-TW" dirty="0" smtClean="0"/>
              <a:t>6 </a:t>
            </a:r>
            <a:r>
              <a:rPr lang="zh-TW" altLang="en-US" dirty="0" smtClean="0"/>
              <a:t>一神，就是众人的父，超乎众人之上，贯乎众人之中，也住在众人之内。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我们各人蒙恩，都是照基督所量给各人的恩赐。 </a:t>
            </a:r>
            <a:r>
              <a:rPr lang="en-US" altLang="zh-TW" dirty="0" smtClean="0"/>
              <a:t>8 </a:t>
            </a:r>
            <a:r>
              <a:rPr lang="zh-TW" altLang="en-US" dirty="0" smtClean="0"/>
              <a:t>所以经上说：“他升上高天的时候，掳掠了仇敌，将各样的恩赐赏给人。” </a:t>
            </a:r>
            <a:r>
              <a:rPr lang="en-US" altLang="zh-TW" dirty="0" smtClean="0"/>
              <a:t>9 </a:t>
            </a:r>
            <a:r>
              <a:rPr lang="zh-TW" altLang="en-US" dirty="0" smtClean="0"/>
              <a:t>（既说升上，岂不是先降在地下吗？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那降下的，就是远升诸天之上要充满万有的。） 满有基督长成的身量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他所赐的有使徒，有先知，有传福音的，有牧师和教师，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为要成全圣徒，各尽其职，建立基督的身体，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直等到我们众人在真道上同归于一，认识神的儿子，得以长大成人，满有基督长成的身量，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使我们不再做小孩子，中了人的诡计和欺骗的法术，被一切异教之风摇动飘来飘去，就随从各样的异端，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唯用爱心说诚实话，凡事长进，连于元首基督。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全身都靠他联络得合式，百节各按各职，照着各体的功用彼此相助，便叫身体渐渐增长，在爱中建立自己。 凡事效法基督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所以我说，且在主里确实地说：你们行事不要再像外邦人，存虚妄的心行事。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他们心地昏昧，与神所赐的生命隔绝了，都因自己无知，心里刚硬； </a:t>
            </a:r>
            <a:r>
              <a:rPr lang="en-US" altLang="zh-TW" dirty="0" smtClean="0"/>
              <a:t>19 </a:t>
            </a:r>
            <a:r>
              <a:rPr lang="zh-TW" altLang="en-US" dirty="0" smtClean="0"/>
              <a:t>良心既然丧尽，就放纵私欲，贪行种种的污秽。 穿上新人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你们学了基督，却不是这样。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如果你们听过他的道，领了他的教，学了他的真理，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就要脱去你们从前行为上的旧人，这旧人是因私欲的迷惑渐渐变坏的； </a:t>
            </a:r>
            <a:r>
              <a:rPr lang="en-US" altLang="zh-TW" dirty="0" smtClean="0"/>
              <a:t>23 </a:t>
            </a:r>
            <a:r>
              <a:rPr lang="zh-TW" altLang="en-US" dirty="0" smtClean="0"/>
              <a:t>又要将你们的心志改换一新， </a:t>
            </a:r>
            <a:r>
              <a:rPr lang="en-US" altLang="zh-TW" dirty="0" smtClean="0"/>
              <a:t>24 </a:t>
            </a:r>
            <a:r>
              <a:rPr lang="zh-TW" altLang="en-US" dirty="0" smtClean="0"/>
              <a:t>并且穿上新人，这新人是照着神的形象造的，有真理的仁义和圣洁。 不可给魔鬼留地步 </a:t>
            </a:r>
            <a:r>
              <a:rPr lang="en-US" altLang="zh-TW" dirty="0" smtClean="0"/>
              <a:t>25 </a:t>
            </a:r>
            <a:r>
              <a:rPr lang="zh-TW" altLang="en-US" dirty="0" smtClean="0"/>
              <a:t>所以你们要弃绝谎言，各人与邻舍说实话，因为我们是互相为肢体。 </a:t>
            </a:r>
            <a:r>
              <a:rPr lang="en-US" altLang="zh-TW" dirty="0" smtClean="0"/>
              <a:t>26 </a:t>
            </a:r>
            <a:r>
              <a:rPr lang="zh-TW" altLang="en-US" dirty="0" smtClean="0"/>
              <a:t>生气却不要犯罪，不可含怒到日落， </a:t>
            </a:r>
            <a:r>
              <a:rPr lang="en-US" altLang="zh-TW" dirty="0" smtClean="0"/>
              <a:t>27 </a:t>
            </a:r>
            <a:r>
              <a:rPr lang="zh-TW" altLang="en-US" dirty="0" smtClean="0"/>
              <a:t>也不可给魔鬼留地步。 </a:t>
            </a:r>
            <a:r>
              <a:rPr lang="en-US" altLang="zh-TW" dirty="0" smtClean="0"/>
              <a:t>28 </a:t>
            </a:r>
            <a:r>
              <a:rPr lang="zh-TW" altLang="en-US" dirty="0" smtClean="0"/>
              <a:t>从前偷窃的，不要再偷，总要劳力，亲手做正经事，就可有余，分给那缺少的人。 不要叫圣灵担忧 </a:t>
            </a:r>
            <a:r>
              <a:rPr lang="en-US" altLang="zh-TW" dirty="0" smtClean="0"/>
              <a:t>29 </a:t>
            </a:r>
            <a:r>
              <a:rPr lang="zh-TW" altLang="en-US" dirty="0" smtClean="0"/>
              <a:t>污秽的言语一句不可出口，只要随事说造就人的好话，叫听见的人得益处。 </a:t>
            </a:r>
            <a:r>
              <a:rPr lang="en-US" altLang="zh-TW" dirty="0" smtClean="0"/>
              <a:t>30 </a:t>
            </a:r>
            <a:r>
              <a:rPr lang="zh-TW" altLang="en-US" dirty="0" smtClean="0"/>
              <a:t>不要叫神的圣灵担忧，你们原是受了他的印记，等候得赎的日子来到。 </a:t>
            </a:r>
            <a:r>
              <a:rPr lang="en-US" altLang="zh-TW" dirty="0" smtClean="0"/>
              <a:t>31 </a:t>
            </a:r>
            <a:r>
              <a:rPr lang="zh-TW" altLang="en-US" dirty="0" smtClean="0"/>
              <a:t>一切苦毒、恼恨、愤怒、嚷闹、毁谤，并一切的恶毒</a:t>
            </a:r>
            <a:r>
              <a:rPr lang="en-US" altLang="zh-TW" dirty="0" smtClean="0"/>
              <a:t>[a]</a:t>
            </a:r>
            <a:r>
              <a:rPr lang="zh-TW" altLang="en-US" dirty="0" smtClean="0"/>
              <a:t>，都当从你们中间除掉； </a:t>
            </a:r>
            <a:r>
              <a:rPr lang="en-US" altLang="zh-TW" dirty="0" smtClean="0"/>
              <a:t>32 </a:t>
            </a:r>
            <a:r>
              <a:rPr lang="zh-TW" altLang="en-US" dirty="0" smtClean="0"/>
              <a:t>并要以恩慈相待，存怜悯的心，彼此饶恕，正如神在基督里饶恕了你们一样。</a:t>
            </a:r>
            <a:endParaRPr lang="en-US" altLang="zh-TW" dirty="0" smtClean="0"/>
          </a:p>
          <a:p>
            <a:r>
              <a:rPr lang="zh-TW" altLang="zh-TW" dirty="0" smtClean="0"/>
              <a:t>5</a:t>
            </a:r>
            <a:r>
              <a:rPr lang="en-US" altLang="zh-TW" dirty="0" smtClean="0"/>
              <a:t>:</a:t>
            </a:r>
            <a:r>
              <a:rPr lang="en-US" altLang="zh-CN" dirty="0" smtClean="0"/>
              <a:t>1</a:t>
            </a:r>
            <a:r>
              <a:rPr lang="zh-TW" altLang="en-US" dirty="0" smtClean="0"/>
              <a:t>所以你们该效法神，好像蒙慈爱的儿女一样。 </a:t>
            </a:r>
            <a:r>
              <a:rPr lang="en-US" altLang="zh-TW" dirty="0" smtClean="0"/>
              <a:t>2 </a:t>
            </a:r>
            <a:r>
              <a:rPr lang="zh-TW" altLang="en-US" dirty="0" smtClean="0"/>
              <a:t>也要凭爱心行事，正如基督爱我们，为我们舍了自己，当做馨香的供物和祭物献于神。 </a:t>
            </a:r>
            <a:r>
              <a:rPr lang="en-US" altLang="zh-TW" dirty="0" smtClean="0"/>
              <a:t>3 </a:t>
            </a:r>
            <a:r>
              <a:rPr lang="zh-TW" altLang="en-US" dirty="0" smtClean="0"/>
              <a:t>至于淫乱并一切污秽，或是贪婪，在你们中间连提都不可，方合圣徒的体统</a:t>
            </a:r>
            <a:endParaRPr lang="en-US" altLang="zh-TW" dirty="0" smtClean="0"/>
          </a:p>
          <a:p>
            <a:r>
              <a:rPr lang="zh-CN" altLang="zh-TW" dirty="0" smtClean="0"/>
              <a:t>6</a:t>
            </a:r>
            <a:r>
              <a:rPr lang="en-US" altLang="zh-CN" dirty="0" smtClean="0"/>
              <a:t>:1</a:t>
            </a:r>
            <a:r>
              <a:rPr lang="zh-TW" altLang="en-US" dirty="0" smtClean="0"/>
              <a:t>你们做儿女的，要在主里听从父母，这是理所当然的。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9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2" y="2971800"/>
            <a:ext cx="8298485" cy="8001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3886200"/>
            <a:ext cx="8229600" cy="8572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3850481"/>
            <a:ext cx="6386946" cy="9144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200150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40178"/>
            <a:ext cx="8763000" cy="4660422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2552867"/>
            <a:ext cx="4023360" cy="22631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2552867"/>
            <a:ext cx="4023360" cy="22631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171450"/>
            <a:ext cx="4023360" cy="22631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71450"/>
            <a:ext cx="4023360" cy="226314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2577465"/>
            <a:ext cx="3649900" cy="216712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288036"/>
            <a:ext cx="4457700" cy="4457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291999"/>
            <a:ext cx="3657600" cy="216545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171450"/>
            <a:ext cx="228521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2524044"/>
            <a:ext cx="228521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171450"/>
            <a:ext cx="2286000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2524044"/>
            <a:ext cx="228521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971550"/>
            <a:ext cx="1676400" cy="142875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971550"/>
            <a:ext cx="1676400" cy="142875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2514600"/>
            <a:ext cx="1676400" cy="142875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2514600"/>
            <a:ext cx="1676400" cy="142875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2" y="400050"/>
            <a:ext cx="3653297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4629150"/>
            <a:ext cx="3657600" cy="2286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400050"/>
            <a:ext cx="3657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2514600"/>
            <a:ext cx="3657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2514600"/>
            <a:ext cx="3657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14300"/>
            <a:ext cx="3657600" cy="2286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4629150"/>
            <a:ext cx="3657600" cy="2286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14300"/>
            <a:ext cx="3657600" cy="2286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1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1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1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7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3371850"/>
            <a:ext cx="8763000" cy="142875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193249"/>
            <a:ext cx="4617720" cy="46291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193249"/>
            <a:ext cx="2438402" cy="1371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1824493"/>
            <a:ext cx="2438402" cy="1371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3455737"/>
            <a:ext cx="2438402" cy="1371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2571750"/>
            <a:ext cx="207015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171450"/>
            <a:ext cx="5562600" cy="312896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171450"/>
            <a:ext cx="207015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3371850"/>
            <a:ext cx="2666999" cy="140589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3371850"/>
            <a:ext cx="2757352" cy="140589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2343150"/>
            <a:ext cx="2606040" cy="24574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171450"/>
            <a:ext cx="39624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171450"/>
            <a:ext cx="39624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2343150"/>
            <a:ext cx="2606040" cy="24574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2343150"/>
            <a:ext cx="2606040" cy="24574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4" y="1200150"/>
            <a:ext cx="3198127" cy="24003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3657600"/>
            <a:ext cx="3200400" cy="97155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4" y="1028700"/>
            <a:ext cx="3198127" cy="24003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1" y="1028700"/>
            <a:ext cx="3198127" cy="24003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3486150"/>
            <a:ext cx="3200400" cy="97155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486150"/>
            <a:ext cx="3200400" cy="97155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20943"/>
            <a:ext cx="7467600" cy="4200525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14850"/>
            <a:ext cx="7467600" cy="2857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1543050"/>
            <a:ext cx="8229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657600"/>
            <a:ext cx="8229600" cy="108585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6/22/19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18" y="757149"/>
            <a:ext cx="8477113" cy="2981132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04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40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781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6" y="174931"/>
            <a:ext cx="4640305" cy="46291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286000"/>
            <a:ext cx="3505200" cy="25146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3429000"/>
            <a:ext cx="7781730" cy="74295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4200525"/>
            <a:ext cx="7772400" cy="62865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1605521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1605521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1605521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8" y="457200"/>
            <a:ext cx="3431353" cy="343135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457200"/>
            <a:ext cx="3429000" cy="3429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4000500"/>
            <a:ext cx="3429000" cy="8001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000500"/>
            <a:ext cx="3429000" cy="8001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257300"/>
            <a:ext cx="4038600" cy="22717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257300"/>
            <a:ext cx="4038600" cy="22717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643312"/>
            <a:ext cx="4038600" cy="928688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3643312"/>
            <a:ext cx="4038600" cy="928688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285750"/>
            <a:ext cx="3773424" cy="212255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285750"/>
            <a:ext cx="4462272" cy="446227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7" y="2514600"/>
            <a:ext cx="3773425" cy="222885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800100"/>
            <a:ext cx="2743200" cy="2743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800100"/>
            <a:ext cx="2743200" cy="2743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800100"/>
            <a:ext cx="2743200" cy="2743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657600"/>
            <a:ext cx="2743200" cy="108585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3657600"/>
            <a:ext cx="2743200" cy="108585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3657600"/>
            <a:ext cx="2743200" cy="108585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3702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4919521"/>
            <a:ext cx="2438400" cy="183356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6/22/19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4918615"/>
            <a:ext cx="4648200" cy="185166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4919521"/>
            <a:ext cx="914400" cy="18335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905000" y="12763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建造施工当中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（</a:t>
            </a:r>
            <a:r>
              <a:rPr lang="zh-CN" altLang="en-US" b="0" dirty="0" smtClean="0">
                <a:solidFill>
                  <a:srgbClr val="FFFFFF"/>
                </a:solidFill>
                <a:ea typeface="宋体" pitchFamily="2" charset="-122"/>
              </a:rPr>
              <a:t>马太福音</a:t>
            </a:r>
            <a:r>
              <a:rPr lang="zh-CN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:18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－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20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）</a:t>
            </a:r>
            <a:endParaRPr lang="en-US" b="0" dirty="0" smtClean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70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9550"/>
            <a:ext cx="640079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600" dirty="0" smtClean="0"/>
              <a:t>建造</a:t>
            </a:r>
            <a:r>
              <a:rPr lang="zh-CN" altLang="en-US" sz="3600" dirty="0" smtClean="0"/>
              <a:t>施工当中</a:t>
            </a:r>
            <a:endParaRPr lang="en-US" altLang="zh-CN" sz="3600" dirty="0" smtClean="0"/>
          </a:p>
          <a:p>
            <a:pPr marL="1028695" lvl="1" indent="-571500">
              <a:buFont typeface="Wingdings" charset="2"/>
              <a:buChar char="ü"/>
            </a:pPr>
            <a:r>
              <a:rPr lang="zh-CN" altLang="en-US" sz="3600" dirty="0" smtClean="0"/>
              <a:t>去（</a:t>
            </a:r>
            <a:r>
              <a:rPr lang="zh-CN" altLang="en-US" sz="3600" dirty="0" smtClean="0"/>
              <a:t>与</a:t>
            </a:r>
            <a:r>
              <a:rPr lang="zh-CN" altLang="en-US" sz="3600" dirty="0" smtClean="0"/>
              <a:t>客</a:t>
            </a:r>
            <a:r>
              <a:rPr lang="zh-CN" altLang="en-US" sz="3600" dirty="0" smtClean="0"/>
              <a:t>人连接）</a:t>
            </a:r>
            <a:endParaRPr lang="en-US" altLang="zh-CN" sz="3600" dirty="0" smtClean="0"/>
          </a:p>
          <a:p>
            <a:pPr marL="1485895" lvl="2" indent="-571500">
              <a:buFont typeface="Wingdings" charset="2"/>
              <a:buChar char="u"/>
            </a:pPr>
            <a:r>
              <a:rPr lang="zh-CN" altLang="en-US" sz="3200" dirty="0" smtClean="0"/>
              <a:t>家人去</a:t>
            </a:r>
            <a:endParaRPr lang="en-US" altLang="zh-CN" sz="3200" dirty="0" smtClean="0"/>
          </a:p>
          <a:p>
            <a:pPr marL="1485895" lvl="2" indent="-571500">
              <a:buFont typeface="Wingdings" charset="2"/>
              <a:buChar char="u"/>
            </a:pPr>
            <a:r>
              <a:rPr lang="zh-CN" altLang="en-US" sz="3200" dirty="0" smtClean="0"/>
              <a:t>客人来</a:t>
            </a:r>
            <a:endParaRPr lang="en-US" altLang="zh-CN" sz="3200" dirty="0" smtClean="0"/>
          </a:p>
          <a:p>
            <a:pPr marL="1028695" lvl="1" indent="-571500">
              <a:buFont typeface="Wingdings" charset="2"/>
              <a:buChar char="ü"/>
            </a:pPr>
            <a:r>
              <a:rPr lang="zh-CN" altLang="en-US" sz="3600" dirty="0" smtClean="0"/>
              <a:t>施洗（</a:t>
            </a:r>
            <a:r>
              <a:rPr lang="zh-CN" altLang="en-US" sz="3600" dirty="0" smtClean="0"/>
              <a:t>与</a:t>
            </a:r>
            <a:r>
              <a:rPr lang="zh-CN" altLang="en-US" sz="3600" dirty="0" smtClean="0"/>
              <a:t>家人</a:t>
            </a:r>
            <a:r>
              <a:rPr lang="zh-CN" altLang="en-US" sz="3600" dirty="0" smtClean="0"/>
              <a:t>连接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  <a:p>
            <a:pPr marL="1028695" lvl="1" indent="-571500">
              <a:buFont typeface="Wingdings" charset="2"/>
              <a:buChar char="ü"/>
            </a:pPr>
            <a:r>
              <a:rPr lang="zh-CN" altLang="en-US" sz="3600" dirty="0" smtClean="0"/>
              <a:t>教训（</a:t>
            </a:r>
            <a:r>
              <a:rPr lang="zh-CN" altLang="en-US" sz="3600" dirty="0" smtClean="0"/>
              <a:t>与</a:t>
            </a:r>
            <a:r>
              <a:rPr lang="zh-CN" altLang="en-US" sz="3600" dirty="0" smtClean="0"/>
              <a:t>家主家教</a:t>
            </a:r>
            <a:r>
              <a:rPr lang="zh-CN" altLang="en-US" sz="3600" dirty="0" smtClean="0"/>
              <a:t>连接）</a:t>
            </a:r>
            <a:endParaRPr lang="en-US" altLang="zh-CN" sz="3600" dirty="0" smtClean="0"/>
          </a:p>
          <a:p>
            <a:pPr marL="571495" indent="-571500">
              <a:buFont typeface="Arial"/>
              <a:buChar char="•"/>
            </a:pPr>
            <a:r>
              <a:rPr lang="zh-CN" altLang="en-US" sz="3600" dirty="0" smtClean="0"/>
              <a:t>期待竣工情形</a:t>
            </a:r>
            <a:endParaRPr lang="en-US" altLang="zh-CN" sz="3600" dirty="0" smtClean="0"/>
          </a:p>
          <a:p>
            <a:pPr marL="1028695" lvl="1" indent="-571500">
              <a:buFont typeface="Wingdings" charset="2"/>
              <a:buChar char="ü"/>
            </a:pPr>
            <a:r>
              <a:rPr lang="zh-CN" altLang="en-US" sz="3600" dirty="0" smtClean="0"/>
              <a:t>耶稣</a:t>
            </a:r>
            <a:r>
              <a:rPr lang="zh-CN" altLang="en-US" sz="3600" dirty="0" smtClean="0"/>
              <a:t>同在</a:t>
            </a:r>
            <a:endParaRPr lang="en-US" altLang="zh-CN" sz="3600" dirty="0" smtClean="0"/>
          </a:p>
          <a:p>
            <a:pPr marL="1028695" lvl="1" indent="-571500">
              <a:buFont typeface="Wingdings" charset="2"/>
              <a:buChar char="ü"/>
            </a:pPr>
            <a:r>
              <a:rPr lang="zh-CN" altLang="en-US" sz="3600" dirty="0" smtClean="0"/>
              <a:t>末了荣耀</a:t>
            </a:r>
            <a:endParaRPr lang="zh-CN" alt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028" y="21175"/>
            <a:ext cx="3772972" cy="28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ah Ark Bo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43648" cy="51435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6248400" y="4476750"/>
            <a:ext cx="137160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39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4Logo200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28" y="666750"/>
            <a:ext cx="3814233" cy="382362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9919" y="-628651"/>
            <a:ext cx="3031067" cy="420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 smtClean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致力成长</a:t>
            </a:r>
            <a:endParaRPr lang="en-US" altLang="zh-CN" sz="2800" dirty="0" smtClean="0">
              <a:solidFill>
                <a:srgbClr val="FFFF00"/>
              </a:solidFill>
              <a:latin typeface="Heiti SC Light"/>
              <a:ea typeface="Heiti SC Light"/>
              <a:cs typeface="Heiti SC Light"/>
            </a:endParaRPr>
          </a:p>
          <a:p>
            <a:r>
              <a:rPr lang="zh-TW" altLang="en-US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效法</a:t>
            </a:r>
            <a:r>
              <a:rPr lang="zh-CN" altLang="en-US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学习</a:t>
            </a:r>
            <a:endParaRPr lang="en-US" sz="2800" dirty="0">
              <a:solidFill>
                <a:srgbClr val="FFFF00"/>
              </a:solidFill>
              <a:latin typeface="Heiti SC Light"/>
              <a:ea typeface="Heiti SC Light"/>
              <a:cs typeface="Heiti SC Light"/>
            </a:endParaRPr>
          </a:p>
          <a:p>
            <a:r>
              <a:rPr lang="zh-TW" altLang="en-US" sz="2800" dirty="0" smtClean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殷勤</a:t>
            </a:r>
            <a:r>
              <a:rPr lang="zh-CN" altLang="en-US" sz="2800" dirty="0" smtClean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服侍</a:t>
            </a:r>
            <a:endParaRPr lang="en-US" altLang="zh-TW" sz="2800" dirty="0" smtClean="0">
              <a:solidFill>
                <a:srgbClr val="FFFF00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2798" y="572831"/>
            <a:ext cx="27686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异象宣言</a:t>
            </a:r>
            <a:r>
              <a:rPr lang="en-US" altLang="zh-TW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: </a:t>
            </a:r>
            <a:r>
              <a:rPr lang="zh-TW" altLang="en-US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哥伦比亚华人基督教会的异象是成为一个以基督为中心的团体，致力于建造在主里学习，成长与服侍的门徒。</a:t>
            </a:r>
            <a:endParaRPr lang="en-US" sz="2800" dirty="0">
              <a:solidFill>
                <a:srgbClr val="FFFF00"/>
              </a:solidFill>
              <a:latin typeface="Heiti SC Light"/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81608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839200" cy="51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dirty="0" smtClean="0"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zh-CN" altLang="zh-CN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十一个门徒往加利利去，到了耶稣约定的山上。 </a:t>
            </a:r>
            <a:r>
              <a:rPr lang="en-US" altLang="zh-TW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他们见了耶稣就拜他，然而还有人疑惑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r>
              <a:rPr lang="en-US" altLang="zh-TW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18 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耶稣进前来，对他们说：“天上地下所有的权柄都赐给我了。 </a:t>
            </a:r>
            <a:r>
              <a:rPr lang="en-US" altLang="zh-TW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19 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所以你们要去，使万民做我的门徒，奉父、子、圣灵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的名给他们施洗， </a:t>
            </a:r>
            <a:r>
              <a:rPr lang="en-US" altLang="zh-TW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20 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凡我所吩咐你们的，都教训他们遵守。我就常与你们同在，直到世界的末了。”</a:t>
            </a:r>
            <a:endParaRPr lang="en-US" altLang="zh-CN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33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0"/>
            <a:ext cx="75688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 smtClean="0">
                <a:solidFill>
                  <a:srgbClr val="FFFFFF"/>
                </a:solidFill>
              </a:rPr>
              <a:t>马太福音</a:t>
            </a:r>
            <a:r>
              <a:rPr lang="el-GR" sz="3000" dirty="0" smtClean="0">
                <a:solidFill>
                  <a:srgbClr val="FFFFFF"/>
                </a:solidFill>
              </a:rPr>
              <a:t>28</a:t>
            </a:r>
            <a:r>
              <a:rPr lang="el-GR" sz="3000" dirty="0">
                <a:solidFill>
                  <a:srgbClr val="FFFFFF"/>
                </a:solidFill>
              </a:rPr>
              <a:t>:19  </a:t>
            </a:r>
            <a:r>
              <a:rPr lang="el-GR" sz="3000" u="sng" dirty="0">
                <a:solidFill>
                  <a:srgbClr val="FFFFFF"/>
                </a:solidFill>
              </a:rPr>
              <a:t>πορευθέ</a:t>
            </a:r>
            <a:r>
              <a:rPr lang="el-GR" sz="3000" u="sng" dirty="0">
                <a:solidFill>
                  <a:srgbClr val="FFFF00"/>
                </a:solidFill>
              </a:rPr>
              <a:t>ντες</a:t>
            </a:r>
            <a:r>
              <a:rPr lang="el-GR" sz="3000" dirty="0">
                <a:solidFill>
                  <a:srgbClr val="FFFFFF"/>
                </a:solidFill>
              </a:rPr>
              <a:t> </a:t>
            </a:r>
            <a:r>
              <a:rPr lang="zh-CN" altLang="en-US" sz="3000" dirty="0" smtClean="0">
                <a:solidFill>
                  <a:srgbClr val="FFFFFF"/>
                </a:solidFill>
              </a:rPr>
              <a:t>（去</a:t>
            </a:r>
            <a:r>
              <a:rPr lang="en-US" altLang="zh-CN" sz="3000" dirty="0" smtClean="0">
                <a:solidFill>
                  <a:srgbClr val="FFFFFF"/>
                </a:solidFill>
              </a:rPr>
              <a:t>go</a:t>
            </a:r>
            <a:r>
              <a:rPr lang="en-US" altLang="zh-CN" sz="3000" dirty="0" smtClean="0">
                <a:solidFill>
                  <a:srgbClr val="FFFF00"/>
                </a:solidFill>
              </a:rPr>
              <a:t>ing</a:t>
            </a:r>
            <a:r>
              <a:rPr lang="zh-CN" altLang="en-US" sz="3000" dirty="0" smtClean="0">
                <a:solidFill>
                  <a:srgbClr val="FFFFFF"/>
                </a:solidFill>
              </a:rPr>
              <a:t>）</a:t>
            </a:r>
            <a:r>
              <a:rPr lang="el-GR" sz="3000" dirty="0" smtClean="0">
                <a:solidFill>
                  <a:srgbClr val="FFFFFF"/>
                </a:solidFill>
              </a:rPr>
              <a:t>οὖν </a:t>
            </a:r>
            <a:r>
              <a:rPr lang="el-GR" sz="3000" u="sng" dirty="0">
                <a:solidFill>
                  <a:srgbClr val="FFFFFF"/>
                </a:solidFill>
              </a:rPr>
              <a:t>μαθητεύ</a:t>
            </a:r>
            <a:r>
              <a:rPr lang="el-GR" sz="3000" u="sng" dirty="0">
                <a:solidFill>
                  <a:srgbClr val="FF6600"/>
                </a:solidFill>
              </a:rPr>
              <a:t>σατε</a:t>
            </a:r>
            <a:r>
              <a:rPr lang="el-GR" sz="3000" dirty="0">
                <a:solidFill>
                  <a:srgbClr val="FF6600"/>
                </a:solidFill>
              </a:rPr>
              <a:t> </a:t>
            </a:r>
            <a:r>
              <a:rPr lang="zh-CN" altLang="en-US" sz="3000" dirty="0">
                <a:solidFill>
                  <a:srgbClr val="FF6600"/>
                </a:solidFill>
              </a:rPr>
              <a:t>（建造门徒</a:t>
            </a:r>
            <a:r>
              <a:rPr lang="en-US" altLang="zh-CN" sz="3000" dirty="0">
                <a:solidFill>
                  <a:srgbClr val="FF6600"/>
                </a:solidFill>
              </a:rPr>
              <a:t>make disciples</a:t>
            </a:r>
            <a:r>
              <a:rPr lang="zh-CN" altLang="en-US" sz="3000" dirty="0">
                <a:solidFill>
                  <a:srgbClr val="FF6600"/>
                </a:solidFill>
              </a:rPr>
              <a:t>）</a:t>
            </a:r>
            <a:r>
              <a:rPr lang="el-GR" sz="3000" dirty="0" smtClean="0">
                <a:solidFill>
                  <a:srgbClr val="FFFFFF"/>
                </a:solidFill>
              </a:rPr>
              <a:t>πάντα </a:t>
            </a:r>
            <a:r>
              <a:rPr lang="el-GR" sz="3000" dirty="0">
                <a:solidFill>
                  <a:srgbClr val="FFFFFF"/>
                </a:solidFill>
              </a:rPr>
              <a:t>τὰ ἔθνη </a:t>
            </a:r>
            <a:r>
              <a:rPr lang="el-GR" sz="3000" u="sng" dirty="0">
                <a:solidFill>
                  <a:srgbClr val="FFFFFF"/>
                </a:solidFill>
              </a:rPr>
              <a:t>βαπτίζο</a:t>
            </a:r>
            <a:r>
              <a:rPr lang="el-GR" sz="3000" u="sng" dirty="0">
                <a:solidFill>
                  <a:srgbClr val="FFFF00"/>
                </a:solidFill>
              </a:rPr>
              <a:t>ντες</a:t>
            </a:r>
            <a:r>
              <a:rPr lang="el-GR" sz="3000" dirty="0">
                <a:solidFill>
                  <a:srgbClr val="FFFFFF"/>
                </a:solidFill>
              </a:rPr>
              <a:t> </a:t>
            </a:r>
            <a:r>
              <a:rPr lang="zh-CN" altLang="en-US" sz="3000" dirty="0" smtClean="0">
                <a:solidFill>
                  <a:srgbClr val="FFFFFF"/>
                </a:solidFill>
              </a:rPr>
              <a:t>（施洗</a:t>
            </a:r>
            <a:r>
              <a:rPr lang="en-US" altLang="zh-CN" sz="3000" dirty="0" smtClean="0">
                <a:solidFill>
                  <a:srgbClr val="FFFFFF"/>
                </a:solidFill>
              </a:rPr>
              <a:t>baptiz</a:t>
            </a:r>
            <a:r>
              <a:rPr lang="en-US" altLang="zh-CN" sz="3000" dirty="0" smtClean="0">
                <a:solidFill>
                  <a:srgbClr val="FFFF00"/>
                </a:solidFill>
              </a:rPr>
              <a:t>ing</a:t>
            </a:r>
            <a:r>
              <a:rPr lang="zh-CN" altLang="en-US" sz="3000" dirty="0" smtClean="0">
                <a:solidFill>
                  <a:srgbClr val="FFFFFF"/>
                </a:solidFill>
              </a:rPr>
              <a:t>）</a:t>
            </a:r>
            <a:r>
              <a:rPr lang="el-GR" sz="3000" dirty="0" smtClean="0">
                <a:solidFill>
                  <a:srgbClr val="FFFFFF"/>
                </a:solidFill>
              </a:rPr>
              <a:t>αὐτοὺς </a:t>
            </a:r>
            <a:r>
              <a:rPr lang="el-GR" sz="3000" dirty="0">
                <a:solidFill>
                  <a:srgbClr val="FFFFFF"/>
                </a:solidFill>
              </a:rPr>
              <a:t>εἰς τὸ ὄνομα τοῦ πατρὸς καὶ τοῦ υἱοῦ καὶ τοῦ ἁγίου </a:t>
            </a:r>
            <a:r>
              <a:rPr lang="el-GR" sz="3000" dirty="0" smtClean="0">
                <a:solidFill>
                  <a:srgbClr val="FFFFFF"/>
                </a:solidFill>
              </a:rPr>
              <a:t>πνεύματος</a:t>
            </a:r>
            <a:r>
              <a:rPr lang="en-US" sz="3000" dirty="0" smtClean="0">
                <a:solidFill>
                  <a:srgbClr val="FFFFFF"/>
                </a:solidFill>
              </a:rPr>
              <a:t>. </a:t>
            </a:r>
            <a:endParaRPr lang="en-US" sz="3000" dirty="0" smtClean="0">
              <a:solidFill>
                <a:srgbClr val="FFFFFF"/>
              </a:solidFill>
            </a:endParaRPr>
          </a:p>
          <a:p>
            <a:r>
              <a:rPr lang="en-US" altLang="zh-CN" sz="3000" dirty="0" smtClean="0">
                <a:solidFill>
                  <a:srgbClr val="FFFFFF"/>
                </a:solidFill>
              </a:rPr>
              <a:t>20 </a:t>
            </a:r>
            <a:r>
              <a:rPr lang="el-GR" sz="3000" u="sng" dirty="0" smtClean="0">
                <a:solidFill>
                  <a:srgbClr val="FFFFFF"/>
                </a:solidFill>
              </a:rPr>
              <a:t>διδάσκο</a:t>
            </a:r>
            <a:r>
              <a:rPr lang="el-GR" sz="3000" u="sng" dirty="0" smtClean="0">
                <a:solidFill>
                  <a:srgbClr val="FFFF00"/>
                </a:solidFill>
              </a:rPr>
              <a:t>ντες</a:t>
            </a:r>
            <a:r>
              <a:rPr lang="el-GR" sz="3000" dirty="0" smtClean="0">
                <a:solidFill>
                  <a:srgbClr val="FFFFFF"/>
                </a:solidFill>
              </a:rPr>
              <a:t> </a:t>
            </a:r>
            <a:r>
              <a:rPr lang="zh-CN" altLang="en-US" sz="3000" dirty="0" smtClean="0">
                <a:solidFill>
                  <a:srgbClr val="FFFFFF"/>
                </a:solidFill>
              </a:rPr>
              <a:t>（教训</a:t>
            </a:r>
            <a:r>
              <a:rPr lang="en-US" altLang="zh-CN" sz="3000" dirty="0" smtClean="0">
                <a:solidFill>
                  <a:srgbClr val="FFFFFF"/>
                </a:solidFill>
              </a:rPr>
              <a:t>teach</a:t>
            </a:r>
            <a:r>
              <a:rPr lang="en-US" altLang="zh-CN" sz="3000" dirty="0" smtClean="0">
                <a:solidFill>
                  <a:srgbClr val="FFFF00"/>
                </a:solidFill>
              </a:rPr>
              <a:t>ing</a:t>
            </a:r>
            <a:r>
              <a:rPr lang="zh-CN" altLang="en-US" sz="3000" dirty="0" smtClean="0">
                <a:solidFill>
                  <a:srgbClr val="FFFFFF"/>
                </a:solidFill>
              </a:rPr>
              <a:t>）</a:t>
            </a:r>
            <a:r>
              <a:rPr lang="el-GR" sz="3000" dirty="0" smtClean="0">
                <a:solidFill>
                  <a:srgbClr val="FFFFFF"/>
                </a:solidFill>
              </a:rPr>
              <a:t>αὐτοὺς </a:t>
            </a:r>
            <a:r>
              <a:rPr lang="el-GR" sz="3000" dirty="0">
                <a:solidFill>
                  <a:srgbClr val="FFFFFF"/>
                </a:solidFill>
              </a:rPr>
              <a:t>τηρεῖν πάντα ὅσα </a:t>
            </a:r>
            <a:r>
              <a:rPr lang="el-GR" sz="3000" dirty="0" smtClean="0">
                <a:solidFill>
                  <a:srgbClr val="FFFFFF"/>
                </a:solidFill>
              </a:rPr>
              <a:t>ἐνετειλάμην </a:t>
            </a:r>
            <a:r>
              <a:rPr lang="el-GR" sz="3000" dirty="0">
                <a:solidFill>
                  <a:srgbClr val="FFFFFF"/>
                </a:solidFill>
              </a:rPr>
              <a:t>ὑμῖν καὶ ἰδού, ἐγὼ μεθ᾽ ὑμῶν εἰμι πάσας τὰς ἡμέρας ἕως τῆς συντελείας τοῦ αἰῶνος </a:t>
            </a:r>
            <a:r>
              <a:rPr lang="el-GR" sz="3000" dirty="0" smtClean="0">
                <a:solidFill>
                  <a:srgbClr val="FFFFFF"/>
                </a:solidFill>
              </a:rPr>
              <a:t>Ἀμήν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9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991" y="497920"/>
            <a:ext cx="7388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TW" altLang="en-US" sz="3600" dirty="0" smtClean="0"/>
              <a:t>蒙召</a:t>
            </a:r>
            <a:r>
              <a:rPr lang="zh-CN" altLang="en-US" sz="3600" dirty="0" smtClean="0"/>
              <a:t>成为门</a:t>
            </a:r>
            <a:r>
              <a:rPr lang="zh-CN" altLang="en-US" sz="3600" dirty="0" smtClean="0"/>
              <a:t>徒，彼此</a:t>
            </a:r>
            <a:r>
              <a:rPr lang="zh-CN" altLang="en-US" sz="3600" dirty="0"/>
              <a:t>建造</a:t>
            </a:r>
            <a:endParaRPr lang="en-US" altLang="zh-CN" sz="3600" dirty="0" smtClean="0"/>
          </a:p>
          <a:p>
            <a:pPr marL="1028695" lvl="1" indent="-571500">
              <a:buFont typeface="Wingdings" charset="2"/>
              <a:buChar char="ü"/>
            </a:pPr>
            <a:r>
              <a:rPr lang="zh-CN" altLang="en-US" sz="3600" dirty="0" smtClean="0"/>
              <a:t>去（</a:t>
            </a:r>
            <a:r>
              <a:rPr lang="zh-CN" altLang="en-US" sz="3600" dirty="0" smtClean="0"/>
              <a:t>与</a:t>
            </a:r>
            <a:r>
              <a:rPr lang="zh-CN" altLang="en-US" sz="3600" dirty="0" smtClean="0"/>
              <a:t>外</a:t>
            </a:r>
            <a:r>
              <a:rPr lang="zh-CN" altLang="en-US" sz="3600" dirty="0" smtClean="0"/>
              <a:t>人连接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  <a:p>
            <a:pPr marL="1028695" lvl="1" indent="-571500">
              <a:buFont typeface="Wingdings" charset="2"/>
              <a:buChar char="ü"/>
            </a:pPr>
            <a:r>
              <a:rPr lang="zh-CN" altLang="en-US" sz="3600" dirty="0" smtClean="0"/>
              <a:t>施洗（</a:t>
            </a:r>
            <a:r>
              <a:rPr lang="zh-CN" altLang="en-US" sz="3600" dirty="0" smtClean="0"/>
              <a:t>与</a:t>
            </a:r>
            <a:r>
              <a:rPr lang="zh-CN" altLang="en-US" sz="3600" dirty="0" smtClean="0"/>
              <a:t>家人</a:t>
            </a:r>
            <a:r>
              <a:rPr lang="zh-CN" altLang="en-US" sz="3600" dirty="0" smtClean="0"/>
              <a:t>连接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  <a:p>
            <a:pPr marL="1028695" lvl="1" indent="-571500">
              <a:buFont typeface="Wingdings" charset="2"/>
              <a:buChar char="ü"/>
            </a:pPr>
            <a:r>
              <a:rPr lang="zh-CN" altLang="en-US" sz="3600" dirty="0" smtClean="0"/>
              <a:t>教训（</a:t>
            </a:r>
            <a:r>
              <a:rPr lang="zh-CN" altLang="en-US" sz="3600" dirty="0" smtClean="0"/>
              <a:t>与</a:t>
            </a:r>
            <a:r>
              <a:rPr lang="zh-CN" altLang="en-US" sz="3600" dirty="0" smtClean="0"/>
              <a:t>家主家教</a:t>
            </a:r>
            <a:r>
              <a:rPr lang="zh-CN" altLang="en-US" sz="3600" dirty="0" smtClean="0"/>
              <a:t>连接）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3600" dirty="0" smtClean="0"/>
              <a:t>谁在建造？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118914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8800" y="133350"/>
            <a:ext cx="7315200" cy="48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zh-CN" altLang="zh-CN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CN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天使对妇女说：“不要害怕！我知道你们是寻找那钉十字架的耶稣。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他不在这里，照他所说的，已经复活了。你们来看安放主的地方！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快去告诉他的</a:t>
            </a:r>
            <a:r>
              <a:rPr lang="zh-TW" altLang="en-US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门徒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，说他从死里复活了，并且在你们以先往加利利去，在那里你们要见他。看哪，我已经告诉你们了！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”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84093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8800" y="666750"/>
            <a:ext cx="6858000" cy="432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zh-CN" altLang="zh-CN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CN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妇女们就急忙离开坟墓，又害怕又大大地欢喜，跑去要报给他的门徒。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忽然，耶稣遇见她们，说：“愿你们平安！”她们就上前抱住他的脚拜他。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耶稣对她们说：“不要害怕！你们去告诉我的</a:t>
            </a:r>
            <a:r>
              <a:rPr lang="zh-TW" altLang="en-US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弟兄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，叫他们往加利利去，在那里必见我。”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6745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57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5503"/>
              </p:ext>
            </p:extLst>
          </p:nvPr>
        </p:nvGraphicFramePr>
        <p:xfrm>
          <a:off x="0" y="0"/>
          <a:ext cx="9144000" cy="5143508"/>
        </p:xfrm>
        <a:graphic>
          <a:graphicData uri="http://schemas.openxmlformats.org/drawingml/2006/table">
            <a:tbl>
              <a:tblPr/>
              <a:tblGrid>
                <a:gridCol w="4267200"/>
                <a:gridCol w="2590800"/>
                <a:gridCol w="22860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信心强心剂事件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事件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第几天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复活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妇女去看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男人去看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显现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向马利亚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向其她妇女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向二门徒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彼得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向十使徒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向十一使徒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向七个门徒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第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13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-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38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之间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500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多弟兄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第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13-38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之间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向雅各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向门徒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40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升天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耶稣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升天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40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04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447800" y="0"/>
            <a:ext cx="7239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敬拜复活升天</a:t>
            </a:r>
            <a:endParaRPr lang="en-US" altLang="zh-TW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又将再来的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主</a:t>
            </a:r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52600" y="1581150"/>
            <a:ext cx="73824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照</a:t>
            </a:r>
            <a:r>
              <a:rPr lang="zh-CN" altLang="en-US" sz="4000" dirty="0"/>
              <a:t>所赐</a:t>
            </a:r>
            <a:r>
              <a:rPr lang="zh-CN" altLang="en-US" sz="4000" dirty="0" smtClean="0"/>
              <a:t>的供应敬拜耶稣</a:t>
            </a:r>
            <a:r>
              <a:rPr lang="zh-CN" altLang="en-US" sz="4000" dirty="0" smtClean="0"/>
              <a:t>（太</a:t>
            </a:r>
            <a:r>
              <a:rPr lang="en-US" altLang="zh-CN" sz="4000" dirty="0" smtClean="0"/>
              <a:t>28</a:t>
            </a:r>
            <a:r>
              <a:rPr lang="zh-CN" altLang="en-US" sz="4000" dirty="0" smtClean="0"/>
              <a:t>）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 smtClean="0"/>
              <a:t>害怕中需要平安（</a:t>
            </a:r>
            <a:r>
              <a:rPr lang="en-US" altLang="zh-CN" sz="4000" dirty="0" smtClean="0"/>
              <a:t>8-10</a:t>
            </a:r>
            <a:r>
              <a:rPr lang="zh-CN" altLang="en-US" sz="4000" dirty="0" smtClean="0"/>
              <a:t>）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/>
              <a:t>不信中需要谦卑（</a:t>
            </a:r>
            <a:r>
              <a:rPr lang="en-US" altLang="zh-CN" sz="4000" dirty="0"/>
              <a:t>11-15</a:t>
            </a:r>
            <a:r>
              <a:rPr lang="zh-CN" altLang="en-US" sz="4000" dirty="0"/>
              <a:t>）</a:t>
            </a:r>
            <a:endParaRPr lang="en-US" altLang="zh-CN" sz="4000" dirty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 smtClean="0"/>
              <a:t>疑惑中需要坚</a:t>
            </a:r>
            <a:r>
              <a:rPr lang="zh-CN" altLang="en-US" sz="4000" dirty="0" smtClean="0"/>
              <a:t>定（</a:t>
            </a:r>
            <a:r>
              <a:rPr lang="en-US" altLang="zh-CN" sz="4000" dirty="0" smtClean="0"/>
              <a:t>16</a:t>
            </a:r>
            <a:r>
              <a:rPr lang="zh-CN" altLang="en-US" sz="4000" dirty="0" smtClean="0"/>
              <a:t>）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345563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1613</Words>
  <Application>Microsoft Macintosh PowerPoint</Application>
  <PresentationFormat>On-screen Show (16:9)</PresentationFormat>
  <Paragraphs>81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Classic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2019-06-23T13:43:10Z</dcterms:modified>
</cp:coreProperties>
</file>