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4"/>
    <p:restoredTop sz="59892"/>
  </p:normalViewPr>
  <p:slideViewPr>
    <p:cSldViewPr snapToGrid="0" snapToObjects="1">
      <p:cViewPr varScale="1">
        <p:scale>
          <a:sx n="74" d="100"/>
          <a:sy n="74" d="100"/>
        </p:scale>
        <p:origin x="2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72E96-53BD-544A-BB28-A5DCC2087B5D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196C4-E0FD-5142-88A7-5E8D90FF4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4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我到各地传福音，经常感到一种亏欠，就是对“罪”传讲得不够透彻，因为我自己对罪的理解不够透彻</a:t>
            </a:r>
            <a:endParaRPr lang="en-US" altLang="zh-CN" dirty="0" smtClean="0"/>
          </a:p>
          <a:p>
            <a:r>
              <a:rPr lang="zh-CN" altLang="en-US" dirty="0" smtClean="0"/>
              <a:t>在今天这样一个消费主义的时代，要卖你东西的人都对你说好话恭维你；而你要指着他的鼻子说：“你是一个罪人”；确实不是一件容易的事情</a:t>
            </a:r>
            <a:endParaRPr lang="en-US" altLang="zh-CN" dirty="0" smtClean="0"/>
          </a:p>
          <a:p>
            <a:r>
              <a:rPr lang="zh-CN" altLang="en-US" dirty="0" smtClean="0"/>
              <a:t>最近我意识到一件事情：就是我不需要把这种罪咎感移植进入人的心里；罪咎感是一种普遍存在的心理和属灵现象；</a:t>
            </a:r>
            <a:endParaRPr lang="en-US" altLang="zh-CN" dirty="0" smtClean="0"/>
          </a:p>
          <a:p>
            <a:r>
              <a:rPr lang="zh-CN" altLang="en-US" dirty="0" smtClean="0"/>
              <a:t>所传道人所要做的，就是把存在于我们里面的罪咎感呈现出来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债务归算到我头上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女儿刚上大学，虽然也在校内打工，但经济还不能自立；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她巨额的学费账单，都归算到我的头上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Card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上的债务都归算到我头上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她比我还潇洒，常常买书、买衣服，有时候还去餐馆；象我这农村出来的抠门老爹，有时候买杯咖啡都要犹豫一下，挑最便宜的买；但付女儿的账单还是很爽快的；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归算到我们的头上，意味着我们要去努力工作，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神学院工资不高，丽杰要在南方找工作，南方工作又不好找，最后她找了一个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custodian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工作，在学校校友中心的客房部打扫卫生，她也快五十了，还干这样的体力活，我有时会感到很难受，觉得我没有照顾好她；但她很开心，觉得堂堂正正地工作，虽然挣得不多，但可以支持女儿，还可以支持国内的母亲，因为我母亲岁数大了，需要请人照顾，付给人家的工资也不低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愿意把女儿、把老人家的费用归算到我们头上，因为我们对她们有感情，而且做的心甘情愿、欢欢喜喜；那么上帝是我们的天父，是祂把这种爱儿女的心放在我们的里面，我们对儿女的心还带着自私，是已经打了折扣了；上帝对我们、也就是祂的儿女，会是一种怎样的爱呢？信心就是对这种神圣之爱的相信与信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zh-CN" altLang="en-US" dirty="0" smtClean="0"/>
              <a:t>灰姑娘嫁给了王子，那么王子的财富尊荣都归算给了灰姑娘</a:t>
            </a:r>
            <a:endParaRPr lang="en-US" altLang="zh-CN" dirty="0" smtClean="0"/>
          </a:p>
          <a:p>
            <a:r>
              <a:rPr lang="zh-CN" altLang="en-US" dirty="0" smtClean="0"/>
              <a:t>我们是属基督的，基督一切的丰盛都归算给了我们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归算的恩典</a:t>
            </a:r>
            <a:endParaRPr lang="en-US" altLang="zh-CN" dirty="0" smtClean="0"/>
          </a:p>
          <a:p>
            <a:endParaRPr lang="en-US" dirty="0" smtClean="0"/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金东贤给儿子买自行车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月讲课时遇到，国内来的学生；父母也是传道人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朝鲜族，中南神学院，丰收神学院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父亲是海南一个教会的负责牧师；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从小很叛逆，不肯信主；和朋友做生意，赚不少钱，花钱大手大脚的；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后来信主了，他把自己信主这件事看成是一个很大的神迹；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后来有感动去读神学了；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但一直没有学会苦待自己；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老跟神率真地祷告，不存钱，有钱就花；没有就向神祷告；因为圣经里应许说：“你们要先求他的国和他的义，这一切的东西都要加给你们了”；他相信上帝不会亏待他的；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一次儿子想要一台自行车，看了许多都不满意，最后选中了一台很好的车；非常喜欢；他问儿子说，“选好了？”“就这台吗”，“这台挺贵的，不看看别的了？”儿子说“爸啊，我就喜欢这台”；他徘徊犹豫了一会儿，就说，“好啊，就这台吧”，带儿子去柜台结账，发现总共花费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$275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，而他卡里总共的余额位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$280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；买完后就剩下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了；在回去的路上，他边开车边祷告说，“主啊，我对儿子这样，我也是你儿子，就看你的了”！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他们家三年多在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Jose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那里的神学院学习，夫妇两个人都遵守移民法的规定，没有打工，一家四口，两大两小，三年的学习过程中，每次都刚刚好，有时需要透支信用卡，但最后都没有缺的；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8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Mark Smith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的心态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Mentality of scarcity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mentality of abundance? </a:t>
            </a: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我们通常有一种贫穷受虐的心态，是因为我们觉得上帝不会供应我们的需要，一切都需要我们自己去打拼，我们好像没爹没妈的孩子；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我们不相信天上会掉馅饼；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我们也不相信天上会降吗哪；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上帝的应许：先求祂的国和祂的义，这一切东西都会加给我们了；我们其实是不相信这个应许的；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有的教会做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Budget(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麻州春田教会 怀青所讲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，按照去年收入的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来做，很稳妥，不会去冒险；不去求异象；教会是靠从神而来的异象而活的；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信心就是跟着上帝去冒险；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在冒险中经历上帝；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亚伯拉罕的故事；离开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comfort zone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，与主同行；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国内公务员的悲催故事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死于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岁，葬于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岁；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一眼望到头；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活死人；每天重复同样的工作，无意义的工作，令人厌倦，但长久在里面，已经出不来了，离开就活不下去了，没有一技之长；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真正活着需要勇气，真正往前走需要勇气，而这些勇气的背后，耐蚀信心！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你的梦想是什么？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是否被现实的稀缺所局限，好像折翼的天使？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那是你不明白上帝的恩典；上帝不是抠门的父亲，上帝是富有、愿意给予、而且把祂自己都给予我们的父神（同在）；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你还怕什么？所有不能实现梦想的局限，其实都只不过是你给自己寻找的借口；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我们活在恩典之中；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gratia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里面的良心，自证己罪</a:t>
            </a:r>
            <a:endParaRPr lang="en-US" altLang="zh-CN" dirty="0" smtClean="0"/>
          </a:p>
          <a:p>
            <a:r>
              <a:rPr lang="zh-CN" altLang="en-US" dirty="0" smtClean="0"/>
              <a:t>圣灵在我们“里面”，叫我们“自己责备自己”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良心的自责；圣灵帮助我们自责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亚当夏娃犯罪之后，上帝还没有来找他们，他们就已经知道自己犯罪了</a:t>
            </a:r>
            <a:endParaRPr lang="en-US" altLang="zh-CN" dirty="0" smtClean="0"/>
          </a:p>
          <a:p>
            <a:r>
              <a:rPr lang="zh-CN" altLang="en-US" dirty="0" smtClean="0"/>
              <a:t>我们也一样，罪咎感不是别人告诉你的，乃是从里面涌出来的：</a:t>
            </a:r>
            <a:endParaRPr lang="en-US" altLang="zh-CN" dirty="0" smtClean="0"/>
          </a:p>
          <a:p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（羞耻感）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创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3:7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 們 二 人 的 眼 睛 就 明 亮 了 ， 才 知 道 自 己 是 赤 身 露 體 ， 便 拿 無 花 果 樹 的 葉 子 為 自 己 編 作 裙 子 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（害怕，躲避立法者、躲避审判者）：</a:t>
            </a:r>
            <a:r>
              <a:rPr lang="en-US" altLang="zh-TW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 起 了 涼 風 ， 耶 和 華 神 在 園 中 行 走 。 那 人 和 他 妻 子 聽 見 神 的 聲 音 ， 就 藏 在 園 裡 的 樹 木 中 ， 躲 避 耶 和 華 神 的 面 。</a:t>
            </a:r>
            <a:r>
              <a:rPr lang="en-US" altLang="zh-TW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 和 華 神 呼 喚 那 人 ， 對 他 說 ： 你 在 那 裡 ？</a:t>
            </a:r>
            <a:r>
              <a:rPr lang="en-US" altLang="zh-TW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 說 ： 我 在 園 中 聽 見 你 的 聲 音 ， 我 就 害 怕 ； 因 為 我 赤 身 露 體 ， 我 便 藏 了 。</a:t>
            </a:r>
          </a:p>
          <a:p>
            <a:r>
              <a:rPr lang="zh-CN" altLang="en-US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b="1" i="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从此以后，人遇见神都是这种情形，会意识到自己的罪：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马太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5:8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（当门徒们按照耶稣的吩咐下网捕鱼，一网捞到超乎寻常多的鱼，这时彼得突然意识到耶稣的神性）；他马上说：“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 阿 ！ 离 开 我 ， 我 是 个 罪 人 ！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被罪咎感折磨的例子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有一个人杀了自己的妻子，但没有被抓住，一直被自己的良心谴责；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他觉得上帝如果不惩罚他，那就不是真的上帝；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连他自己都不能原谅自己，他很清楚知道自己有罪；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不需要别人告诉他，他的良心告诉他自己是罪人；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因为良知与生俱来；是人被造时上帝放在人里面的一个部分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堕胎杀婴孩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35%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的北美人士有过堕胎的经历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以上的的中国人有堕胎经历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杀小孩子、剥夺无辜的生命、而且杀的是自己的孩子；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我们没有权利夺取人的生命，在这事上我们越界了、犯罪了；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违背了上帝不可杀人的诫命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内心的良知也告诉我们，这是大恶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堕胎对于心理的后果为：罪咎感、自杀冲动、哀悼、遗憾、懊悔、失去自信心、降低自尊、怀有敌意、愤怒、绝望、无助、憎恨与堕胎有关的人、结束与伴侣的关系、不能原谅自己、常常作可怕的恶梦等等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手淫、婚前性行为等等，都会引发罪咎感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不需要别人来告诉你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你里面就会焦躁不安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婚外性行为的平均治疗周期：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良心／良知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conscience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con+science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那位一直与你在一起的；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人里面的复合性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复合性之间的张力，没有和谐，产生分裂与张力；这种张力久了，就会失眠、焦躁、抑郁。。。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我们自己都无法接受自己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哲学伦理、心灵鸡汤有时候会有一些帮助，但不能解决根本问题；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这只是一种实存的现象学描述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如果你没有这种罪咎感，没有良心责备的话，你可以告诉我，我需要采访你；因为我到目前还没有碰到过这样的人；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在这样一个多元的时代，你可能会说，美国人的罪咎和中国人的罪咎不一样，美国人迟到五分钟可能就感觉到很愧疚；中国人迟到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分钟都若无其事；有些人一夜情就良心不安，有些人娶四个老婆都心安理得；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如果你已经练到这个段位，说明你是专业学过的，可能学伦理学的，伦理学在一定程度上就是破坏伦理这个概念，把道德伦理相对化，为自己和他人狡辩的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伦理学者有时象律师；律师钻法律的空子，伦理学者钻良心的空子；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但是你里面没有办法去掉一个概念，就是公平、正义、良知等概念和感觉本身；尽管内容有所差别，但公平的概念一直在那里，良知的功能一直在那里；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因为你已经吃了那果子，分别善恶树的果子，你能分辨善恶，尽管你分不清善恶，常常以暗为光、以光为暗，以善为恶、以恶为善；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分别善恶是人的本能；尽管这种本能被玷污扭曲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这也是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S Lewis Merely Christianity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返璞归真里面的观点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人的良心是很敏感的，即便象多浪费一点时间，多打一点游戏，在色情网站上流连沉迷，都会引发良心的不安；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阿凡提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Avanti</a:t>
            </a:r>
            <a:r>
              <a:rPr lang="zh-CN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与小木棍的故事：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故事说的是阿凡提居住的城市里有一座金库，金库的管理大臣监守自盗，还设计陷害赖账在两个乞丐头上。糊涂的大法官没法断出结果，聪明的阿凡提想出了一个主意，他拿了三根木棍，让这三人一人拿一根，告诉他们谁是真正的贼，谁手里的木棍就会自动变长。当晚，关在监狱里的三个嫌犯（金库的管理大臣和两个乞丐）有着不同的行为：坦坦荡的两个乞丐安心睡觉了，而作贼心虚的金库管理大臣总是疑心木棍变长，就用小刀把木棍切掉了一截。第二天，真相大白。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人世间多少事情，都是受罪咎感的驱遣，在削小木棍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吃饱穿暖良心平安，其实就是好日子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心安是很高的境界；但我们往往不满足，贪婪抓狂，结果玷污了良心，失去了里面的平安；就好像我们发财致富了，但环境被破坏了；里面的良心、外面的环境，都被破坏了；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我不需要定你的罪，我也不配定你的罪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定你罪的是你自己，是你自己的良心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如果你是基督徒，定你罪的是你里面的圣灵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这些都不是什么外在的律法，都不是什么荒谬的山巅罪；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基督徒与良心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良心可以背泯灭，可以象被热铁烙惯了一般；但是，当圣灵进入我们的内心，我们里面的良心就复苏、就敏锐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马大姐在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做会计，每年都会有几例， 当一些人信主之后，受到圣灵的催逼，把以前从商店偷的东西还回去，否则这些东西就压在他们的心灵上面，无法得到自由；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因为罪会带来惩罚，这叫罪有应得，在刑法里叫罪刑相当原则；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你里面的本能会告诉你，罪会应该有责罚，尽管你千方百计躲避责罚；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不需要外在的力量把罪咎感植入你的内心，你我的内心里面就有这种罪咎感；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这种感觉如此的强烈，会成为我们的困扰；以至于我们都会成为“劳苦担重担的人”；无罪一身轻；带着愧疚的良心，什么都不做都会感到很累；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有一些人的压抑，是被里面的重担压着；主耶稣说：凡劳苦担重担的人，可以到我这里来，我就使你们得安息；因为唯有他才能把自己的百姓从罪恶里拯救出来；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天主教的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Confession;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悔改基督徒祷告的重要内容；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在基督里得释放的例子：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撒该的故事；利未的故事；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龚明鹏的见证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1998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一起去云南宣教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偷手纸、打印纸；信主后还回去的见证（见下文）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3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2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归算一词的出现：</a:t>
            </a: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 smtClean="0"/>
              <a:t>罗</a:t>
            </a:r>
            <a:r>
              <a:rPr lang="en-US" altLang="zh-CN" sz="2000" dirty="0" smtClean="0"/>
              <a:t>4:3,4,5,6,8,11,22,23,24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90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这是一个</a:t>
            </a:r>
            <a:r>
              <a:rPr lang="en-US" dirty="0" smtClean="0"/>
              <a:t>Insulation porcelain</a:t>
            </a:r>
            <a:endParaRPr lang="en-US" altLang="zh-CN" dirty="0" smtClean="0"/>
          </a:p>
          <a:p>
            <a:r>
              <a:rPr lang="zh-CN" altLang="en-US" dirty="0" smtClean="0"/>
              <a:t>也是一个</a:t>
            </a:r>
            <a:r>
              <a:rPr lang="en-US" altLang="zh-CN" dirty="0" smtClean="0"/>
              <a:t>Crime</a:t>
            </a:r>
            <a:r>
              <a:rPr lang="en-US" altLang="zh-CN" baseline="0" dirty="0" smtClean="0"/>
              <a:t> Tool</a:t>
            </a:r>
            <a:endParaRPr lang="en-US" altLang="zh-CN" dirty="0" smtClean="0"/>
          </a:p>
          <a:p>
            <a:endParaRPr lang="en-US" altLang="zh-CN" dirty="0" smtClean="0"/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我们的罪都算到基督的头上；所以基督需要受苦，因为他替我们顶罪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小时候用绝缘瓷瓶打破孙友泉的头，躲在草垛里（绝缘瓷瓶图像见下文）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父母帮我去顶雷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带孙去医院包扎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支付医药费、赔偿、赔礼道歉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我犯罪的结果归算到我父母的头上；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世人的罪都归算到基督的头上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r>
              <a:rPr lang="en-US" baseline="0" dirty="0" smtClean="0"/>
              <a:t> Murray </a:t>
            </a:r>
            <a:r>
              <a:rPr lang="zh-CN" altLang="en-US" baseline="0" dirty="0" smtClean="0"/>
              <a:t>在写</a:t>
            </a:r>
            <a:r>
              <a:rPr lang="en-US" altLang="zh-CN" baseline="0" dirty="0" smtClean="0"/>
              <a:t>the imputation of Adam’s Sin, </a:t>
            </a:r>
            <a:r>
              <a:rPr lang="zh-CN" altLang="en-US" baseline="0" dirty="0" smtClean="0"/>
              <a:t>其主要经文依据就是</a:t>
            </a:r>
            <a:r>
              <a:rPr lang="en-US" altLang="zh-CN" baseline="0" dirty="0" smtClean="0"/>
              <a:t>5:12</a:t>
            </a:r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亚当里：罪的归算</a:t>
            </a:r>
            <a:endParaRPr lang="en-US" altLang="zh-CN" baseline="0" dirty="0" smtClean="0"/>
          </a:p>
          <a:p>
            <a:r>
              <a:rPr lang="zh-CN" altLang="en-US" baseline="0" dirty="0" smtClean="0"/>
              <a:t>基督里：义的归算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因信称义</a:t>
            </a:r>
            <a:endParaRPr lang="en-US" altLang="zh-CN" baseline="0" dirty="0" smtClean="0"/>
          </a:p>
          <a:p>
            <a:r>
              <a:rPr lang="en-US" altLang="zh-CN" baseline="0" dirty="0" smtClean="0"/>
              <a:t>sola gratia 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96C4-E0FD-5142-88A7-5E8D90FF4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theopedia.com/King_James_Vers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唯独恩典</a:t>
            </a:r>
            <a:r>
              <a:rPr lang="en-US" altLang="zh-CN" dirty="0" smtClean="0"/>
              <a:t>/sola gratia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Chinese Christian Church at Columbia </a:t>
            </a:r>
          </a:p>
          <a:p>
            <a:r>
              <a:rPr lang="en-US" dirty="0" smtClean="0"/>
              <a:t>Oct 22,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3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45057"/>
            <a:ext cx="8911687" cy="1035169"/>
          </a:xfrm>
        </p:spPr>
        <p:txBody>
          <a:bodyPr/>
          <a:lstStyle/>
          <a:p>
            <a:r>
              <a:rPr lang="en-US" dirty="0" smtClean="0"/>
              <a:t>A Story of Illustration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500996"/>
            <a:ext cx="4485736" cy="4848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30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295" y="141031"/>
            <a:ext cx="8911687" cy="928645"/>
          </a:xfrm>
        </p:spPr>
        <p:txBody>
          <a:bodyPr/>
          <a:lstStyle/>
          <a:p>
            <a:r>
              <a:rPr lang="en-US" altLang="zh-CN" dirty="0" smtClean="0"/>
              <a:t>Imputation of Sin</a:t>
            </a:r>
            <a:r>
              <a:rPr lang="zh-CN" altLang="en-US" dirty="0" smtClean="0"/>
              <a:t> （</a:t>
            </a:r>
            <a:r>
              <a:rPr lang="en-US" altLang="zh-CN" dirty="0" smtClean="0"/>
              <a:t>Isaiah 53:4-8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329" y="1069676"/>
            <a:ext cx="10006642" cy="555541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Surely he took up our pain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    and bore our suffering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/>
              <a:t>yet we considered him punished by God,</a:t>
            </a:r>
            <a:br>
              <a:rPr lang="en-US" sz="1600" dirty="0"/>
            </a:br>
            <a:r>
              <a:rPr lang="en-US" sz="1600" dirty="0"/>
              <a:t>    stricken by him, and afflicted.</a:t>
            </a:r>
            <a:br>
              <a:rPr lang="en-US" sz="1600" dirty="0"/>
            </a:br>
            <a:r>
              <a:rPr lang="en-US" sz="1600" b="1" baseline="30000" dirty="0"/>
              <a:t>5 </a:t>
            </a:r>
            <a:r>
              <a:rPr lang="en-US" sz="1600" dirty="0">
                <a:solidFill>
                  <a:srgbClr val="FF0000"/>
                </a:solidFill>
              </a:rPr>
              <a:t>But he was pierced for our transgressions,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    he was crushed for our iniquities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the punishment that brought us peace was on him,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    and by his wounds we are healed.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b="1" baseline="30000" dirty="0"/>
              <a:t>6 </a:t>
            </a:r>
            <a:r>
              <a:rPr lang="en-US" sz="1600" dirty="0"/>
              <a:t>We all, like sheep, have gone astray,</a:t>
            </a:r>
            <a:br>
              <a:rPr lang="en-US" sz="1600" dirty="0"/>
            </a:br>
            <a:r>
              <a:rPr lang="en-US" sz="1600" dirty="0"/>
              <a:t>    each of us has turned to our own way;</a:t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and the Lord has laid on him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    the iniquity of us all</a:t>
            </a:r>
            <a:r>
              <a:rPr lang="en-US" sz="1600" dirty="0"/>
              <a:t>.</a:t>
            </a:r>
          </a:p>
          <a:p>
            <a:r>
              <a:rPr lang="en-US" sz="1600" b="1" baseline="30000" dirty="0"/>
              <a:t>7 </a:t>
            </a:r>
            <a:r>
              <a:rPr lang="en-US" sz="1600" dirty="0"/>
              <a:t>He was oppressed and afflicted,</a:t>
            </a:r>
            <a:br>
              <a:rPr lang="en-US" sz="1600" dirty="0"/>
            </a:br>
            <a:r>
              <a:rPr lang="en-US" sz="1600" dirty="0"/>
              <a:t>    yet he did not open his mouth;</a:t>
            </a:r>
            <a:br>
              <a:rPr lang="en-US" sz="1600" dirty="0"/>
            </a:br>
            <a:r>
              <a:rPr lang="en-US" sz="1600" dirty="0"/>
              <a:t>he was led like a lamb to the slaughter,</a:t>
            </a:r>
            <a:br>
              <a:rPr lang="en-US" sz="1600" dirty="0"/>
            </a:br>
            <a:r>
              <a:rPr lang="en-US" sz="1600" dirty="0"/>
              <a:t>    and as a sheep before its shearers is silent,</a:t>
            </a:r>
            <a:br>
              <a:rPr lang="en-US" sz="1600" dirty="0"/>
            </a:br>
            <a:r>
              <a:rPr lang="en-US" sz="1600" dirty="0"/>
              <a:t>    so he did not open his mouth.</a:t>
            </a:r>
            <a:br>
              <a:rPr lang="en-US" sz="1600" dirty="0"/>
            </a:br>
            <a:r>
              <a:rPr lang="en-US" sz="1600" b="1" baseline="30000" dirty="0"/>
              <a:t>8 </a:t>
            </a:r>
            <a:r>
              <a:rPr lang="en-US" sz="1600" dirty="0"/>
              <a:t>By </a:t>
            </a:r>
            <a:r>
              <a:rPr lang="en-US" sz="1600" dirty="0" smtClean="0"/>
              <a:t>oppression</a:t>
            </a:r>
            <a:r>
              <a:rPr lang="en-US" sz="1600" baseline="300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judgment he was taken away.</a:t>
            </a:r>
            <a:br>
              <a:rPr lang="en-US" sz="1600" dirty="0"/>
            </a:br>
            <a:r>
              <a:rPr lang="en-US" sz="1600" dirty="0"/>
              <a:t>    Yet who of his generation protested?</a:t>
            </a:r>
            <a:br>
              <a:rPr lang="en-US" sz="1600" dirty="0"/>
            </a:br>
            <a:r>
              <a:rPr lang="en-US" sz="1600" dirty="0">
                <a:solidFill>
                  <a:srgbClr val="FF0000"/>
                </a:solidFill>
              </a:rPr>
              <a:t>For he was cut off from the land of the living;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    for the transgression of my people he was punished</a:t>
            </a:r>
          </a:p>
        </p:txBody>
      </p:sp>
    </p:spTree>
    <p:extLst>
      <p:ext uri="{BB962C8B-B14F-4D97-AF65-F5344CB8AC3E}">
        <p14:creationId xmlns:p14="http://schemas.microsoft.com/office/powerpoint/2010/main" val="186047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72528"/>
            <a:ext cx="9675812" cy="89714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Another kind of imputation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Romans 5:12-21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098" y="1069675"/>
            <a:ext cx="9382514" cy="5658929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baseline="30000" dirty="0"/>
              <a:t>12 </a:t>
            </a:r>
            <a:r>
              <a:rPr lang="en-US" dirty="0">
                <a:solidFill>
                  <a:srgbClr val="FF0000"/>
                </a:solidFill>
              </a:rPr>
              <a:t>Therefore, just as sin entered the world through one man, and death through sin</a:t>
            </a:r>
            <a:r>
              <a:rPr lang="en-US" dirty="0" smtClean="0">
                <a:solidFill>
                  <a:srgbClr val="FF0000"/>
                </a:solidFill>
              </a:rPr>
              <a:t>, and </a:t>
            </a:r>
            <a:r>
              <a:rPr lang="en-US" dirty="0">
                <a:solidFill>
                  <a:srgbClr val="FF0000"/>
                </a:solidFill>
              </a:rPr>
              <a:t>in this way death came to all people, because all sinned</a:t>
            </a:r>
            <a:r>
              <a:rPr lang="en-US" dirty="0" smtClean="0">
                <a:solidFill>
                  <a:srgbClr val="FF0000"/>
                </a:solidFill>
              </a:rPr>
              <a:t>—</a:t>
            </a:r>
          </a:p>
          <a:p>
            <a:r>
              <a:rPr lang="en-US" altLang="zh-TW" b="1" baseline="30000" dirty="0" smtClean="0"/>
              <a:t>13</a:t>
            </a:r>
            <a:r>
              <a:rPr lang="en-US" altLang="zh-TW" b="1" baseline="30000" dirty="0"/>
              <a:t> </a:t>
            </a:r>
            <a:r>
              <a:rPr lang="zh-TW" altLang="en-US" dirty="0"/>
              <a:t>沒 有 律 法 之 先 ， 罪 已 經 在 世 上 ； 但 沒 有 律 法 ， 罪 也 不 算 罪 。</a:t>
            </a:r>
          </a:p>
          <a:p>
            <a:r>
              <a:rPr lang="en-US" altLang="zh-TW" b="1" baseline="30000" dirty="0"/>
              <a:t>14 </a:t>
            </a:r>
            <a:r>
              <a:rPr lang="zh-TW" altLang="en-US" dirty="0"/>
              <a:t>然 而 從 亞 當 到 摩 西 ， 死 就 作 了 王 ， 連 那 些 不 與 亞 當 犯 一 樣 罪 過 的 ， 也 在 他 的 權 下 。 亞 當 乃 是 那 以 後 要 來 之 人 的 豫 像 。</a:t>
            </a:r>
          </a:p>
          <a:p>
            <a:r>
              <a:rPr lang="en-US" altLang="zh-TW" b="1" baseline="30000" dirty="0"/>
              <a:t>15 </a:t>
            </a:r>
            <a:r>
              <a:rPr lang="zh-TW" altLang="en-US" dirty="0"/>
              <a:t>只 是 過 犯 不 如 恩 賜 ， 若 因 一 人 的 過 犯 ， 眾 人 都 死 了 ， 何 況 神 的 恩 典 ， 與 那 因 耶 穌 基 督 一 人 恩 典 中 的 賞 賜 ， 豈 不 更 加 倍 的 臨 到 眾 人 麼 ？</a:t>
            </a:r>
          </a:p>
          <a:p>
            <a:r>
              <a:rPr lang="en-US" altLang="zh-TW" b="1" baseline="30000" dirty="0"/>
              <a:t>16 </a:t>
            </a:r>
            <a:r>
              <a:rPr lang="zh-TW" altLang="en-US" dirty="0"/>
              <a:t>因 一 人 犯 罪 就 定 罪 ， 也 不 如 恩 賜 ， 原 來 審 判 是 由 一 人 而 定 罪 ， 恩 賜 乃 是 由 許 多 過 犯 而 稱 義 。</a:t>
            </a:r>
          </a:p>
          <a:p>
            <a:r>
              <a:rPr lang="en-US" altLang="zh-TW" b="1" baseline="30000" dirty="0"/>
              <a:t>17 </a:t>
            </a:r>
            <a:r>
              <a:rPr lang="zh-TW" altLang="en-US" dirty="0"/>
              <a:t>若 因 一 人 的 過 犯 ， 死 就 因 這 一 人 作 了 王 ， 何 況 那 些 受 洪 恩 又 蒙 所 賜 之 義 的 ， 豈 不 更 要 因 耶 穌 基 督 一 人 在 生 命 中 作 王 麼 ？</a:t>
            </a:r>
          </a:p>
          <a:p>
            <a:r>
              <a:rPr lang="en-US" altLang="zh-TW" b="1" baseline="30000" dirty="0"/>
              <a:t>18 </a:t>
            </a:r>
            <a:r>
              <a:rPr lang="zh-TW" altLang="en-US" dirty="0"/>
              <a:t>如 此 說 來 ， 因 一 次 的 過 犯 ， 眾 人 都 被 定 罪 ； 照 樣 ， 因 一 次 的 義 行 ， 眾 人 也 就 被 稱 義 得 生 命 了 。</a:t>
            </a:r>
          </a:p>
          <a:p>
            <a:r>
              <a:rPr lang="en-US" b="1" baseline="30000" dirty="0">
                <a:solidFill>
                  <a:srgbClr val="FF0000"/>
                </a:solidFill>
              </a:rPr>
              <a:t>19 </a:t>
            </a:r>
            <a:r>
              <a:rPr lang="en-US" dirty="0">
                <a:solidFill>
                  <a:srgbClr val="FF0000"/>
                </a:solidFill>
              </a:rPr>
              <a:t>For just as through the disobedience of the one man the many were made sinners, so also through the obedience of the one man the many will be made righteous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zh-TW" altLang="en-US" dirty="0">
              <a:solidFill>
                <a:srgbClr val="FF0000"/>
              </a:solidFill>
            </a:endParaRPr>
          </a:p>
          <a:p>
            <a:r>
              <a:rPr lang="en-US" altLang="zh-TW" b="1" baseline="30000" dirty="0"/>
              <a:t>20 </a:t>
            </a:r>
            <a:r>
              <a:rPr lang="zh-TW" altLang="en-US" dirty="0"/>
              <a:t>律 法 本 是 外 添 的 ， 叫 過 犯 顯 多 ； 只 是 罪 在 那 裡 顯 多 ， 恩 典 就 更 顯 多 了 。</a:t>
            </a:r>
          </a:p>
          <a:p>
            <a:r>
              <a:rPr lang="en-US" altLang="zh-TW" b="1" baseline="30000" dirty="0"/>
              <a:t>21 </a:t>
            </a:r>
            <a:r>
              <a:rPr lang="zh-TW" altLang="en-US" dirty="0"/>
              <a:t>就 如 罪 作 王 叫 人 死 ； 照 樣 ， 恩 典 也 藉 著 義 作 王 ， 叫 人 因 我 們 的 主 耶 穌 基 督 得 永 生 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4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79563"/>
            <a:ext cx="8911687" cy="948906"/>
          </a:xfrm>
        </p:spPr>
        <p:txBody>
          <a:bodyPr/>
          <a:lstStyle/>
          <a:p>
            <a:r>
              <a:rPr lang="en-US" dirty="0" smtClean="0"/>
              <a:t>Imputation and Grace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483743"/>
            <a:ext cx="9315241" cy="5072332"/>
          </a:xfrm>
        </p:spPr>
        <p:txBody>
          <a:bodyPr/>
          <a:lstStyle/>
          <a:p>
            <a:r>
              <a:rPr lang="en-US" altLang="zh-CN" dirty="0" smtClean="0"/>
              <a:t>My Children’s Debts are imputed to us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altLang="zh-CN" dirty="0" smtClean="0"/>
              <a:t>Parents are happy to give all their belongs to their children  </a:t>
            </a:r>
            <a:br>
              <a:rPr lang="en-US" altLang="zh-CN" dirty="0" smtClean="0"/>
            </a:br>
            <a:r>
              <a:rPr lang="en-US" altLang="zh-CN" dirty="0" smtClean="0"/>
              <a:t>Gift/Heritage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en-US" dirty="0" smtClean="0"/>
              <a:t>Concept of Imputation in Marriage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582" y="192789"/>
            <a:ext cx="8911687" cy="738864"/>
          </a:xfrm>
        </p:spPr>
        <p:txBody>
          <a:bodyPr/>
          <a:lstStyle/>
          <a:p>
            <a:r>
              <a:rPr lang="en-US" dirty="0" smtClean="0"/>
              <a:t>A Radical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5673" y="1173163"/>
            <a:ext cx="8148179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8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363" y="327804"/>
            <a:ext cx="9296250" cy="966158"/>
          </a:xfrm>
        </p:spPr>
        <p:txBody>
          <a:bodyPr/>
          <a:lstStyle/>
          <a:p>
            <a:r>
              <a:rPr lang="en-US" dirty="0" smtClean="0"/>
              <a:t>Make Grace the Principle of Your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902" y="1293961"/>
            <a:ext cx="9230264" cy="5417389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Dr. Smith </a:t>
            </a:r>
            <a:r>
              <a:rPr lang="zh-CN" altLang="en-US" sz="2400" dirty="0" smtClean="0"/>
              <a:t>两种心态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Mentality of Scarcity vs. Mentality of Abundance</a:t>
            </a:r>
          </a:p>
          <a:p>
            <a:pPr lvl="1"/>
            <a:endParaRPr lang="en-US" sz="2400" dirty="0"/>
          </a:p>
          <a:p>
            <a:r>
              <a:rPr lang="en-US" altLang="zh-CN" sz="2400" dirty="0" smtClean="0"/>
              <a:t>Believe in the Divine Grace, Follow God in Faith</a:t>
            </a:r>
            <a:br>
              <a:rPr lang="en-US" altLang="zh-CN" sz="2400" dirty="0" smtClean="0"/>
            </a:br>
            <a:endParaRPr lang="en-US" altLang="zh-CN" sz="2400" dirty="0" smtClean="0"/>
          </a:p>
          <a:p>
            <a:r>
              <a:rPr lang="en-US" altLang="zh-CN" sz="2400" dirty="0" smtClean="0"/>
              <a:t>What is your vision? </a:t>
            </a:r>
          </a:p>
          <a:p>
            <a:r>
              <a:rPr lang="en-US" altLang="zh-CN" sz="2400" dirty="0" smtClean="0"/>
              <a:t>What is your dream? </a:t>
            </a:r>
          </a:p>
          <a:p>
            <a:r>
              <a:rPr lang="en-US" altLang="zh-CN" sz="2400" smtClean="0"/>
              <a:t>What is your calling? </a:t>
            </a:r>
            <a:br>
              <a:rPr lang="en-US" altLang="zh-CN" sz="2400" smtClean="0"/>
            </a:b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81097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宗教改革的五大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Five </a:t>
            </a:r>
            <a:r>
              <a:rPr lang="en-US" altLang="zh-CN" dirty="0" err="1" smtClean="0"/>
              <a:t>Solas</a:t>
            </a:r>
            <a:r>
              <a:rPr lang="en-US" altLang="zh-CN" dirty="0" smtClean="0"/>
              <a:t> of Reformation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5531"/>
            <a:ext cx="8915400" cy="4355691"/>
          </a:xfrm>
        </p:spPr>
        <p:txBody>
          <a:bodyPr>
            <a:normAutofit/>
          </a:bodyPr>
          <a:lstStyle/>
          <a:p>
            <a:endParaRPr lang="en-US" sz="2800" i="1" dirty="0" smtClean="0"/>
          </a:p>
          <a:p>
            <a:r>
              <a:rPr lang="zh-CN" altLang="en-US" sz="2800" i="1" dirty="0" smtClean="0"/>
              <a:t>唯独信心</a:t>
            </a:r>
            <a:r>
              <a:rPr lang="en-US" altLang="zh-CN" sz="2800" i="1" dirty="0" smtClean="0"/>
              <a:t>/</a:t>
            </a:r>
            <a:r>
              <a:rPr lang="en-US" sz="2800" i="1" dirty="0" smtClean="0"/>
              <a:t>Sola </a:t>
            </a:r>
            <a:r>
              <a:rPr lang="en-US" sz="2800" i="1" dirty="0"/>
              <a:t>Fide</a:t>
            </a:r>
            <a:r>
              <a:rPr lang="en-US" sz="2800" dirty="0"/>
              <a:t>, by faith alone.</a:t>
            </a:r>
          </a:p>
          <a:p>
            <a:r>
              <a:rPr lang="zh-CN" altLang="en-US" sz="2800" i="1" dirty="0" smtClean="0"/>
              <a:t>唯独圣经</a:t>
            </a:r>
            <a:r>
              <a:rPr lang="en-US" altLang="zh-CN" sz="2800" i="1" dirty="0" smtClean="0"/>
              <a:t>/</a:t>
            </a:r>
            <a:r>
              <a:rPr lang="en-US" sz="2800" i="1" dirty="0" smtClean="0"/>
              <a:t>Sola </a:t>
            </a:r>
            <a:r>
              <a:rPr lang="en-US" sz="2800" i="1" dirty="0"/>
              <a:t>Scriptura</a:t>
            </a:r>
            <a:r>
              <a:rPr lang="en-US" sz="2800" dirty="0"/>
              <a:t>, by Scripture alone.</a:t>
            </a:r>
          </a:p>
          <a:p>
            <a:r>
              <a:rPr lang="zh-CN" altLang="en-US" sz="2800" i="1" dirty="0" smtClean="0"/>
              <a:t>唯独基督</a:t>
            </a:r>
            <a:r>
              <a:rPr lang="en-US" altLang="zh-CN" sz="2800" i="1" dirty="0" smtClean="0"/>
              <a:t>/</a:t>
            </a:r>
            <a:r>
              <a:rPr lang="en-US" sz="2800" i="1" dirty="0" err="1" smtClean="0"/>
              <a:t>Solus</a:t>
            </a:r>
            <a:r>
              <a:rPr lang="en-US" sz="2800" i="1" dirty="0" smtClean="0"/>
              <a:t> </a:t>
            </a:r>
            <a:r>
              <a:rPr lang="en-US" sz="2800" i="1" dirty="0" err="1"/>
              <a:t>Christus</a:t>
            </a:r>
            <a:r>
              <a:rPr lang="en-US" sz="2800" dirty="0"/>
              <a:t>, through Christ alone.</a:t>
            </a:r>
          </a:p>
          <a:p>
            <a:r>
              <a:rPr lang="zh-CN" altLang="en-US" sz="2800" i="1" dirty="0" smtClean="0"/>
              <a:t>唯独恩典</a:t>
            </a:r>
            <a:r>
              <a:rPr lang="en-US" altLang="zh-CN" sz="2800" i="1" dirty="0" smtClean="0"/>
              <a:t>/</a:t>
            </a:r>
            <a:r>
              <a:rPr lang="en-US" sz="2800" i="1" dirty="0" smtClean="0"/>
              <a:t>Sola </a:t>
            </a:r>
            <a:r>
              <a:rPr lang="en-US" sz="2800" i="1" dirty="0"/>
              <a:t>Gratia</a:t>
            </a:r>
            <a:r>
              <a:rPr lang="en-US" sz="2800" dirty="0"/>
              <a:t>, by grace alone.</a:t>
            </a:r>
          </a:p>
          <a:p>
            <a:r>
              <a:rPr lang="zh-CN" altLang="en-US" sz="2800" i="1" dirty="0" smtClean="0"/>
              <a:t>唯独神的荣耀</a:t>
            </a:r>
            <a:r>
              <a:rPr lang="en-US" altLang="zh-CN" sz="2800" i="1" dirty="0" smtClean="0"/>
              <a:t>/</a:t>
            </a:r>
            <a:r>
              <a:rPr lang="en-US" sz="2800" i="1" dirty="0" smtClean="0"/>
              <a:t>Soli </a:t>
            </a:r>
            <a:r>
              <a:rPr lang="en-US" sz="2800" i="1" dirty="0" err="1"/>
              <a:t>Deo</a:t>
            </a:r>
            <a:r>
              <a:rPr lang="en-US" sz="2800" i="1" dirty="0"/>
              <a:t> Gloria</a:t>
            </a:r>
            <a:r>
              <a:rPr lang="en-US" sz="2800" dirty="0"/>
              <a:t>, glory to God alone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09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6828"/>
          </a:xfrm>
        </p:spPr>
        <p:txBody>
          <a:bodyPr/>
          <a:lstStyle/>
          <a:p>
            <a:r>
              <a:rPr lang="zh-CN" altLang="en-US" i="1" dirty="0"/>
              <a:t>唯独恩典</a:t>
            </a:r>
            <a:r>
              <a:rPr lang="en-US" altLang="zh-CN" i="1" dirty="0"/>
              <a:t>/</a:t>
            </a:r>
            <a:r>
              <a:rPr lang="en-US" i="1" dirty="0"/>
              <a:t>Sola Gratia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96" y="1597571"/>
            <a:ext cx="9089216" cy="5087007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/>
              <a:t>the </a:t>
            </a:r>
            <a:r>
              <a:rPr lang="en-US" altLang="zh-CN" sz="3200" dirty="0" smtClean="0"/>
              <a:t>ubiquitous existence of sin</a:t>
            </a:r>
          </a:p>
          <a:p>
            <a:r>
              <a:rPr lang="en-US" altLang="zh-CN" sz="3200" dirty="0" smtClean="0"/>
              <a:t>prevailing sense of guilt in us</a:t>
            </a:r>
          </a:p>
          <a:p>
            <a:pPr lvl="1"/>
            <a:r>
              <a:rPr lang="en-US" sz="3200" dirty="0"/>
              <a:t>The tension between the strict super-ego and the subordinate ego we call the sense of </a:t>
            </a:r>
            <a:r>
              <a:rPr lang="en-US" sz="3200" dirty="0" smtClean="0"/>
              <a:t>guilt </a:t>
            </a:r>
            <a:r>
              <a:rPr lang="en-US" sz="2200" dirty="0" smtClean="0"/>
              <a:t>(Freud, Civilization and its Discontent)</a:t>
            </a:r>
            <a:endParaRPr lang="en-US" altLang="zh-CN" sz="2200" dirty="0" smtClean="0"/>
          </a:p>
          <a:p>
            <a:r>
              <a:rPr lang="en-US" altLang="zh-CN" sz="3200" dirty="0" smtClean="0"/>
              <a:t>We are all poor in spirit </a:t>
            </a:r>
          </a:p>
          <a:p>
            <a:r>
              <a:rPr lang="en-US" altLang="zh-CN" sz="3200" dirty="0" smtClean="0"/>
              <a:t>We are all in need of GRACE </a:t>
            </a:r>
          </a:p>
          <a:p>
            <a:r>
              <a:rPr lang="en-US" altLang="zh-CN" sz="3200" dirty="0" smtClean="0"/>
              <a:t>Divine Grace as the only solution to our 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26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018" y="155277"/>
            <a:ext cx="10420709" cy="793629"/>
          </a:xfrm>
        </p:spPr>
        <p:txBody>
          <a:bodyPr>
            <a:normAutofit/>
          </a:bodyPr>
          <a:lstStyle/>
          <a:p>
            <a:r>
              <a:rPr lang="en-US" dirty="0"/>
              <a:t>the feeling of </a:t>
            </a:r>
            <a:r>
              <a:rPr lang="en-US" dirty="0" smtClean="0"/>
              <a:t>guilt</a:t>
            </a:r>
            <a:r>
              <a:rPr lang="en-US" smtClean="0"/>
              <a:t>: a prevalent existence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19" y="948906"/>
            <a:ext cx="10420710" cy="56934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2800" dirty="0" smtClean="0"/>
              <a:t>the source of this feeling of guilt</a:t>
            </a:r>
            <a:endParaRPr lang="en-US" sz="2800" dirty="0" smtClean="0"/>
          </a:p>
          <a:p>
            <a:pPr lvl="0"/>
            <a:r>
              <a:rPr lang="en-US" sz="2400" dirty="0" smtClean="0"/>
              <a:t>from inside out</a:t>
            </a:r>
          </a:p>
          <a:p>
            <a:pPr lvl="1"/>
            <a:r>
              <a:rPr lang="en-US" altLang="zh-CN" sz="2400" dirty="0" smtClean="0"/>
              <a:t>from our conscience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Romans </a:t>
            </a:r>
            <a:r>
              <a:rPr lang="en-US" sz="2400" dirty="0" smtClean="0"/>
              <a:t>2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lvl="2"/>
            <a:r>
              <a:rPr lang="en-US" altLang="zh-CN" sz="2600" dirty="0" smtClean="0"/>
              <a:t>Romans 2:14-15</a:t>
            </a:r>
            <a:r>
              <a:rPr lang="zh-CN" altLang="en-US" sz="2600" dirty="0" smtClean="0"/>
              <a:t> </a:t>
            </a:r>
            <a:r>
              <a:rPr lang="en-US" sz="2600" b="1" baseline="30000" dirty="0" smtClean="0"/>
              <a:t> 14 </a:t>
            </a:r>
            <a:r>
              <a:rPr lang="en-US" sz="2600" dirty="0" smtClean="0"/>
              <a:t>(Indeed, when Gentiles, who do not have the law, do by nature things required by the law, they are a law for themselves, even though they do not have the law. </a:t>
            </a:r>
            <a:r>
              <a:rPr lang="en-US" sz="2600" b="1" baseline="30000" dirty="0" smtClean="0"/>
              <a:t>15 </a:t>
            </a:r>
            <a:r>
              <a:rPr lang="en-US" sz="2600" dirty="0" smtClean="0"/>
              <a:t>They show that </a:t>
            </a:r>
            <a:r>
              <a:rPr lang="en-US" sz="2600" dirty="0" smtClean="0">
                <a:solidFill>
                  <a:srgbClr val="FF0000"/>
                </a:solidFill>
              </a:rPr>
              <a:t>the requirements of the law are written on their hearts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FF0000"/>
                </a:solidFill>
              </a:rPr>
              <a:t>their consciences also bearing witness</a:t>
            </a:r>
            <a:r>
              <a:rPr lang="en-US" sz="2600" dirty="0" smtClean="0"/>
              <a:t>, and their thoughts sometimes accusing them and at other times even defending them.) </a:t>
            </a:r>
            <a:endParaRPr lang="en-US" altLang="zh-CN" sz="2600" dirty="0" smtClean="0"/>
          </a:p>
          <a:p>
            <a:pPr lvl="2"/>
            <a:r>
              <a:rPr lang="en-US" altLang="zh-CN" sz="2600" dirty="0" smtClean="0"/>
              <a:t>1 John 1:8</a:t>
            </a:r>
            <a:r>
              <a:rPr lang="zh-CN" altLang="en-US" sz="2600" dirty="0" smtClean="0"/>
              <a:t> </a:t>
            </a:r>
            <a:r>
              <a:rPr lang="en-US" sz="2600" b="1" baseline="30000" dirty="0" smtClean="0"/>
              <a:t> </a:t>
            </a:r>
            <a:r>
              <a:rPr lang="en-US" sz="2600" dirty="0" smtClean="0">
                <a:solidFill>
                  <a:srgbClr val="FF0000"/>
                </a:solidFill>
              </a:rPr>
              <a:t>If we claim to be without sin, we deceive ourselves </a:t>
            </a:r>
            <a:r>
              <a:rPr lang="en-US" sz="2600" dirty="0" smtClean="0"/>
              <a:t>and the truth is not in us.</a:t>
            </a:r>
          </a:p>
          <a:p>
            <a:pPr lvl="1"/>
            <a:r>
              <a:rPr lang="en-US" altLang="zh-CN" sz="2400" dirty="0" smtClean="0"/>
              <a:t>through the Mosaic Law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Romans </a:t>
            </a:r>
            <a:r>
              <a:rPr lang="en-US" sz="2400" dirty="0" smtClean="0"/>
              <a:t>2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lvl="2"/>
            <a:r>
              <a:rPr lang="en-US" altLang="zh-TW" b="1" baseline="30000" dirty="0" smtClean="0"/>
              <a:t> 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17</a:t>
            </a:r>
            <a:r>
              <a:rPr lang="en-US" sz="2400" b="1" baseline="30000" dirty="0">
                <a:solidFill>
                  <a:schemeClr val="tx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Now you, if you call yourself a Jew; if you rely on the law and boast in God; </a:t>
            </a:r>
            <a:r>
              <a:rPr lang="mr-IN" sz="2400" dirty="0">
                <a:solidFill>
                  <a:schemeClr val="tx1"/>
                </a:solidFill>
              </a:rPr>
              <a:t>…</a:t>
            </a:r>
            <a:r>
              <a:rPr lang="en-US" sz="2400" b="1" baseline="30000" dirty="0">
                <a:solidFill>
                  <a:schemeClr val="tx1"/>
                </a:solidFill>
              </a:rPr>
              <a:t> 21 </a:t>
            </a:r>
            <a:r>
              <a:rPr lang="en-US" sz="2400" dirty="0">
                <a:solidFill>
                  <a:schemeClr val="tx1"/>
                </a:solidFill>
              </a:rPr>
              <a:t>you, then, who teach others, do you not teach yourself? You who preach against stealing, do you steal? </a:t>
            </a:r>
            <a:r>
              <a:rPr lang="en-US" sz="2400" b="1" baseline="30000" dirty="0">
                <a:solidFill>
                  <a:schemeClr val="tx1"/>
                </a:solidFill>
              </a:rPr>
              <a:t>22 </a:t>
            </a:r>
            <a:r>
              <a:rPr lang="en-US" sz="2400" dirty="0">
                <a:solidFill>
                  <a:schemeClr val="tx1"/>
                </a:solidFill>
              </a:rPr>
              <a:t>You who say that people should not commit adultery, do you commit adultery? You who abhor idols, do you rob temples? </a:t>
            </a:r>
            <a:r>
              <a:rPr lang="en-US" sz="2400" b="1" baseline="30000" dirty="0">
                <a:solidFill>
                  <a:schemeClr val="tx1"/>
                </a:solidFill>
              </a:rPr>
              <a:t>23 </a:t>
            </a:r>
            <a:r>
              <a:rPr lang="en-US" sz="2400" dirty="0">
                <a:solidFill>
                  <a:srgbClr val="FF0000"/>
                </a:solidFill>
              </a:rPr>
              <a:t>You who boast in the law, do you dishonor God by breaking the law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/>
          </a:p>
          <a:p>
            <a:pPr lvl="1"/>
            <a:r>
              <a:rPr lang="en-US" altLang="zh-CN" sz="2400" dirty="0" smtClean="0"/>
              <a:t>the Indwelling Spirit</a:t>
            </a:r>
            <a:br>
              <a:rPr lang="en-US" altLang="zh-CN" sz="2400" dirty="0" smtClean="0"/>
            </a:br>
            <a:r>
              <a:rPr lang="en-US" altLang="zh-CN" sz="2600" dirty="0" smtClean="0"/>
              <a:t>John 16 </a:t>
            </a:r>
            <a:r>
              <a:rPr lang="en-US" sz="2600" b="1" baseline="30000" dirty="0">
                <a:solidFill>
                  <a:schemeClr val="tx1"/>
                </a:solidFill>
              </a:rPr>
              <a:t>7 </a:t>
            </a:r>
            <a:r>
              <a:rPr lang="en-US" sz="2600" dirty="0">
                <a:solidFill>
                  <a:schemeClr val="tx1"/>
                </a:solidFill>
              </a:rPr>
              <a:t>But very truly I tell you, it is for your good that I am going away. Unless I go away, the Advocate will not come to you; but if I go, I will send him to you. </a:t>
            </a:r>
            <a:r>
              <a:rPr lang="en-US" sz="2600" b="1" baseline="30000" dirty="0">
                <a:solidFill>
                  <a:schemeClr val="tx1"/>
                </a:solidFill>
              </a:rPr>
              <a:t>8 </a:t>
            </a:r>
            <a:r>
              <a:rPr lang="en-US" sz="2600" dirty="0">
                <a:solidFill>
                  <a:schemeClr val="tx1"/>
                </a:solidFill>
              </a:rPr>
              <a:t>When he comes, </a:t>
            </a:r>
            <a:r>
              <a:rPr lang="en-US" sz="2600" dirty="0">
                <a:solidFill>
                  <a:srgbClr val="FF0000"/>
                </a:solidFill>
              </a:rPr>
              <a:t>he will prove the world to be in the wrong about sin and righteousness and judgment</a:t>
            </a:r>
            <a:r>
              <a:rPr lang="en-US" sz="2600" dirty="0">
                <a:solidFill>
                  <a:schemeClr val="tx1"/>
                </a:solidFill>
              </a:rPr>
              <a:t>: </a:t>
            </a:r>
            <a:r>
              <a:rPr lang="en-US" sz="2600" b="1" baseline="30000" dirty="0">
                <a:solidFill>
                  <a:schemeClr val="tx1"/>
                </a:solidFill>
              </a:rPr>
              <a:t>9 </a:t>
            </a:r>
            <a:r>
              <a:rPr lang="en-US" sz="2600" dirty="0">
                <a:solidFill>
                  <a:schemeClr val="tx1"/>
                </a:solidFill>
              </a:rPr>
              <a:t>about sin, because people do not believe in me; </a:t>
            </a:r>
            <a:r>
              <a:rPr lang="en-US" sz="2600" b="1" baseline="30000" dirty="0">
                <a:solidFill>
                  <a:schemeClr val="tx1"/>
                </a:solidFill>
              </a:rPr>
              <a:t>10 </a:t>
            </a:r>
            <a:r>
              <a:rPr lang="en-US" sz="2600" dirty="0">
                <a:solidFill>
                  <a:schemeClr val="tx1"/>
                </a:solidFill>
              </a:rPr>
              <a:t>about righteousness, because I am going to the Father, where you can see me no longer; </a:t>
            </a:r>
            <a:r>
              <a:rPr lang="en-US" sz="2600" b="1" baseline="30000" dirty="0">
                <a:solidFill>
                  <a:schemeClr val="tx1"/>
                </a:solidFill>
              </a:rPr>
              <a:t>11 </a:t>
            </a:r>
            <a:r>
              <a:rPr lang="en-US" sz="2600" dirty="0">
                <a:solidFill>
                  <a:schemeClr val="tx1"/>
                </a:solidFill>
              </a:rPr>
              <a:t>and about judgment, because the prince of this world now stands condemned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4739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087" y="189781"/>
            <a:ext cx="8911687" cy="810884"/>
          </a:xfrm>
        </p:spPr>
        <p:txBody>
          <a:bodyPr/>
          <a:lstStyle/>
          <a:p>
            <a:r>
              <a:rPr lang="en-US" dirty="0" smtClean="0"/>
              <a:t>prevalent existence of guilt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087" y="1311215"/>
            <a:ext cx="9954883" cy="5331125"/>
          </a:xfrm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altLang="zh-CN" sz="36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altLang="zh-CN" sz="3600" dirty="0" smtClean="0"/>
              <a:t>a criminal’s confession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sz="36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altLang="zh-CN" sz="3600" dirty="0" smtClean="0"/>
              <a:t>psychological syndrome after abortion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sz="36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3600" dirty="0"/>
              <a:t> </a:t>
            </a:r>
            <a:r>
              <a:rPr lang="en-US" sz="3600" dirty="0" smtClean="0"/>
              <a:t>disturbed by sexual immorality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442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616" y="192790"/>
            <a:ext cx="8911687" cy="859633"/>
          </a:xfrm>
        </p:spPr>
        <p:txBody>
          <a:bodyPr/>
          <a:lstStyle/>
          <a:p>
            <a:r>
              <a:rPr lang="en-US" dirty="0" smtClean="0"/>
              <a:t>restless conscience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616" y="1293962"/>
            <a:ext cx="9829112" cy="5313872"/>
          </a:xfrm>
        </p:spPr>
        <p:txBody>
          <a:bodyPr/>
          <a:lstStyle/>
          <a:p>
            <a:pPr>
              <a:buFont typeface="Wingdings" charset="2"/>
              <a:buChar char="v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endParaRPr lang="en-US" altLang="zh-CN" sz="28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conscience and its structure </a:t>
            </a:r>
          </a:p>
          <a:p>
            <a:pPr>
              <a:buFont typeface="Wingdings" charset="2"/>
              <a:buChar char="v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ethical relativism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844" y="100643"/>
            <a:ext cx="8588885" cy="848264"/>
          </a:xfrm>
        </p:spPr>
        <p:txBody>
          <a:bodyPr/>
          <a:lstStyle/>
          <a:p>
            <a:r>
              <a:rPr lang="en-US" dirty="0"/>
              <a:t>prevalent existence of guilt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844" y="1055297"/>
            <a:ext cx="9399767" cy="5569789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sz="2800" dirty="0" smtClean="0"/>
              <a:t>Avanti Story</a:t>
            </a:r>
          </a:p>
          <a:p>
            <a:endParaRPr lang="en-US" sz="2800" dirty="0"/>
          </a:p>
          <a:p>
            <a:r>
              <a:rPr lang="en-US" altLang="zh-CN" sz="2800" dirty="0" smtClean="0"/>
              <a:t>We are all burdened by the sense of guilt</a:t>
            </a:r>
          </a:p>
          <a:p>
            <a:endParaRPr lang="en-US" sz="2800" dirty="0"/>
          </a:p>
          <a:p>
            <a:r>
              <a:rPr lang="en-US" altLang="zh-CN" sz="2800" dirty="0" smtClean="0"/>
              <a:t>be free, be released in Christ (true freedom)</a:t>
            </a:r>
          </a:p>
          <a:p>
            <a:pPr lvl="1"/>
            <a:r>
              <a:rPr lang="en-US" sz="2800" dirty="0"/>
              <a:t> </a:t>
            </a:r>
            <a:r>
              <a:rPr lang="en-US" sz="2800" dirty="0" smtClean="0"/>
              <a:t>Zacchaeus </a:t>
            </a:r>
            <a:r>
              <a:rPr lang="zh-CN" altLang="en-US" sz="2800" dirty="0" smtClean="0"/>
              <a:t>撒该</a:t>
            </a:r>
            <a:r>
              <a:rPr lang="en-US" altLang="zh-CN" sz="2800" dirty="0" smtClean="0"/>
              <a:t> (Luke 19)</a:t>
            </a:r>
          </a:p>
          <a:p>
            <a:pPr lvl="1"/>
            <a:r>
              <a:rPr lang="en-US" altLang="zh-CN" sz="2800" dirty="0" smtClean="0"/>
              <a:t>Matthew </a:t>
            </a:r>
            <a:r>
              <a:rPr lang="zh-CN" altLang="en-US" sz="2800" dirty="0" smtClean="0"/>
              <a:t>利未／马太</a:t>
            </a:r>
            <a:endParaRPr lang="en-US" altLang="zh-CN" sz="2800" dirty="0" smtClean="0"/>
          </a:p>
          <a:p>
            <a:pPr lvl="1"/>
            <a:r>
              <a:rPr lang="en-US" altLang="zh-CN" sz="2800" dirty="0" smtClean="0"/>
              <a:t>A Pastor Friend’s Testimony </a:t>
            </a:r>
            <a:r>
              <a:rPr lang="zh-CN" altLang="en-US" sz="2800" dirty="0" smtClean="0"/>
              <a:t>明鹏牧师的见证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82042" y="207034"/>
            <a:ext cx="8911687" cy="1069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3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7630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dirty="0" smtClean="0"/>
              <a:t>归算／</a:t>
            </a:r>
            <a:r>
              <a:rPr lang="en-US" altLang="zh-CN" dirty="0" smtClean="0"/>
              <a:t>imputation:</a:t>
            </a:r>
            <a:endParaRPr lang="en-US" altLang="zh-CN" dirty="0" smtClean="0"/>
          </a:p>
          <a:p>
            <a:pPr marL="865188" lvl="1" indent="-609600">
              <a:lnSpc>
                <a:spcPct val="90000"/>
              </a:lnSpc>
              <a:buFont typeface="Wingdings" charset="2"/>
              <a:buChar char="Ø"/>
            </a:pPr>
            <a:r>
              <a:rPr lang="zh-CN" altLang="en-US" sz="1800" dirty="0"/>
              <a:t>诗</a:t>
            </a:r>
            <a:r>
              <a:rPr lang="en-US" altLang="x-none" sz="1800" dirty="0"/>
              <a:t> </a:t>
            </a:r>
            <a:r>
              <a:rPr lang="en-US" altLang="x-none" sz="1800" dirty="0"/>
              <a:t>32:2—“</a:t>
            </a:r>
            <a:r>
              <a:rPr lang="en-US" altLang="x-none" sz="1800" dirty="0" err="1"/>
              <a:t>Beatus</a:t>
            </a:r>
            <a:r>
              <a:rPr lang="en-US" altLang="x-none" sz="1800" dirty="0"/>
              <a:t> </a:t>
            </a:r>
            <a:r>
              <a:rPr lang="en-US" altLang="x-none" sz="1800" dirty="0" err="1"/>
              <a:t>vir</a:t>
            </a:r>
            <a:r>
              <a:rPr lang="en-US" altLang="x-none" sz="1800" dirty="0"/>
              <a:t> cui non </a:t>
            </a:r>
            <a:r>
              <a:rPr lang="en-US" altLang="x-none" sz="1800" u="sng" dirty="0" err="1"/>
              <a:t>imputavit</a:t>
            </a:r>
            <a:r>
              <a:rPr lang="en-US" altLang="x-none" sz="1800" dirty="0"/>
              <a:t> </a:t>
            </a:r>
            <a:r>
              <a:rPr lang="en-US" altLang="x-none" sz="1800" dirty="0"/>
              <a:t>Dominus </a:t>
            </a:r>
            <a:r>
              <a:rPr lang="en-US" altLang="x-none" sz="1800" dirty="0" err="1"/>
              <a:t>peccatum</a:t>
            </a:r>
            <a:r>
              <a:rPr lang="en-US" altLang="x-none" sz="1800" dirty="0"/>
              <a:t>” </a:t>
            </a:r>
            <a:r>
              <a:rPr lang="en-US" altLang="x-none" sz="1000" dirty="0"/>
              <a:t>(Latin </a:t>
            </a:r>
            <a:r>
              <a:rPr lang="en-US" altLang="x-none" sz="1000" dirty="0"/>
              <a:t>Vulgate</a:t>
            </a:r>
            <a:r>
              <a:rPr lang="en-US" altLang="x-none" sz="1000" dirty="0"/>
              <a:t>) </a:t>
            </a:r>
            <a:r>
              <a:rPr lang="en-US" altLang="x-none" sz="1000" dirty="0"/>
              <a:t/>
            </a:r>
            <a:br>
              <a:rPr lang="en-US" altLang="x-none" sz="1000" dirty="0"/>
            </a:br>
            <a:r>
              <a:rPr lang="en-US" sz="1800" dirty="0"/>
              <a:t>Blessed is the one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  </a:t>
            </a:r>
            <a:r>
              <a:rPr lang="en-US" sz="1800" dirty="0">
                <a:solidFill>
                  <a:srgbClr val="FF0000"/>
                </a:solidFill>
              </a:rPr>
              <a:t> whose sin the Lord does not count against them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   and in whose spirit is no </a:t>
            </a:r>
            <a:r>
              <a:rPr lang="en-US" sz="1800" dirty="0" smtClean="0"/>
              <a:t>deceit.</a:t>
            </a:r>
          </a:p>
          <a:p>
            <a:pPr marL="865188" lvl="1" indent="-609600">
              <a:lnSpc>
                <a:spcPct val="90000"/>
              </a:lnSpc>
              <a:buFont typeface="Wingdings" charset="2"/>
              <a:buChar char="Ø"/>
            </a:pPr>
            <a:r>
              <a:rPr lang="en-US" dirty="0" smtClean="0"/>
              <a:t>Imputation </a:t>
            </a:r>
            <a:r>
              <a:rPr lang="en-US" dirty="0"/>
              <a:t>is the act of setting to one’s account whether debit or credit and regardless of the ground in equity on which it is set to his account. </a:t>
            </a:r>
            <a:endParaRPr lang="en-US" dirty="0" smtClean="0"/>
          </a:p>
          <a:p>
            <a:pPr marL="865188" lvl="1" indent="-609600">
              <a:lnSpc>
                <a:spcPct val="90000"/>
              </a:lnSpc>
              <a:buFont typeface="Wingdings" charset="2"/>
              <a:buChar char="Ø"/>
            </a:pPr>
            <a:r>
              <a:rPr lang="en-US" b="1" dirty="0" smtClean="0"/>
              <a:t>It </a:t>
            </a:r>
            <a:r>
              <a:rPr lang="en-US" dirty="0"/>
              <a:t>is used to designate any action or word or thing as </a:t>
            </a:r>
            <a:r>
              <a:rPr lang="en-US" i="1" dirty="0"/>
              <a:t>reckoned</a:t>
            </a:r>
            <a:r>
              <a:rPr lang="en-US" dirty="0"/>
              <a:t> to a person</a:t>
            </a:r>
            <a:r>
              <a:rPr lang="en-US" dirty="0" smtClean="0"/>
              <a:t>.</a:t>
            </a:r>
            <a:endParaRPr lang="en-US" dirty="0"/>
          </a:p>
          <a:p>
            <a:pPr marL="1387475" lvl="3" indent="-609600">
              <a:lnSpc>
                <a:spcPct val="90000"/>
              </a:lnSpc>
            </a:pPr>
            <a:r>
              <a:rPr lang="en-US" sz="2400" dirty="0"/>
              <a:t>Philemon 18—“put that on my account.”</a:t>
            </a:r>
            <a:r>
              <a:rPr lang="en-US" sz="2400" b="1" dirty="0"/>
              <a:t> </a:t>
            </a:r>
            <a:endParaRPr lang="en-US" altLang="x-none" sz="1800" dirty="0"/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n-US" sz="2200" dirty="0"/>
              <a:t>Imputation is distinct from impartation and infusion. The Greek verb for imputation, </a:t>
            </a:r>
            <a:r>
              <a:rPr lang="el-GR" sz="2400" dirty="0" err="1" smtClean="0"/>
              <a:t>λογίζομαι</a:t>
            </a:r>
            <a:r>
              <a:rPr lang="en-US" sz="2200" dirty="0" smtClean="0"/>
              <a:t> </a:t>
            </a:r>
            <a:r>
              <a:rPr lang="en-US" sz="2200" dirty="0"/>
              <a:t>is used more than 40 times in the New Testament. It used ten times in Romans chapter 4—sometimes called the "imputation chapter." In the </a:t>
            </a:r>
            <a:r>
              <a:rPr lang="en-US" sz="2200" dirty="0">
                <a:hlinkClick r:id="rId3"/>
              </a:rPr>
              <a:t>King James Version</a:t>
            </a:r>
            <a:r>
              <a:rPr lang="en-US" sz="2200" dirty="0"/>
              <a:t>, </a:t>
            </a:r>
            <a:r>
              <a:rPr lang="el-GR" sz="2400" dirty="0" err="1"/>
              <a:t>λογίζομαι</a:t>
            </a:r>
            <a:r>
              <a:rPr lang="el-GR" sz="2400" dirty="0"/>
              <a:t> </a:t>
            </a:r>
            <a:r>
              <a:rPr lang="en-US" sz="2200" dirty="0" smtClean="0"/>
              <a:t>is </a:t>
            </a:r>
            <a:r>
              <a:rPr lang="en-US" sz="2200" dirty="0"/>
              <a:t>translated 'counted' (Rom 4:3, 5), 'reckoned' (Rom 4:4, 10), and 'imputed' (Rom 4:6, 8, 11, 22, 23, 24). (Easton's 1897 Bible Dictionary)</a:t>
            </a:r>
          </a:p>
          <a:p>
            <a:pPr marL="865188" lvl="1" indent="-609600">
              <a:lnSpc>
                <a:spcPct val="90000"/>
              </a:lnSpc>
              <a:buFont typeface="Wingdings" charset="2"/>
              <a:buChar char="Ø"/>
            </a:pPr>
            <a:r>
              <a:rPr lang="en-US" sz="2000" dirty="0" smtClean="0"/>
              <a:t>Three kinds of imputation </a:t>
            </a:r>
            <a:endParaRPr lang="en-US" sz="1400" dirty="0"/>
          </a:p>
          <a:p>
            <a:pPr marL="1265238" lvl="2" indent="-609600">
              <a:buAutoNum type="alphaLcPeriod"/>
            </a:pPr>
            <a:r>
              <a:rPr lang="en-US" dirty="0"/>
              <a:t>The imputation of Adam’s sin to </a:t>
            </a:r>
            <a:r>
              <a:rPr lang="en-US" dirty="0" smtClean="0"/>
              <a:t>man</a:t>
            </a:r>
            <a:endParaRPr lang="en-US" dirty="0"/>
          </a:p>
          <a:p>
            <a:pPr marL="1265238" lvl="2" indent="-609600">
              <a:buAutoNum type="alphaLcPeriod"/>
            </a:pPr>
            <a:r>
              <a:rPr lang="en-US" dirty="0"/>
              <a:t>The imputation of the sins of man (or the elect) to Christ</a:t>
            </a:r>
            <a:r>
              <a:rPr lang="en-US" dirty="0" smtClean="0"/>
              <a:t>.</a:t>
            </a:r>
            <a:endParaRPr lang="en-US" dirty="0"/>
          </a:p>
          <a:p>
            <a:pPr marL="1265238" lvl="2" indent="-609600">
              <a:buAutoNum type="alphaLcPeriod"/>
            </a:pPr>
            <a:r>
              <a:rPr lang="en-US" dirty="0"/>
              <a:t>The imputation of the righteousness of Christ to his people.</a:t>
            </a:r>
          </a:p>
          <a:p>
            <a:pPr marL="1103313" lvl="2" indent="-609600">
              <a:lnSpc>
                <a:spcPct val="90000"/>
              </a:lnSpc>
              <a:buFont typeface="Wingdings" charset="2"/>
              <a:buChar char="Ø"/>
            </a:pPr>
            <a:endParaRPr lang="en-US" altLang="x-none" sz="2000" dirty="0"/>
          </a:p>
          <a:p>
            <a:pPr marL="865188" lvl="1" indent="-609600">
              <a:lnSpc>
                <a:spcPct val="90000"/>
              </a:lnSpc>
              <a:buFont typeface="Wingdings" charset="2"/>
              <a:buChar char="Ø"/>
            </a:pPr>
            <a:endParaRPr lang="en-US" altLang="x-none" sz="2000" dirty="0"/>
          </a:p>
          <a:p>
            <a:pPr marL="865188" lvl="1" indent="-609600">
              <a:lnSpc>
                <a:spcPct val="90000"/>
              </a:lnSpc>
              <a:buFont typeface="Wingdings" charset="2"/>
              <a:buChar char="Ø"/>
            </a:pPr>
            <a:endParaRPr lang="en-US" altLang="x-none" sz="20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1D2280-1653-AF44-BD23-D12D0C46E524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109846" y="196975"/>
            <a:ext cx="8911687" cy="773369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归算</a:t>
            </a:r>
            <a:r>
              <a:rPr lang="en-US" altLang="zh-CN" dirty="0" smtClean="0"/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Imputation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the Grace over sin </a:t>
            </a:r>
            <a:r>
              <a:rPr lang="en-US" dirty="0" smtClean="0"/>
              <a:t> </a:t>
            </a:r>
            <a:endParaRPr lang="en-US" sz="1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098" y="192789"/>
            <a:ext cx="8911687" cy="773369"/>
          </a:xfrm>
        </p:spPr>
        <p:txBody>
          <a:bodyPr/>
          <a:lstStyle/>
          <a:p>
            <a:r>
              <a:rPr lang="zh-CN" altLang="en-US" dirty="0" smtClean="0"/>
              <a:t>归算／</a:t>
            </a:r>
            <a:r>
              <a:rPr lang="en-US" altLang="zh-CN" dirty="0" smtClean="0"/>
              <a:t>imputation (Romans 4:4-8)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098" y="1207699"/>
            <a:ext cx="9932630" cy="5434642"/>
          </a:xfrm>
        </p:spPr>
        <p:txBody>
          <a:bodyPr/>
          <a:lstStyle/>
          <a:p>
            <a:r>
              <a:rPr lang="en-US" sz="2400" b="1" baseline="30000" dirty="0"/>
              <a:t>4 </a:t>
            </a:r>
            <a:r>
              <a:rPr lang="en-US" sz="2400" dirty="0"/>
              <a:t>Now to the one who works, wages are not </a:t>
            </a:r>
            <a:r>
              <a:rPr lang="en-US" sz="2400" dirty="0">
                <a:solidFill>
                  <a:srgbClr val="FF0000"/>
                </a:solidFill>
              </a:rPr>
              <a:t>credited</a:t>
            </a:r>
            <a:r>
              <a:rPr lang="en-US" sz="2400" dirty="0"/>
              <a:t> as a gift but as an obligation.</a:t>
            </a:r>
            <a:r>
              <a:rPr lang="en-US" sz="2400" b="1" baseline="30000" dirty="0"/>
              <a:t>5 </a:t>
            </a:r>
            <a:r>
              <a:rPr lang="en-US" sz="2400" dirty="0"/>
              <a:t>However, to the one who does not work but trusts God who justifies the ungodly, their faith is </a:t>
            </a:r>
            <a:r>
              <a:rPr lang="en-US" sz="2400" dirty="0">
                <a:solidFill>
                  <a:srgbClr val="FF0000"/>
                </a:solidFill>
              </a:rPr>
              <a:t>credited as righteousness</a:t>
            </a:r>
            <a:r>
              <a:rPr lang="en-US" sz="2400" dirty="0"/>
              <a:t>. </a:t>
            </a:r>
            <a:r>
              <a:rPr lang="en-US" sz="2400" b="1" baseline="30000" dirty="0"/>
              <a:t>6 </a:t>
            </a:r>
            <a:r>
              <a:rPr lang="en-US" sz="2400" dirty="0"/>
              <a:t>David says the same thing when he speaks of the blessedness of the one to whom God </a:t>
            </a:r>
            <a:r>
              <a:rPr lang="en-US" sz="2400" dirty="0">
                <a:solidFill>
                  <a:srgbClr val="FF0000"/>
                </a:solidFill>
              </a:rPr>
              <a:t>credits righteousness apart from works</a:t>
            </a:r>
            <a:r>
              <a:rPr lang="en-US" sz="2400" dirty="0"/>
              <a:t>:</a:t>
            </a:r>
          </a:p>
          <a:p>
            <a:r>
              <a:rPr lang="en-US" sz="2400" b="1" baseline="30000" dirty="0"/>
              <a:t>7 </a:t>
            </a:r>
            <a:r>
              <a:rPr lang="en-US" sz="2400" dirty="0"/>
              <a:t>“Blessed are those</a:t>
            </a:r>
            <a:br>
              <a:rPr lang="en-US" sz="2400" dirty="0"/>
            </a:br>
            <a:r>
              <a:rPr lang="en-US" sz="2400" dirty="0"/>
              <a:t>    whose transgressions are forgiven,</a:t>
            </a:r>
            <a:br>
              <a:rPr lang="en-US" sz="2400" dirty="0"/>
            </a:br>
            <a:r>
              <a:rPr lang="en-US" sz="2400" dirty="0"/>
              <a:t>    </a:t>
            </a:r>
            <a:r>
              <a:rPr lang="en-US" sz="2400" dirty="0">
                <a:solidFill>
                  <a:srgbClr val="FF0000"/>
                </a:solidFill>
              </a:rPr>
              <a:t>whose sins are covered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baseline="30000" dirty="0"/>
              <a:t>8 </a:t>
            </a:r>
            <a:r>
              <a:rPr lang="en-US" sz="2400" dirty="0"/>
              <a:t>Blessed is the one</a:t>
            </a:r>
            <a:br>
              <a:rPr lang="en-US" sz="2400" dirty="0"/>
            </a:br>
            <a:r>
              <a:rPr lang="en-US" sz="2400" dirty="0"/>
              <a:t>    whose sin the Lord will </a:t>
            </a:r>
            <a:r>
              <a:rPr lang="en-US" sz="2400" dirty="0">
                <a:solidFill>
                  <a:srgbClr val="FF0000"/>
                </a:solidFill>
              </a:rPr>
              <a:t>never count against them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80001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267</TotalTime>
  <Words>2211</Words>
  <Application>Microsoft Macintosh PowerPoint</Application>
  <PresentationFormat>Widescreen</PresentationFormat>
  <Paragraphs>249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Century Gothic</vt:lpstr>
      <vt:lpstr>DengXian</vt:lpstr>
      <vt:lpstr>Mangal</vt:lpstr>
      <vt:lpstr>Wingdings</vt:lpstr>
      <vt:lpstr>Wingdings 3</vt:lpstr>
      <vt:lpstr>幼圆</vt:lpstr>
      <vt:lpstr>微軟正黑體</vt:lpstr>
      <vt:lpstr>新細明體</vt:lpstr>
      <vt:lpstr>Arial</vt:lpstr>
      <vt:lpstr>Wisp</vt:lpstr>
      <vt:lpstr>唯独恩典/sola gratia</vt:lpstr>
      <vt:lpstr>宗教改革的五大 Five Solas of Reformation </vt:lpstr>
      <vt:lpstr>唯独恩典/Sola Gratia</vt:lpstr>
      <vt:lpstr>the feeling of guilt: a prevalent existence</vt:lpstr>
      <vt:lpstr>prevalent existence of guilt</vt:lpstr>
      <vt:lpstr>restless conscience </vt:lpstr>
      <vt:lpstr>prevalent existence of guilt</vt:lpstr>
      <vt:lpstr>归算/ Imputation：the Grace over sin  </vt:lpstr>
      <vt:lpstr>归算／imputation (Romans 4:4-8) </vt:lpstr>
      <vt:lpstr>A Story of Illustration </vt:lpstr>
      <vt:lpstr>Imputation of Sin （Isaiah 53:4-8）</vt:lpstr>
      <vt:lpstr>Another kind of imputation （Romans 5:12-21）</vt:lpstr>
      <vt:lpstr>Imputation and Grace</vt:lpstr>
      <vt:lpstr>A Radical Case</vt:lpstr>
      <vt:lpstr>Make Grace the Principle of Your Life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唯独恩典/sola gratia</dc:title>
  <dc:creator>Microsoft Office User</dc:creator>
  <cp:lastModifiedBy>Microsoft Office User</cp:lastModifiedBy>
  <cp:revision>27</cp:revision>
  <dcterms:created xsi:type="dcterms:W3CDTF">2017-10-22T09:06:04Z</dcterms:created>
  <dcterms:modified xsi:type="dcterms:W3CDTF">2017-10-22T13:33:52Z</dcterms:modified>
</cp:coreProperties>
</file>