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64"/>
    <p:restoredTop sz="86382"/>
  </p:normalViewPr>
  <p:slideViewPr>
    <p:cSldViewPr snapToGrid="0" snapToObjects="1">
      <p:cViewPr varScale="1">
        <p:scale>
          <a:sx n="93" d="100"/>
          <a:sy n="93" d="100"/>
        </p:scale>
        <p:origin x="232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Spiritual Discipline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Chinese Christian Church at Columbia, SC 2018.3.25 English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1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73766"/>
          </a:xfrm>
        </p:spPr>
        <p:txBody>
          <a:bodyPr/>
          <a:lstStyle/>
          <a:p>
            <a:r>
              <a:rPr lang="en-US" dirty="0" smtClean="0"/>
              <a:t>the generation of distraction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669" y="1523999"/>
            <a:ext cx="8292662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84276"/>
          </a:xfrm>
        </p:spPr>
        <p:txBody>
          <a:bodyPr/>
          <a:lstStyle/>
          <a:p>
            <a:r>
              <a:rPr lang="en-US" smtClean="0"/>
              <a:t>Life is a race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923" y="1408386"/>
            <a:ext cx="9974317" cy="492935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Hebrews 12:1-14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200" dirty="0" smtClean="0"/>
              <a:t>race/</a:t>
            </a:r>
            <a:r>
              <a:rPr lang="el-GR" sz="3200" b="1" dirty="0" err="1" smtClean="0"/>
              <a:t>ἀγών</a:t>
            </a:r>
            <a:r>
              <a:rPr lang="en-US" sz="3200" b="1" dirty="0" smtClean="0"/>
              <a:t>/agony</a:t>
            </a:r>
            <a:br>
              <a:rPr lang="en-US" sz="3200" b="1" dirty="0" smtClean="0"/>
            </a:br>
            <a:endParaRPr lang="en-US" sz="3200" b="1" dirty="0" smtClean="0"/>
          </a:p>
          <a:p>
            <a:r>
              <a:rPr lang="en-US" sz="3200" dirty="0" smtClean="0"/>
              <a:t>God is no longer our judge</a:t>
            </a:r>
            <a:br>
              <a:rPr lang="en-US" sz="3200" dirty="0" smtClean="0"/>
            </a:br>
            <a:r>
              <a:rPr lang="en-US" sz="3200" dirty="0" smtClean="0"/>
              <a:t>He is our coach, and our Father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200" dirty="0" smtClean="0"/>
              <a:t>Holiness: the goal of this life journey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86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05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Hebrews 12:1-3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6455" y="1303283"/>
            <a:ext cx="9869214" cy="5297214"/>
          </a:xfrm>
        </p:spPr>
        <p:txBody>
          <a:bodyPr>
            <a:noAutofit/>
          </a:bodyPr>
          <a:lstStyle/>
          <a:p>
            <a:r>
              <a:rPr lang="en-US" sz="2800" b="1" dirty="0"/>
              <a:t> </a:t>
            </a:r>
            <a:r>
              <a:rPr lang="en-US" sz="2800" dirty="0"/>
              <a:t>Therefore, since we are surrounded by such a great cloud of witnesses, let us throw off everything that hinders and the sin that so easily entangles. And let us run with perseverance the race marked out for us, </a:t>
            </a:r>
            <a:br>
              <a:rPr lang="en-US" sz="2800" dirty="0"/>
            </a:br>
            <a:r>
              <a:rPr lang="en-US" sz="2800" b="1" baseline="30000" dirty="0" smtClean="0"/>
              <a:t>2</a:t>
            </a:r>
            <a:r>
              <a:rPr lang="en-US" sz="2800" b="1" baseline="30000" dirty="0"/>
              <a:t> </a:t>
            </a:r>
            <a:r>
              <a:rPr lang="en-US" sz="2800" dirty="0"/>
              <a:t>fixing our eyes on Jesus, the pioneer and </a:t>
            </a:r>
            <a:r>
              <a:rPr lang="en-US" sz="2800" dirty="0" err="1"/>
              <a:t>perfecter</a:t>
            </a:r>
            <a:r>
              <a:rPr lang="en-US" sz="2800" dirty="0"/>
              <a:t> of faith. For the joy set before him he endured the cross</a:t>
            </a:r>
            <a:r>
              <a:rPr lang="en-US" sz="2800" dirty="0" smtClean="0"/>
              <a:t>, scorning </a:t>
            </a:r>
            <a:r>
              <a:rPr lang="en-US" sz="2800" dirty="0"/>
              <a:t>its shame, and sat down at the right hand of the throne of God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b="1" baseline="30000" dirty="0" smtClean="0"/>
              <a:t>3</a:t>
            </a:r>
            <a:r>
              <a:rPr lang="en-US" sz="2800" b="1" baseline="30000" dirty="0"/>
              <a:t> </a:t>
            </a:r>
            <a:r>
              <a:rPr lang="en-US" sz="2800" dirty="0"/>
              <a:t>Consider him who </a:t>
            </a:r>
            <a:r>
              <a:rPr lang="en-US" sz="2800" dirty="0">
                <a:solidFill>
                  <a:srgbClr val="FF0000"/>
                </a:solidFill>
              </a:rPr>
              <a:t>endured </a:t>
            </a:r>
            <a:r>
              <a:rPr lang="en-US" sz="2800" dirty="0"/>
              <a:t>such opposition from sinners, so that you will not grow weary and lose heart.</a:t>
            </a:r>
          </a:p>
        </p:txBody>
      </p:sp>
    </p:spTree>
    <p:extLst>
      <p:ext uri="{BB962C8B-B14F-4D97-AF65-F5344CB8AC3E}">
        <p14:creationId xmlns:p14="http://schemas.microsoft.com/office/powerpoint/2010/main" val="164593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449" y="151144"/>
            <a:ext cx="8911687" cy="668662"/>
          </a:xfrm>
        </p:spPr>
        <p:txBody>
          <a:bodyPr/>
          <a:lstStyle/>
          <a:p>
            <a:r>
              <a:rPr lang="en-US" smtClean="0"/>
              <a:t>Hebrews 12:4-8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2883" y="819806"/>
            <a:ext cx="10089931" cy="5770180"/>
          </a:xfrm>
        </p:spPr>
        <p:txBody>
          <a:bodyPr>
            <a:noAutofit/>
          </a:bodyPr>
          <a:lstStyle/>
          <a:p>
            <a:r>
              <a:rPr lang="en-US" sz="2800" b="1" baseline="30000" dirty="0"/>
              <a:t>4 </a:t>
            </a:r>
            <a:r>
              <a:rPr lang="en-US" sz="2800" dirty="0"/>
              <a:t>In your struggle against sin, you have not yet resisted to the point of shedding your blood. </a:t>
            </a:r>
            <a:r>
              <a:rPr lang="en-US" sz="2800" b="1" baseline="30000" dirty="0"/>
              <a:t>5 </a:t>
            </a:r>
            <a:r>
              <a:rPr lang="en-US" sz="2800" dirty="0"/>
              <a:t>And have you completely forgotten this word of encouragement that addresses you as a father addresses his son? It says</a:t>
            </a:r>
            <a:r>
              <a:rPr lang="en-US" sz="2800" dirty="0" smtClean="0"/>
              <a:t>,</a:t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en-US" sz="2800" dirty="0"/>
              <a:t>My son, do not make light of </a:t>
            </a:r>
            <a:r>
              <a:rPr lang="en-US" sz="2800" dirty="0">
                <a:solidFill>
                  <a:srgbClr val="FF0000"/>
                </a:solidFill>
              </a:rPr>
              <a:t>the Lord’s discipline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    and do not lose heart when he rebukes you,</a:t>
            </a:r>
            <a:br>
              <a:rPr lang="en-US" sz="2800" dirty="0"/>
            </a:br>
            <a:r>
              <a:rPr lang="en-US" sz="2800" b="1" baseline="30000" dirty="0"/>
              <a:t>6 </a:t>
            </a:r>
            <a:r>
              <a:rPr lang="en-US" sz="2800" dirty="0"/>
              <a:t>because </a:t>
            </a:r>
            <a:r>
              <a:rPr lang="en-US" sz="2800" dirty="0">
                <a:solidFill>
                  <a:srgbClr val="FF0000"/>
                </a:solidFill>
              </a:rPr>
              <a:t>the Lord discipl</a:t>
            </a:r>
            <a:r>
              <a:rPr lang="en-US" sz="2800" dirty="0"/>
              <a:t>ines the one he loves,</a:t>
            </a:r>
            <a:br>
              <a:rPr lang="en-US" sz="2800" dirty="0"/>
            </a:br>
            <a:r>
              <a:rPr lang="en-US" sz="2800" dirty="0"/>
              <a:t>    and </a:t>
            </a:r>
            <a:r>
              <a:rPr lang="en-US" sz="2800" dirty="0">
                <a:solidFill>
                  <a:srgbClr val="FF0000"/>
                </a:solidFill>
              </a:rPr>
              <a:t>he chastens everyone he accepts as his son</a:t>
            </a:r>
            <a:r>
              <a:rPr lang="en-US" sz="2800" dirty="0" smtClean="0"/>
              <a:t>.”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baseline="30000" dirty="0" smtClean="0"/>
              <a:t>7</a:t>
            </a:r>
            <a:r>
              <a:rPr lang="en-US" sz="2800" b="1" baseline="30000" dirty="0"/>
              <a:t> </a:t>
            </a:r>
            <a:r>
              <a:rPr lang="en-US" sz="2800" dirty="0">
                <a:solidFill>
                  <a:srgbClr val="FF0000"/>
                </a:solidFill>
              </a:rPr>
              <a:t>Endure hardship as discipline</a:t>
            </a:r>
            <a:r>
              <a:rPr lang="en-US" sz="2800" dirty="0"/>
              <a:t>; God is treating you as his children. For </a:t>
            </a:r>
            <a:r>
              <a:rPr lang="en-US" sz="2800" dirty="0">
                <a:solidFill>
                  <a:srgbClr val="FF0000"/>
                </a:solidFill>
              </a:rPr>
              <a:t>what children are not disciplined by their father?</a:t>
            </a:r>
            <a:r>
              <a:rPr lang="en-US" sz="2800" dirty="0"/>
              <a:t> </a:t>
            </a:r>
            <a:r>
              <a:rPr lang="en-US" sz="2800" b="1" baseline="30000" dirty="0"/>
              <a:t>8 </a:t>
            </a:r>
            <a:r>
              <a:rPr lang="en-US" sz="2800" dirty="0">
                <a:solidFill>
                  <a:srgbClr val="FF0000"/>
                </a:solidFill>
              </a:rPr>
              <a:t>If you are not disciplined—and everyone undergoes discipline—then you are not legitimate</a:t>
            </a:r>
            <a:r>
              <a:rPr lang="en-US" sz="2800" dirty="0"/>
              <a:t>, not true sons and daughters at all. </a:t>
            </a:r>
          </a:p>
        </p:txBody>
      </p:sp>
    </p:spTree>
    <p:extLst>
      <p:ext uri="{BB962C8B-B14F-4D97-AF65-F5344CB8AC3E}">
        <p14:creationId xmlns:p14="http://schemas.microsoft.com/office/powerpoint/2010/main" val="14273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753" y="88082"/>
            <a:ext cx="8911687" cy="6371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Hebrews 12:9-14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8290" y="641131"/>
            <a:ext cx="10205544" cy="6043448"/>
          </a:xfrm>
        </p:spPr>
        <p:txBody>
          <a:bodyPr>
            <a:normAutofit fontScale="92500"/>
          </a:bodyPr>
          <a:lstStyle/>
          <a:p>
            <a:r>
              <a:rPr lang="en-US" sz="2800" b="1" baseline="30000" dirty="0"/>
              <a:t>9 </a:t>
            </a:r>
            <a:r>
              <a:rPr lang="en-US" sz="2800" dirty="0"/>
              <a:t>Moreover, we have all had human fathers who disciplined us and we respected them for it. How much more should we submit to the Father of spirits and live! 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baseline="30000" dirty="0" smtClean="0"/>
              <a:t>10</a:t>
            </a:r>
            <a:r>
              <a:rPr lang="en-US" sz="2800" b="1" baseline="30000" dirty="0"/>
              <a:t> </a:t>
            </a:r>
            <a:r>
              <a:rPr lang="en-US" sz="2800" dirty="0"/>
              <a:t>They disciplined us for a little while as they thought best; but </a:t>
            </a:r>
            <a:r>
              <a:rPr lang="en-US" sz="2800" dirty="0">
                <a:solidFill>
                  <a:srgbClr val="FF0000"/>
                </a:solidFill>
              </a:rPr>
              <a:t>God disciplines us for our good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in order that we may share in his holiness. 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baseline="30000" dirty="0" smtClean="0"/>
              <a:t>11</a:t>
            </a:r>
            <a:r>
              <a:rPr lang="en-US" sz="2800" b="1" baseline="30000" dirty="0"/>
              <a:t> </a:t>
            </a:r>
            <a:r>
              <a:rPr lang="en-US" sz="2800" dirty="0"/>
              <a:t>No discipline seems pleasant at the time, but painful. Later on, however, it produces a harvest of righteousness and peace for those who have been trained by </a:t>
            </a:r>
            <a:r>
              <a:rPr lang="en-US" sz="2800" dirty="0" smtClean="0"/>
              <a:t>it.</a:t>
            </a:r>
            <a:br>
              <a:rPr lang="en-US" sz="2800" dirty="0" smtClean="0"/>
            </a:br>
            <a:r>
              <a:rPr lang="en-US" sz="2800" b="1" baseline="30000" dirty="0" smtClean="0"/>
              <a:t>12</a:t>
            </a:r>
            <a:r>
              <a:rPr lang="en-US" sz="2800" b="1" baseline="30000" dirty="0"/>
              <a:t> </a:t>
            </a:r>
            <a:r>
              <a:rPr lang="en-US" sz="2800" dirty="0"/>
              <a:t>Therefore, strengthen your feeble arms and weak knees. 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baseline="30000" dirty="0" smtClean="0"/>
              <a:t>13</a:t>
            </a:r>
            <a:r>
              <a:rPr lang="en-US" sz="2800" b="1" baseline="30000" dirty="0"/>
              <a:t> </a:t>
            </a:r>
            <a:r>
              <a:rPr lang="en-US" sz="2800" dirty="0"/>
              <a:t>“Make level paths for your feet</a:t>
            </a:r>
            <a:r>
              <a:rPr lang="en-US" sz="2800" dirty="0" smtClean="0"/>
              <a:t>,”</a:t>
            </a:r>
            <a:r>
              <a:rPr lang="en-US" sz="2800" dirty="0"/>
              <a:t> so that the lame may not be disabled, but rather </a:t>
            </a:r>
            <a:r>
              <a:rPr lang="en-US" sz="2800" dirty="0" smtClean="0"/>
              <a:t>healed.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baseline="30000" dirty="0" smtClean="0"/>
              <a:t>14</a:t>
            </a:r>
            <a:r>
              <a:rPr lang="en-US" sz="2800" b="1" baseline="30000" dirty="0"/>
              <a:t> </a:t>
            </a:r>
            <a:r>
              <a:rPr lang="en-US" sz="2800" dirty="0"/>
              <a:t>Make every effort to live in peace with everyone and to be holy; </a:t>
            </a:r>
            <a:r>
              <a:rPr lang="en-US" sz="2800" dirty="0">
                <a:solidFill>
                  <a:srgbClr val="FF0000"/>
                </a:solidFill>
              </a:rPr>
              <a:t>without holiness no one will see the Lord.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49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104" y="361351"/>
            <a:ext cx="8911687" cy="805297"/>
          </a:xfrm>
        </p:spPr>
        <p:txBody>
          <a:bodyPr/>
          <a:lstStyle/>
          <a:p>
            <a:r>
              <a:rPr lang="en-US" smtClean="0"/>
              <a:t>personal story 1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4427" y="1723697"/>
            <a:ext cx="7546427" cy="474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2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573" y="182676"/>
            <a:ext cx="8911687" cy="826317"/>
          </a:xfrm>
        </p:spPr>
        <p:txBody>
          <a:bodyPr/>
          <a:lstStyle/>
          <a:p>
            <a:r>
              <a:rPr lang="en-US" dirty="0" smtClean="0"/>
              <a:t>personal story 2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69" y="1429407"/>
            <a:ext cx="7367752" cy="5076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13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8869"/>
          </a:xfrm>
        </p:spPr>
        <p:txBody>
          <a:bodyPr/>
          <a:lstStyle/>
          <a:p>
            <a:r>
              <a:rPr lang="en-US" dirty="0" smtClean="0"/>
              <a:t>Caning in Singapore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2179" y="2007476"/>
            <a:ext cx="8103476" cy="43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8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P. Fay, 1994.4.16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966" y="2280964"/>
            <a:ext cx="3486368" cy="377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768" y="2165131"/>
            <a:ext cx="3126368" cy="38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1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path to maturity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069" y="2133600"/>
            <a:ext cx="9217572" cy="427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639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180</TotalTime>
  <Words>48</Words>
  <Application>Microsoft Macintosh PowerPoint</Application>
  <PresentationFormat>Widescreen</PresentationFormat>
  <Paragraphs>19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Century Gothic</vt:lpstr>
      <vt:lpstr>Wingdings 3</vt:lpstr>
      <vt:lpstr>幼圆</vt:lpstr>
      <vt:lpstr>Arial</vt:lpstr>
      <vt:lpstr>Wisp</vt:lpstr>
      <vt:lpstr>Spiritual Discipline</vt:lpstr>
      <vt:lpstr>Hebrews 12:1-3</vt:lpstr>
      <vt:lpstr>Hebrews 12:4-8</vt:lpstr>
      <vt:lpstr>Hebrews 12:9-14</vt:lpstr>
      <vt:lpstr>personal story 1</vt:lpstr>
      <vt:lpstr>personal story 2</vt:lpstr>
      <vt:lpstr>Caning in Singapore</vt:lpstr>
      <vt:lpstr>Michael P. Fay, 1994.4.16</vt:lpstr>
      <vt:lpstr>the path to maturity </vt:lpstr>
      <vt:lpstr>the generation of distraction</vt:lpstr>
      <vt:lpstr>Life is a race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2018-03-25T00:28:49Z</dcterms:created>
  <dcterms:modified xsi:type="dcterms:W3CDTF">2018-03-25T13:58:07Z</dcterms:modified>
</cp:coreProperties>
</file>