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3880-97A1-A04C-8170-6C5D510520B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DFCA7-7F28-1947-B74B-5F5B261B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FCA7-7F28-1947-B74B-5F5B261B6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2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766" y="4464028"/>
            <a:ext cx="10576034" cy="1641490"/>
          </a:xfrm>
        </p:spPr>
        <p:txBody>
          <a:bodyPr/>
          <a:lstStyle/>
          <a:p>
            <a:r>
              <a:rPr lang="zh-CN" altLang="en-US" dirty="0" smtClean="0"/>
              <a:t>教会纪律与</a:t>
            </a:r>
            <a:r>
              <a:rPr lang="zh-CN" altLang="en-US" smtClean="0"/>
              <a:t>属灵健康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哥伦比亚华人教会 </a:t>
            </a:r>
            <a:r>
              <a:rPr lang="en-US" altLang="zh-CN" dirty="0" smtClean="0"/>
              <a:t>2018.3.25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9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/>
          <a:lstStyle/>
          <a:p>
            <a:r>
              <a:rPr lang="zh-CN" altLang="en-US" dirty="0" smtClean="0"/>
              <a:t>加拉太书 </a:t>
            </a:r>
            <a:r>
              <a:rPr lang="en-US" altLang="zh-CN" dirty="0" smtClean="0"/>
              <a:t>6:1-2</a:t>
            </a:r>
            <a:r>
              <a:rPr lang="zh-CN" altLang="en-US" dirty="0" smtClean="0"/>
              <a:t>；如何挽回弟兄姐妹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TW" altLang="en-US" dirty="0" smtClean="0"/>
              <a:t>弟 </a:t>
            </a:r>
            <a:r>
              <a:rPr lang="zh-TW" altLang="en-US" dirty="0"/>
              <a:t>兄 們 ， 若 有 人 </a:t>
            </a:r>
            <a:r>
              <a:rPr lang="zh-TW" altLang="en-US" dirty="0">
                <a:solidFill>
                  <a:srgbClr val="FF0000"/>
                </a:solidFill>
              </a:rPr>
              <a:t>偶 然 被 過 犯 所 勝 </a:t>
            </a:r>
            <a:r>
              <a:rPr lang="zh-TW" altLang="en-US" dirty="0"/>
              <a:t>， 你 們 屬 靈 的 人 就 當 </a:t>
            </a:r>
            <a:r>
              <a:rPr lang="zh-TW" altLang="en-US" dirty="0">
                <a:solidFill>
                  <a:srgbClr val="FF0000"/>
                </a:solidFill>
              </a:rPr>
              <a:t>用 溫 柔 的 心 把 他 挽 回 過 來 </a:t>
            </a:r>
            <a:r>
              <a:rPr lang="zh-TW" altLang="en-US" dirty="0"/>
              <a:t>； 又 當 自 己 小 心 ， 恐 怕 也 被 引 誘 </a:t>
            </a:r>
            <a:r>
              <a:rPr lang="zh-TW" altLang="en-US" dirty="0" smtClean="0"/>
              <a:t>。</a:t>
            </a:r>
            <a:r>
              <a:rPr lang="en-US" altLang="zh-TW" b="1" baseline="30000" dirty="0" smtClean="0"/>
              <a:t>2</a:t>
            </a:r>
            <a:r>
              <a:rPr lang="en-US" altLang="zh-TW" b="1" baseline="30000" dirty="0"/>
              <a:t> </a:t>
            </a:r>
            <a:r>
              <a:rPr lang="zh-TW" altLang="en-US" dirty="0"/>
              <a:t>你 們 各 人 的 重 擔 要 互 相 擔 當 ， 如 此 ， 就 完 全 了 基 督 的 律 法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帖撒罗尼迦后书 </a:t>
            </a:r>
            <a:r>
              <a:rPr lang="en-US" altLang="zh-CN" dirty="0" smtClean="0"/>
              <a:t>3:6-15</a:t>
            </a:r>
            <a:r>
              <a:rPr lang="zh-CN" altLang="en-US" dirty="0" smtClean="0"/>
              <a:t> 对于那些闲散懒惰人的惩戒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6 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弟 兄 們 ， 我 們 奉 主 耶 穌 基 督 的 名 吩 咐 你 們 ， 凡 有 弟 兄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不 按 規 矩 而 行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， 不 遵 守 從 我 們 所 受 的 教 訓 ，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就 當 遠 離 他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mr-IN" altLang="zh-TW" dirty="0" smtClean="0">
                <a:latin typeface="STSong" charset="-122"/>
                <a:ea typeface="STSong" charset="-122"/>
                <a:cs typeface="STSong" charset="-122"/>
              </a:rPr>
              <a:t>…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10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我 們 在 你 們 那 裡 的 時 候 ， 曾 吩 咐 你 們 說 ， 若 有 人 不 肯 做 工 ， 就 不 可 吃 飯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11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因 我 們 聽 說 ，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在 你 們 中 間 有 人 不 按 規 矩 而 行 ， 甚 麼 工 都 不 做 ， 反 倒 專 管 閒 事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12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我 們 靠 主 耶 穌 基 督 吩 咐 、 勸 戒 這 樣 的 人 ， 要 安 靜 做 工 ， 吃 自 己 的 飯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13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弟 兄 們 ， 你 們 行 善 不 可 喪 志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14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若 有 人 不 聽 從 我 們 這 信 上 的 話 ， 要 記 下 他 ， 不 和 他 交 往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， 叫 他 自 覺 羞 愧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15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但 不 要 以 他 為 仇 人 ， 要 勸 他 如 弟 兄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5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/>
          <a:lstStyle/>
          <a:p>
            <a:r>
              <a:rPr lang="zh-CN" altLang="en-US" dirty="0" smtClean="0"/>
              <a:t>提摩太前书 </a:t>
            </a:r>
            <a:r>
              <a:rPr lang="en-US" altLang="zh-CN" dirty="0" smtClean="0"/>
              <a:t>1:19-20</a:t>
            </a:r>
            <a:r>
              <a:rPr lang="zh-CN" altLang="en-US" dirty="0" smtClean="0"/>
              <a:t>；良心败坏，毁谤亵渎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mr-IN" altLang="zh-CN" dirty="0" smtClean="0"/>
              <a:t>…</a:t>
            </a:r>
            <a:r>
              <a:rPr lang="en-US" altLang="zh-CN" dirty="0" smtClean="0"/>
              <a:t> </a:t>
            </a:r>
            <a:r>
              <a:rPr lang="zh-TW" altLang="en-US" sz="3600" dirty="0" smtClean="0"/>
              <a:t>有 </a:t>
            </a:r>
            <a:r>
              <a:rPr lang="zh-TW" altLang="en-US" sz="3600" dirty="0"/>
              <a:t>人 </a:t>
            </a:r>
            <a:r>
              <a:rPr lang="zh-TW" altLang="en-US" sz="3600" dirty="0">
                <a:solidFill>
                  <a:srgbClr val="FF0000"/>
                </a:solidFill>
              </a:rPr>
              <a:t>丟 棄 良 心 </a:t>
            </a:r>
            <a:r>
              <a:rPr lang="zh-TW" altLang="en-US" sz="3600" dirty="0"/>
              <a:t>， 就 在 真 道 上 如 同 船 破 壞 了 一 般 </a:t>
            </a:r>
            <a:r>
              <a:rPr lang="zh-TW" altLang="en-US" sz="3600" dirty="0" smtClean="0"/>
              <a:t>。</a:t>
            </a:r>
            <a:r>
              <a:rPr lang="en-US" altLang="zh-TW" sz="3600" b="1" baseline="30000" dirty="0" smtClean="0"/>
              <a:t>20</a:t>
            </a:r>
            <a:r>
              <a:rPr lang="en-US" altLang="zh-TW" sz="3600" b="1" baseline="30000" dirty="0"/>
              <a:t> </a:t>
            </a:r>
            <a:r>
              <a:rPr lang="zh-TW" altLang="en-US" sz="3600" dirty="0"/>
              <a:t>其 中 有 許 米 乃 和 亞 力 山 大 ； 我 已 經 </a:t>
            </a:r>
            <a:r>
              <a:rPr lang="zh-TW" altLang="en-US" sz="3600" dirty="0">
                <a:solidFill>
                  <a:srgbClr val="FF0000"/>
                </a:solidFill>
              </a:rPr>
              <a:t>把 他 們 交 給 撒 但 </a:t>
            </a:r>
            <a:r>
              <a:rPr lang="zh-TW" altLang="en-US" sz="3600" dirty="0"/>
              <a:t>， 使 他 們 受 責 罰 就 不 再 </a:t>
            </a:r>
            <a:r>
              <a:rPr lang="zh-TW" altLang="en-US" sz="3600" dirty="0">
                <a:solidFill>
                  <a:srgbClr val="FF0000"/>
                </a:solidFill>
              </a:rPr>
              <a:t>謗 瀆</a:t>
            </a:r>
            <a:r>
              <a:rPr lang="zh-TW" altLang="en-US" sz="3600" dirty="0"/>
              <a:t> 了 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8960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提摩太前书 </a:t>
            </a:r>
            <a:r>
              <a:rPr lang="en-US" altLang="zh-CN" dirty="0" smtClean="0"/>
              <a:t>5:19-20</a:t>
            </a:r>
            <a:r>
              <a:rPr lang="zh-CN" altLang="en-US" dirty="0" smtClean="0"/>
              <a:t>；控告牧长的处理程序</a:t>
            </a: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/>
            <a:r>
              <a:rPr lang="en-US" altLang="zh-TW" sz="3600" b="1" baseline="30000" dirty="0">
                <a:latin typeface="STSong" charset="-122"/>
                <a:ea typeface="STSong" charset="-122"/>
                <a:cs typeface="STSong" charset="-122"/>
              </a:rPr>
              <a:t>19 </a:t>
            </a:r>
            <a:r>
              <a:rPr lang="zh-TW" altLang="en-US" sz="3600" dirty="0">
                <a:latin typeface="STSong" charset="-122"/>
                <a:ea typeface="STSong" charset="-122"/>
                <a:cs typeface="STSong" charset="-122"/>
              </a:rPr>
              <a:t>控 告 長 老 的 呈 子 ， </a:t>
            </a:r>
            <a:r>
              <a:rPr lang="zh-TW" altLang="en-US" sz="36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非 有 兩 三 個 見 證 就 不 要 收 </a:t>
            </a:r>
            <a:r>
              <a:rPr lang="zh-TW" altLang="en-US" sz="36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sz="3600" b="1" baseline="30000" dirty="0" smtClean="0">
                <a:latin typeface="STSong" charset="-122"/>
                <a:ea typeface="STSong" charset="-122"/>
                <a:cs typeface="STSong" charset="-122"/>
              </a:rPr>
              <a:t>20</a:t>
            </a:r>
            <a:r>
              <a:rPr lang="en-US" altLang="zh-TW" sz="36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600" dirty="0">
                <a:latin typeface="STSong" charset="-122"/>
                <a:ea typeface="STSong" charset="-122"/>
                <a:cs typeface="STSong" charset="-122"/>
              </a:rPr>
              <a:t>犯 罪 的 人 ， </a:t>
            </a:r>
            <a:r>
              <a:rPr lang="zh-TW" altLang="en-US" sz="36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當 在 眾 人 面 前 責 備 他 ， 叫 其 餘 的 人 也 可 以 懼 怕 </a:t>
            </a:r>
            <a:r>
              <a:rPr lang="zh-TW" altLang="en-US" sz="3600" dirty="0">
                <a:latin typeface="STSong" charset="-122"/>
                <a:ea typeface="STSong" charset="-122"/>
                <a:cs typeface="STSong" charset="-122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/>
          <a:lstStyle/>
          <a:p>
            <a:r>
              <a:rPr lang="zh-CN" altLang="en-US" dirty="0" smtClean="0"/>
              <a:t>提多书 </a:t>
            </a:r>
            <a:r>
              <a:rPr lang="en-US" altLang="zh-CN" dirty="0" smtClean="0"/>
              <a:t>3:9-11</a:t>
            </a:r>
            <a:r>
              <a:rPr lang="zh-CN" altLang="en-US" dirty="0" smtClean="0"/>
              <a:t>；结党纷争</a:t>
            </a:r>
            <a:endParaRPr lang="en-US" altLang="zh-CN" dirty="0"/>
          </a:p>
          <a:p>
            <a:endParaRPr lang="en-US" dirty="0" smtClean="0"/>
          </a:p>
          <a:p>
            <a:pPr lvl="1"/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9 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要 遠 避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無 知 的 辯 論 和 家 譜 的 空 談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， 以 及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分 爭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 ， 並 因 律 法 而 起 的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爭 競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 ， 因 為 這 都 是 虛 妄 無 益 的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sz="3200" b="1" baseline="30000" dirty="0" smtClean="0">
                <a:latin typeface="STSong" charset="-122"/>
                <a:ea typeface="STSong" charset="-122"/>
                <a:cs typeface="STSong" charset="-122"/>
              </a:rPr>
              <a:t>10</a:t>
            </a:r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分 門 結 黨 的 人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，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警 戒 過 一 兩 次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， 就 要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棄 絕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他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sz="3200" b="1" baseline="30000" dirty="0" smtClean="0">
                <a:latin typeface="STSong" charset="-122"/>
                <a:ea typeface="STSong" charset="-122"/>
                <a:cs typeface="STSong" charset="-122"/>
              </a:rPr>
              <a:t>11</a:t>
            </a:r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因 為 知 道 </a:t>
            </a:r>
            <a:r>
              <a:rPr lang="zh-TW" altLang="en-US" sz="3200" dirty="0">
                <a:solidFill>
                  <a:schemeClr val="tx1"/>
                </a:solidFill>
                <a:latin typeface="STSong" charset="-122"/>
                <a:ea typeface="STSong" charset="-122"/>
                <a:cs typeface="STSong" charset="-122"/>
              </a:rPr>
              <a:t>這 等 人 已 經 背 道 ， 犯 了 罪 ， 自 己 明 知 不 是 ， 還 是 去 做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zh-TW" altLang="en-US" sz="3200" dirty="0">
              <a:latin typeface="STSong" charset="-122"/>
              <a:ea typeface="STSong" charset="-122"/>
              <a:cs typeface="ST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295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/>
              <a:t>圣经中关于惩戒的</a:t>
            </a:r>
            <a:r>
              <a:rPr lang="zh-CN" altLang="en-US" dirty="0" smtClean="0"/>
              <a:t>教导：总结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/>
          <a:lstStyle/>
          <a:p>
            <a:r>
              <a:rPr lang="zh-CN" altLang="en-US" sz="3600" dirty="0" smtClean="0">
                <a:latin typeface="STSong" charset="-122"/>
                <a:ea typeface="STSong" charset="-122"/>
                <a:cs typeface="STSong" charset="-122"/>
              </a:rPr>
              <a:t>惩戒的原因：</a:t>
            </a:r>
            <a:endParaRPr lang="en-US" altLang="zh-CN" sz="3600" dirty="0">
              <a:latin typeface="STSong" charset="-122"/>
              <a:ea typeface="STSong" charset="-122"/>
              <a:cs typeface="STSong" charset="-122"/>
            </a:endParaRPr>
          </a:p>
          <a:p>
            <a:pPr lvl="1"/>
            <a:r>
              <a:rPr lang="zh-CN" altLang="en-US" sz="3200" dirty="0" smtClean="0">
                <a:latin typeface="STSong" charset="-122"/>
                <a:ea typeface="STSong" charset="-122"/>
                <a:cs typeface="STSong" charset="-122"/>
              </a:rPr>
              <a:t>责备管教、使之长进；淫乱；偶然被过犯所胜；</a:t>
            </a:r>
            <a:r>
              <a:rPr lang="en-US" altLang="zh-CN" sz="3200" dirty="0" smtClean="0">
                <a:latin typeface="STSong" charset="-122"/>
                <a:ea typeface="STSong" charset="-122"/>
                <a:cs typeface="STSong" charset="-122"/>
              </a:rPr>
              <a:t/>
            </a:r>
            <a:br>
              <a:rPr lang="en-US" altLang="zh-CN" sz="3200" dirty="0" smtClean="0">
                <a:latin typeface="STSong" charset="-122"/>
                <a:ea typeface="STSong" charset="-122"/>
                <a:cs typeface="STSong" charset="-122"/>
              </a:rPr>
            </a:br>
            <a:r>
              <a:rPr lang="zh-CN" altLang="en-US" sz="3200" dirty="0" smtClean="0">
                <a:latin typeface="STSong" charset="-122"/>
                <a:ea typeface="STSong" charset="-122"/>
                <a:cs typeface="STSong" charset="-122"/>
              </a:rPr>
              <a:t>不做工、专管闲事；</a:t>
            </a:r>
            <a:r>
              <a:rPr lang="zh-CN" altLang="en-US" sz="3200" dirty="0">
                <a:latin typeface="STSong" charset="-122"/>
                <a:ea typeface="STSong" charset="-122"/>
                <a:cs typeface="STSong" charset="-122"/>
              </a:rPr>
              <a:t>良心败坏，毁谤</a:t>
            </a:r>
            <a:r>
              <a:rPr lang="zh-CN" altLang="en-US" sz="3200" dirty="0" smtClean="0">
                <a:latin typeface="STSong" charset="-122"/>
                <a:ea typeface="STSong" charset="-122"/>
                <a:cs typeface="STSong" charset="-122"/>
              </a:rPr>
              <a:t>亵渎；</a:t>
            </a:r>
            <a:r>
              <a:rPr lang="zh-CN" altLang="en-US" sz="3200" dirty="0">
                <a:latin typeface="STSong" charset="-122"/>
                <a:ea typeface="STSong" charset="-122"/>
                <a:cs typeface="STSong" charset="-122"/>
              </a:rPr>
              <a:t>结党</a:t>
            </a:r>
            <a:r>
              <a:rPr lang="zh-CN" altLang="en-US" sz="3200" dirty="0" smtClean="0">
                <a:latin typeface="STSong" charset="-122"/>
                <a:ea typeface="STSong" charset="-122"/>
                <a:cs typeface="STSong" charset="-122"/>
              </a:rPr>
              <a:t>纷争</a:t>
            </a:r>
            <a:r>
              <a:rPr lang="en-US" altLang="zh-CN" dirty="0">
                <a:latin typeface="STSong" charset="-122"/>
                <a:ea typeface="STSong" charset="-122"/>
                <a:cs typeface="STSong" charset="-122"/>
              </a:rPr>
              <a:t/>
            </a:r>
            <a:br>
              <a:rPr lang="en-US" altLang="zh-CN" dirty="0">
                <a:latin typeface="STSong" charset="-122"/>
                <a:ea typeface="STSong" charset="-122"/>
                <a:cs typeface="STSong" charset="-122"/>
              </a:rPr>
            </a:br>
            <a:endParaRPr lang="en-US" altLang="zh-TW" sz="3200" dirty="0">
              <a:latin typeface="STSong" charset="-122"/>
              <a:ea typeface="STSong" charset="-122"/>
              <a:cs typeface="STSong" charset="-122"/>
            </a:endParaRPr>
          </a:p>
          <a:p>
            <a:r>
              <a:rPr lang="zh-CN" altLang="en-US" sz="3600" dirty="0" smtClean="0">
                <a:latin typeface="STSong" charset="-122"/>
                <a:ea typeface="STSong" charset="-122"/>
                <a:cs typeface="STSong" charset="-122"/>
              </a:rPr>
              <a:t>惩戒的方式：</a:t>
            </a:r>
            <a:endParaRPr lang="en-US" altLang="zh-CN" sz="3600" dirty="0" smtClean="0">
              <a:latin typeface="STSong" charset="-122"/>
              <a:ea typeface="STSong" charset="-122"/>
              <a:cs typeface="STSong" charset="-122"/>
            </a:endParaRPr>
          </a:p>
          <a:p>
            <a:pPr lvl="1"/>
            <a:r>
              <a:rPr lang="zh-CN" altLang="en-US" sz="3200" dirty="0" smtClean="0">
                <a:latin typeface="STSong" charset="-122"/>
                <a:ea typeface="STSong" charset="-122"/>
                <a:cs typeface="STSong" charset="-122"/>
              </a:rPr>
              <a:t>告诉教会；看他如外邦人和税吏一样；当众责备他；</a:t>
            </a:r>
            <a:r>
              <a:rPr lang="en-US" altLang="zh-CN" sz="3200" dirty="0" smtClean="0">
                <a:latin typeface="STSong" charset="-122"/>
                <a:ea typeface="STSong" charset="-122"/>
                <a:cs typeface="STSong" charset="-122"/>
              </a:rPr>
              <a:t/>
            </a:r>
            <a:br>
              <a:rPr lang="en-US" altLang="zh-CN" sz="3200" dirty="0" smtClean="0">
                <a:latin typeface="STSong" charset="-122"/>
                <a:ea typeface="STSong" charset="-122"/>
                <a:cs typeface="STSong" charset="-122"/>
              </a:rPr>
            </a:br>
            <a:r>
              <a:rPr lang="zh-CN" altLang="en-US" sz="3200" dirty="0" smtClean="0">
                <a:latin typeface="STSong" charset="-122"/>
                <a:ea typeface="STSong" charset="-122"/>
                <a:cs typeface="STSong" charset="-122"/>
              </a:rPr>
              <a:t>停止与他交往；远离他；弃绝他；把他交给撒旦</a:t>
            </a:r>
            <a:endParaRPr lang="zh-TW" altLang="en-US" sz="3200" dirty="0">
              <a:latin typeface="STSong" charset="-122"/>
              <a:ea typeface="STSong" charset="-122"/>
              <a:cs typeface="ST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32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42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教会惩戒的实施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10" y="1282262"/>
            <a:ext cx="10733690" cy="5370786"/>
          </a:xfrm>
        </p:spPr>
        <p:txBody>
          <a:bodyPr/>
          <a:lstStyle/>
          <a:p>
            <a:r>
              <a:rPr lang="zh-CN" altLang="en-US" dirty="0" smtClean="0"/>
              <a:t>过往的历史：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18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19</a:t>
            </a:r>
            <a:r>
              <a:rPr lang="zh-CN" altLang="en-US" dirty="0" smtClean="0"/>
              <a:t>世纪时期，教会会员大会的主要议题之一，就是教会惩戒；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美国内战之前，美南浸信会每年按照圣经教导开除</a:t>
            </a:r>
            <a:r>
              <a:rPr lang="en-US" altLang="zh-CN" dirty="0" smtClean="0"/>
              <a:t>2%</a:t>
            </a:r>
            <a:r>
              <a:rPr lang="zh-CN" altLang="en-US" dirty="0" smtClean="0"/>
              <a:t>的会员；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当时的教会很健康，增长速度是人口增长速度的两倍。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zh-CN" altLang="en-US" dirty="0" smtClean="0"/>
              <a:t>教会惩戒的属灵权柄依据，马太福音</a:t>
            </a:r>
            <a:r>
              <a:rPr lang="en-US" altLang="zh-CN" dirty="0" smtClean="0"/>
              <a:t>16:18-19</a:t>
            </a:r>
          </a:p>
          <a:p>
            <a:pPr lvl="1"/>
            <a:r>
              <a:rPr lang="en-US" altLang="zh-TW" b="1" baseline="30000" dirty="0"/>
              <a:t>18 </a:t>
            </a:r>
            <a:r>
              <a:rPr lang="zh-TW" altLang="en-US" dirty="0"/>
              <a:t>我 還 告 訴 你 ， 你 是 彼 得 ， 我 要 把 我 的 教 會 建 造 在 這 磐 石 上 ； 陰 間 的 權 柄 （ 權 柄 ： 原 文 是 門 ） ， 不 能 勝 過 他 </a:t>
            </a:r>
            <a:r>
              <a:rPr lang="zh-TW" altLang="en-US" dirty="0" smtClean="0"/>
              <a:t>。</a:t>
            </a:r>
            <a:r>
              <a:rPr lang="en-US" altLang="zh-TW" b="1" baseline="30000" dirty="0" smtClean="0"/>
              <a:t>19</a:t>
            </a:r>
            <a:r>
              <a:rPr lang="en-US" altLang="zh-TW" b="1" baseline="30000" dirty="0"/>
              <a:t> </a:t>
            </a:r>
            <a:r>
              <a:rPr lang="zh-TW" altLang="en-US" dirty="0"/>
              <a:t>我 要 把 天 國 的 鑰 匙 給 你 ， </a:t>
            </a:r>
            <a:r>
              <a:rPr lang="zh-TW" altLang="en-US" dirty="0">
                <a:solidFill>
                  <a:srgbClr val="FF0000"/>
                </a:solidFill>
              </a:rPr>
              <a:t>凡 你 在 地 上 所 捆 綁 的 ， 在 天 上 也 要 捆 綁 ； 凡 你 在 地 上 所 釋 放 的 ， 在 </a:t>
            </a:r>
            <a:r>
              <a:rPr lang="zh-TW" altLang="en-US" dirty="0" smtClean="0">
                <a:solidFill>
                  <a:srgbClr val="FF0000"/>
                </a:solidFill>
              </a:rPr>
              <a:t>天 </a:t>
            </a:r>
            <a:r>
              <a:rPr lang="zh-TW" altLang="en-US" dirty="0">
                <a:solidFill>
                  <a:srgbClr val="FF0000"/>
                </a:solidFill>
              </a:rPr>
              <a:t>上 也 要 釋 放 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/>
          </a:p>
          <a:p>
            <a:r>
              <a:rPr lang="zh-CN" altLang="en-US" dirty="0" smtClean="0"/>
              <a:t>实施教会惩戒的主体：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教会长老团；牧师</a:t>
            </a:r>
            <a:r>
              <a:rPr lang="en-US" altLang="zh-CN" dirty="0" smtClean="0"/>
              <a:t>+</a:t>
            </a:r>
            <a:r>
              <a:rPr lang="zh-CN" altLang="en-US" dirty="0" smtClean="0"/>
              <a:t>长执会主席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2393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教会纪律大纲：</a:t>
            </a:r>
            <a:r>
              <a:rPr lang="zh-CN" altLang="en-US" sz="3600" dirty="0" smtClean="0"/>
              <a:t>希伯来书 </a:t>
            </a:r>
            <a:r>
              <a:rPr lang="en-US" altLang="zh-CN" sz="3600" dirty="0" smtClean="0"/>
              <a:t>12:1-14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5" y="1397876"/>
            <a:ext cx="10597055" cy="5297214"/>
          </a:xfrm>
        </p:spPr>
        <p:txBody>
          <a:bodyPr/>
          <a:lstStyle/>
          <a:p>
            <a:r>
              <a:rPr lang="zh-CN" altLang="en-US" dirty="0" smtClean="0"/>
              <a:t>生命是一场赛跑：</a:t>
            </a:r>
            <a:endParaRPr lang="en-US" altLang="zh-CN" dirty="0" smtClean="0"/>
          </a:p>
          <a:p>
            <a:pPr lvl="1"/>
            <a:r>
              <a:rPr lang="zh-TW" altLang="en-US" b="1" dirty="0"/>
              <a:t> </a:t>
            </a:r>
            <a:r>
              <a:rPr lang="zh-TW" altLang="en-US" dirty="0"/>
              <a:t>我 們 既 有 這 許 多 的 見 證 人 ， 如 同 雲 彩 圍 著 我 們 ， 就 當 放 下 各 樣 的 重 擔 ， 脫 去 容 易 纏 累 我 們 的 罪 ， 存 心 忍 耐 ， 奔 那 擺 在 我 們 前 頭 的 路 程 ，</a:t>
            </a:r>
          </a:p>
          <a:p>
            <a:pPr lvl="1"/>
            <a:r>
              <a:rPr lang="en-US" altLang="zh-TW" b="1" baseline="30000" dirty="0"/>
              <a:t>2 </a:t>
            </a:r>
            <a:r>
              <a:rPr lang="zh-TW" altLang="en-US" dirty="0"/>
              <a:t>仰 望 為 我 們 信 心 創 始 成 終 的 耶 穌 （ 或 作 ： 仰 望 那 將 真 道 創 始 成 終 的 耶 穌 ） 。 他 因 那 擺 在 前 面 的 喜 樂 ， 就 輕 看 羞 辱 ， 忍 受 了 十 字 架 的 苦 難 ， 便 坐 在 神 寶 座 的 右 邊 。</a:t>
            </a:r>
          </a:p>
          <a:p>
            <a:pPr lvl="1"/>
            <a:r>
              <a:rPr lang="en-US" altLang="zh-TW" b="1" baseline="30000" dirty="0"/>
              <a:t>3 </a:t>
            </a:r>
            <a:r>
              <a:rPr lang="zh-TW" altLang="en-US" dirty="0"/>
              <a:t>那 忍 受 罪 人 這 樣 頂 撞 的 ， 你 們 要 思 想 ， 免 得 疲 倦 灰 心 。</a:t>
            </a:r>
          </a:p>
          <a:p>
            <a:pPr lvl="1"/>
            <a:r>
              <a:rPr lang="en-US" altLang="zh-TW" b="1" baseline="30000" dirty="0"/>
              <a:t>4 </a:t>
            </a:r>
            <a:r>
              <a:rPr lang="zh-TW" altLang="en-US" dirty="0"/>
              <a:t>你 們 與 罪 惡 相 爭 ， 還 沒 有 抵 擋 到 流 血 的 地 步 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70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教会纪律大纲：</a:t>
            </a:r>
            <a:r>
              <a:rPr lang="zh-CN" altLang="en-US" sz="3600" dirty="0" smtClean="0"/>
              <a:t>希伯来书 </a:t>
            </a:r>
            <a:r>
              <a:rPr lang="en-US" altLang="zh-CN" sz="3600" dirty="0" smtClean="0"/>
              <a:t>12:1-14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5" y="1397876"/>
            <a:ext cx="10597055" cy="5297214"/>
          </a:xfrm>
        </p:spPr>
        <p:txBody>
          <a:bodyPr/>
          <a:lstStyle/>
          <a:p>
            <a:r>
              <a:rPr lang="zh-CN" altLang="en-US" dirty="0" smtClean="0"/>
              <a:t>不可轻看主的管教</a:t>
            </a:r>
            <a:endParaRPr lang="en-US" altLang="zh-CN" dirty="0" smtClean="0"/>
          </a:p>
          <a:p>
            <a:pPr lvl="1"/>
            <a:r>
              <a:rPr lang="en-US" altLang="zh-TW" b="1" baseline="30000" dirty="0"/>
              <a:t>5 </a:t>
            </a:r>
            <a:r>
              <a:rPr lang="zh-TW" altLang="en-US" dirty="0"/>
              <a:t>你 們 又 忘 了 那 勸 你 們 如 同 勸 兒 子 的 話 ， 說 ： 我 兒 ， 你 不 可 輕 看 主 的 管 教 ， 被 他 責 備 的 時 候 也 不 可 灰 心 ；</a:t>
            </a:r>
          </a:p>
          <a:p>
            <a:pPr lvl="1"/>
            <a:r>
              <a:rPr lang="en-US" altLang="zh-TW" b="1" baseline="30000" dirty="0">
                <a:solidFill>
                  <a:srgbClr val="FF0000"/>
                </a:solidFill>
              </a:rPr>
              <a:t>6 </a:t>
            </a:r>
            <a:r>
              <a:rPr lang="zh-TW" altLang="en-US" dirty="0">
                <a:solidFill>
                  <a:srgbClr val="FF0000"/>
                </a:solidFill>
              </a:rPr>
              <a:t>因 為 主 所 愛 的 ， 他 必 管 教 ， 又 鞭 打 凡 所 收 納 的 兒 子 。</a:t>
            </a:r>
          </a:p>
          <a:p>
            <a:pPr lvl="1"/>
            <a:r>
              <a:rPr lang="en-US" altLang="zh-TW" b="1" baseline="30000" dirty="0"/>
              <a:t>7 </a:t>
            </a:r>
            <a:r>
              <a:rPr lang="zh-TW" altLang="en-US" dirty="0"/>
              <a:t>你 們 所 忍 受 的 ， 是 神 管 教 你 們 ， 待 你 們 如 同 待 兒 子 。 焉 有 兒 子 不 被 父 親 管 教 的 呢 ？</a:t>
            </a:r>
          </a:p>
          <a:p>
            <a:pPr lvl="1"/>
            <a:r>
              <a:rPr lang="en-US" altLang="zh-TW" b="1" baseline="30000" dirty="0"/>
              <a:t>8 </a:t>
            </a:r>
            <a:r>
              <a:rPr lang="zh-TW" altLang="en-US" dirty="0"/>
              <a:t>管 教 原 是 眾 子 所 共 受 的 ， 你 們 若 不 受 管 教 ， 就 是 私 子 ， 不 是 兒 子 了 。</a:t>
            </a:r>
          </a:p>
          <a:p>
            <a:pPr lvl="1"/>
            <a:r>
              <a:rPr lang="en-US" altLang="zh-TW" b="1" baseline="30000" dirty="0"/>
              <a:t>9 </a:t>
            </a:r>
            <a:r>
              <a:rPr lang="zh-TW" altLang="en-US" dirty="0"/>
              <a:t>再 者 ， 我 們 曾 有 生 身 的 父 管 教 我 們 ， 我 們 尚 且 敬 重 他 ， 何 況 萬 靈 的 父 ， 我 們 豈 不 更 當 順 服 他 得 生 麼 ？</a:t>
            </a:r>
          </a:p>
        </p:txBody>
      </p:sp>
    </p:spTree>
    <p:extLst>
      <p:ext uri="{BB962C8B-B14F-4D97-AF65-F5344CB8AC3E}">
        <p14:creationId xmlns:p14="http://schemas.microsoft.com/office/powerpoint/2010/main" val="97396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教会纪律大纲：</a:t>
            </a:r>
            <a:r>
              <a:rPr lang="zh-CN" altLang="en-US" sz="3600" dirty="0" smtClean="0"/>
              <a:t>希伯来书 </a:t>
            </a:r>
            <a:r>
              <a:rPr lang="en-US" altLang="zh-CN" sz="3600" dirty="0" smtClean="0"/>
              <a:t>12:1-14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5" y="1397876"/>
            <a:ext cx="10597055" cy="5297214"/>
          </a:xfrm>
        </p:spPr>
        <p:txBody>
          <a:bodyPr/>
          <a:lstStyle/>
          <a:p>
            <a:r>
              <a:rPr lang="zh-CN" altLang="en-US" dirty="0" smtClean="0"/>
              <a:t>教会惩戒的目的：</a:t>
            </a:r>
            <a:r>
              <a:rPr lang="zh-CN" altLang="en-US" dirty="0"/>
              <a:t>神圣洁的</a:t>
            </a:r>
            <a:r>
              <a:rPr lang="zh-CN" altLang="en-US" dirty="0" smtClean="0"/>
              <a:t>性情</a:t>
            </a:r>
            <a:endParaRPr lang="en-US" altLang="zh-CN" dirty="0" smtClean="0"/>
          </a:p>
          <a:p>
            <a:pPr lvl="1"/>
            <a:r>
              <a:rPr lang="en-US" altLang="zh-TW" b="1" baseline="30000" dirty="0"/>
              <a:t>10 </a:t>
            </a:r>
            <a:r>
              <a:rPr lang="zh-TW" altLang="en-US" dirty="0"/>
              <a:t>生 身 的 父 都 是 暫 隨 己 意 管 教 我 們 ； 惟 有 萬 靈 的 父 管 教 我 們 ， 是 要 我 們 得 益 處 ， </a:t>
            </a:r>
            <a:r>
              <a:rPr lang="zh-TW" altLang="en-US" dirty="0">
                <a:solidFill>
                  <a:srgbClr val="FF0000"/>
                </a:solidFill>
              </a:rPr>
              <a:t>使 我 們 在 他 的 聖 潔 上 有 分 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b="1" baseline="30000" dirty="0"/>
              <a:t>11 </a:t>
            </a:r>
            <a:r>
              <a:rPr lang="zh-TW" altLang="en-US" dirty="0"/>
              <a:t>凡 管 教 的 事 ， 當 時 不 覺 得 快 樂 ， 反 覺 得 愁 苦 ； 後 來 卻 為 那 經 練 過 的 人 </a:t>
            </a:r>
            <a:r>
              <a:rPr lang="zh-TW" altLang="en-US" dirty="0">
                <a:solidFill>
                  <a:srgbClr val="FF0000"/>
                </a:solidFill>
              </a:rPr>
              <a:t>結 出 平 安 的 果 子 ， 就 是 義 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b="1" baseline="30000" dirty="0"/>
              <a:t>12 </a:t>
            </a:r>
            <a:r>
              <a:rPr lang="zh-TW" altLang="en-US" dirty="0"/>
              <a:t>所 以 ， 你 們 要 把 下 垂 的 手 、 發 酸 的 腿 、 挺 起 來 ；</a:t>
            </a:r>
          </a:p>
          <a:p>
            <a:pPr lvl="1"/>
            <a:r>
              <a:rPr lang="en-US" altLang="zh-TW" b="1" baseline="30000" dirty="0"/>
              <a:t>13 </a:t>
            </a:r>
            <a:r>
              <a:rPr lang="zh-TW" altLang="en-US" dirty="0"/>
              <a:t>也 要 為 自 己 的 腳 ， 把 道 路 修 直 了 ， 使 瘸 子 不 至 歪 腳 （ 或 作 ： 差 路 ） ， 反 得 痊 愈 。</a:t>
            </a:r>
          </a:p>
          <a:p>
            <a:pPr lvl="1"/>
            <a:r>
              <a:rPr lang="en-US" altLang="zh-TW" b="1" baseline="30000" dirty="0"/>
              <a:t>14 </a:t>
            </a:r>
            <a:r>
              <a:rPr lang="zh-TW" altLang="en-US" dirty="0"/>
              <a:t>你 們 要 追 求 與 眾 人 和 睦 ， 並 要 </a:t>
            </a:r>
            <a:r>
              <a:rPr lang="zh-TW" altLang="en-US" dirty="0">
                <a:solidFill>
                  <a:srgbClr val="FF0000"/>
                </a:solidFill>
              </a:rPr>
              <a:t>追 求 聖 潔 ； 非 聖 潔 沒 有 人 能 見 主 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 smtClean="0"/>
              <a:t>健康教会九大标志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639" y="1839309"/>
            <a:ext cx="5302920" cy="435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97" y="1208689"/>
            <a:ext cx="3664583" cy="52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29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健康教会九大标志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1" y="1072055"/>
            <a:ext cx="11414233" cy="569660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Mark </a:t>
            </a:r>
            <a:r>
              <a:rPr lang="en-US" altLang="zh-CN" sz="3000" dirty="0" smtClean="0"/>
              <a:t>1</a:t>
            </a:r>
            <a:r>
              <a:rPr lang="en-US" sz="3000" dirty="0" smtClean="0"/>
              <a:t>: </a:t>
            </a:r>
            <a:r>
              <a:rPr lang="en-US" sz="3000" dirty="0"/>
              <a:t>Expositional </a:t>
            </a:r>
            <a:r>
              <a:rPr lang="en-US" sz="3000" dirty="0" smtClean="0"/>
              <a:t>Preaching</a:t>
            </a:r>
            <a:r>
              <a:rPr lang="en-US" altLang="zh-CN" sz="3000" dirty="0" smtClean="0"/>
              <a:t>/</a:t>
            </a:r>
            <a:r>
              <a:rPr lang="zh-CN" altLang="en-US" sz="3000" dirty="0" smtClean="0"/>
              <a:t>释经讲道</a:t>
            </a:r>
            <a:endParaRPr lang="en-US" sz="3000" dirty="0"/>
          </a:p>
          <a:p>
            <a:r>
              <a:rPr lang="en-US" sz="3000" dirty="0"/>
              <a:t>Mark </a:t>
            </a:r>
            <a:r>
              <a:rPr lang="en-US" altLang="zh-CN" sz="3000" dirty="0"/>
              <a:t>2</a:t>
            </a:r>
            <a:r>
              <a:rPr lang="en-US" sz="3000" dirty="0" smtClean="0"/>
              <a:t>: </a:t>
            </a:r>
            <a:r>
              <a:rPr lang="en-US" sz="3000" dirty="0"/>
              <a:t>Biblical </a:t>
            </a:r>
            <a:r>
              <a:rPr lang="en-US" sz="3000" dirty="0" smtClean="0"/>
              <a:t>Theology</a:t>
            </a:r>
            <a:r>
              <a:rPr lang="en-US" altLang="zh-CN" sz="3000" dirty="0" smtClean="0"/>
              <a:t>/</a:t>
            </a:r>
            <a:r>
              <a:rPr lang="zh-CN" altLang="en-US" sz="3000" dirty="0" smtClean="0"/>
              <a:t>圣经神学</a:t>
            </a:r>
            <a:endParaRPr lang="en-US" sz="3000" dirty="0"/>
          </a:p>
          <a:p>
            <a:r>
              <a:rPr lang="en-US" sz="3000" dirty="0"/>
              <a:t>Mark </a:t>
            </a:r>
            <a:r>
              <a:rPr lang="en-US" altLang="zh-CN" sz="3000" dirty="0"/>
              <a:t>3</a:t>
            </a:r>
            <a:r>
              <a:rPr lang="en-US" sz="3000" dirty="0" smtClean="0"/>
              <a:t>: </a:t>
            </a:r>
            <a:r>
              <a:rPr lang="en-US" sz="3000" dirty="0"/>
              <a:t>The </a:t>
            </a:r>
            <a:r>
              <a:rPr lang="en-US" sz="3000" dirty="0" smtClean="0"/>
              <a:t>Gospel</a:t>
            </a:r>
            <a:r>
              <a:rPr lang="en-US" altLang="zh-CN" sz="3000" dirty="0" smtClean="0"/>
              <a:t>/</a:t>
            </a:r>
            <a:r>
              <a:rPr lang="zh-CN" altLang="en-US" sz="3000" dirty="0" smtClean="0"/>
              <a:t>正确理解福音</a:t>
            </a:r>
            <a:endParaRPr lang="en-US" sz="3000" dirty="0"/>
          </a:p>
          <a:p>
            <a:r>
              <a:rPr lang="en-US" sz="3000" dirty="0"/>
              <a:t>Mark </a:t>
            </a:r>
            <a:r>
              <a:rPr lang="en-US" altLang="zh-CN" sz="3000" dirty="0"/>
              <a:t>4</a:t>
            </a:r>
            <a:r>
              <a:rPr lang="en-US" sz="3000" dirty="0" smtClean="0"/>
              <a:t>: </a:t>
            </a:r>
            <a:r>
              <a:rPr lang="en-US" sz="3000" dirty="0"/>
              <a:t>A Biblical Understanding of </a:t>
            </a:r>
            <a:r>
              <a:rPr lang="en-US" sz="3000" dirty="0" smtClean="0"/>
              <a:t>Conversion</a:t>
            </a:r>
            <a:r>
              <a:rPr lang="en-US" altLang="zh-CN" sz="3000" dirty="0" smtClean="0"/>
              <a:t>/</a:t>
            </a:r>
            <a:r>
              <a:rPr lang="zh-CN" altLang="en-US" sz="3000" dirty="0" smtClean="0"/>
              <a:t>按照圣经理解悔改</a:t>
            </a:r>
            <a:endParaRPr lang="en-US" sz="3000" dirty="0"/>
          </a:p>
          <a:p>
            <a:r>
              <a:rPr lang="en-US" sz="3000" dirty="0"/>
              <a:t>Mark </a:t>
            </a:r>
            <a:r>
              <a:rPr lang="en-US" altLang="zh-CN" sz="3000" dirty="0"/>
              <a:t>5</a:t>
            </a:r>
            <a:r>
              <a:rPr lang="en-US" sz="3000" dirty="0" smtClean="0"/>
              <a:t>: </a:t>
            </a:r>
            <a:r>
              <a:rPr lang="en-US" sz="3000" dirty="0"/>
              <a:t>A Biblical Understanding of </a:t>
            </a:r>
            <a:r>
              <a:rPr lang="en-US" sz="3000" dirty="0" smtClean="0"/>
              <a:t>Evangelism</a:t>
            </a:r>
            <a:r>
              <a:rPr lang="en-US" altLang="zh-CN" sz="3000" dirty="0" smtClean="0"/>
              <a:t>/</a:t>
            </a:r>
            <a:r>
              <a:rPr lang="zh-CN" altLang="en-US" sz="3000" dirty="0" smtClean="0"/>
              <a:t>按照圣经理解宣教</a:t>
            </a:r>
            <a:endParaRPr lang="en-US" sz="3000" dirty="0"/>
          </a:p>
          <a:p>
            <a:r>
              <a:rPr lang="en-US" sz="3000" dirty="0"/>
              <a:t>Mark </a:t>
            </a:r>
            <a:r>
              <a:rPr lang="en-US" altLang="zh-CN" sz="3000" dirty="0"/>
              <a:t>6</a:t>
            </a:r>
            <a:r>
              <a:rPr lang="en-US" sz="3000" dirty="0" smtClean="0"/>
              <a:t>: </a:t>
            </a:r>
            <a:r>
              <a:rPr lang="en-US" sz="3000" dirty="0"/>
              <a:t>A Biblical Understanding of Church </a:t>
            </a:r>
            <a:r>
              <a:rPr lang="en-US" sz="3000" dirty="0" smtClean="0"/>
              <a:t>Membership</a:t>
            </a:r>
            <a:br>
              <a:rPr lang="en-US" sz="3000" dirty="0" smtClean="0"/>
            </a:br>
            <a:r>
              <a:rPr lang="zh-CN" altLang="en-US" sz="3000" dirty="0" smtClean="0"/>
              <a:t>按照圣经理解教会的会员制度</a:t>
            </a:r>
            <a:endParaRPr lang="en-US" sz="3000" dirty="0"/>
          </a:p>
          <a:p>
            <a:r>
              <a:rPr lang="en-US" sz="3000" dirty="0">
                <a:solidFill>
                  <a:srgbClr val="FF0000"/>
                </a:solidFill>
              </a:rPr>
              <a:t>Mark </a:t>
            </a:r>
            <a:r>
              <a:rPr lang="en-US" altLang="zh-CN" sz="3000" dirty="0">
                <a:solidFill>
                  <a:srgbClr val="FF0000"/>
                </a:solidFill>
              </a:rPr>
              <a:t>7</a:t>
            </a:r>
            <a:r>
              <a:rPr lang="en-US" sz="3000" dirty="0" smtClean="0">
                <a:solidFill>
                  <a:srgbClr val="FF0000"/>
                </a:solidFill>
              </a:rPr>
              <a:t>: </a:t>
            </a:r>
            <a:r>
              <a:rPr lang="en-US" sz="3000" dirty="0">
                <a:solidFill>
                  <a:srgbClr val="FF0000"/>
                </a:solidFill>
              </a:rPr>
              <a:t>Biblical Church </a:t>
            </a:r>
            <a:r>
              <a:rPr lang="en-US" sz="3000" dirty="0" smtClean="0">
                <a:solidFill>
                  <a:srgbClr val="FF0000"/>
                </a:solidFill>
              </a:rPr>
              <a:t>Discipline</a:t>
            </a:r>
            <a:r>
              <a:rPr lang="en-US" altLang="zh-CN" sz="3000" dirty="0" smtClean="0">
                <a:solidFill>
                  <a:srgbClr val="FF0000"/>
                </a:solidFill>
              </a:rPr>
              <a:t>/</a:t>
            </a:r>
            <a:r>
              <a:rPr lang="zh-CN" altLang="en-US" sz="3000" dirty="0" smtClean="0">
                <a:solidFill>
                  <a:srgbClr val="FF0000"/>
                </a:solidFill>
              </a:rPr>
              <a:t>合乎圣经的教会纪律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Mark </a:t>
            </a:r>
            <a:r>
              <a:rPr lang="en-US" altLang="zh-CN" sz="3000" dirty="0"/>
              <a:t>8</a:t>
            </a:r>
            <a:r>
              <a:rPr lang="en-US" sz="3000" dirty="0" smtClean="0"/>
              <a:t>: </a:t>
            </a:r>
            <a:r>
              <a:rPr lang="en-US" sz="3000" dirty="0"/>
              <a:t>A Concern for Discipleship and </a:t>
            </a:r>
            <a:r>
              <a:rPr lang="en-US" sz="3000" dirty="0" smtClean="0"/>
              <a:t>Growth</a:t>
            </a:r>
            <a:r>
              <a:rPr lang="en-US" altLang="zh-CN" sz="3000" dirty="0" smtClean="0"/>
              <a:t>/</a:t>
            </a:r>
            <a:r>
              <a:rPr lang="zh-CN" altLang="en-US" sz="3000" dirty="0" smtClean="0"/>
              <a:t>关注门徒训练和成长</a:t>
            </a:r>
            <a:endParaRPr lang="en-US" sz="3000" dirty="0"/>
          </a:p>
          <a:p>
            <a:r>
              <a:rPr lang="en-US" sz="3000" dirty="0"/>
              <a:t>Mark </a:t>
            </a:r>
            <a:r>
              <a:rPr lang="en-US" altLang="zh-CN" sz="3000" dirty="0"/>
              <a:t>9</a:t>
            </a:r>
            <a:r>
              <a:rPr lang="en-US" sz="3000" dirty="0" smtClean="0"/>
              <a:t>: </a:t>
            </a:r>
            <a:r>
              <a:rPr lang="en-US" sz="3000" dirty="0"/>
              <a:t>Biblical Church </a:t>
            </a:r>
            <a:r>
              <a:rPr lang="en-US" sz="3000" dirty="0" smtClean="0"/>
              <a:t>Leadership</a:t>
            </a:r>
            <a:r>
              <a:rPr lang="en-US" altLang="zh-CN" sz="3000" dirty="0" smtClean="0"/>
              <a:t>/</a:t>
            </a:r>
            <a:r>
              <a:rPr lang="zh-CN" altLang="en-US" sz="3000" dirty="0" smtClean="0"/>
              <a:t>合乎圣经的教会领袖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484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 smtClean="0"/>
              <a:t>合乎圣经的教会纪律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/>
          <a:lstStyle/>
          <a:p>
            <a:r>
              <a:rPr lang="en-US" altLang="zh-CN" dirty="0" smtClean="0"/>
              <a:t>Church Discipline</a:t>
            </a:r>
            <a:br>
              <a:rPr lang="en-US" altLang="zh-CN" dirty="0" smtClean="0"/>
            </a:br>
            <a:r>
              <a:rPr lang="zh-CN" altLang="en-US" dirty="0" smtClean="0"/>
              <a:t>教会纪律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属灵的管教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教会的惩戒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zh-CN" altLang="en-US" dirty="0" smtClean="0"/>
              <a:t>马丁路德观念中的教会：正确宣讲神的话语；正确执行圣礼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/>
          </a:p>
          <a:p>
            <a:r>
              <a:rPr lang="zh-CN" altLang="en-US" dirty="0" smtClean="0"/>
              <a:t>加尔文加上了第三条：正确实施教会惩戒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8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 smtClean="0"/>
              <a:t>纪律</a:t>
            </a:r>
            <a:r>
              <a:rPr lang="en-US" altLang="zh-CN" dirty="0" smtClean="0"/>
              <a:t>/</a:t>
            </a:r>
            <a:r>
              <a:rPr lang="zh-CN" altLang="en-US" dirty="0" smtClean="0"/>
              <a:t>管教</a:t>
            </a:r>
            <a:r>
              <a:rPr lang="en-US" altLang="zh-CN" dirty="0" smtClean="0"/>
              <a:t>/</a:t>
            </a:r>
            <a:r>
              <a:rPr lang="zh-CN" altLang="en-US" dirty="0" smtClean="0"/>
              <a:t>惩戒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希</a:t>
            </a:r>
            <a:r>
              <a:rPr lang="en-US" altLang="zh-CN" b="1" dirty="0" smtClean="0"/>
              <a:t>12:6</a:t>
            </a:r>
            <a:r>
              <a:rPr lang="zh-CN" altLang="en-US" b="1" dirty="0" smtClean="0"/>
              <a:t> </a:t>
            </a:r>
            <a:r>
              <a:rPr lang="zh-CN" altLang="en-US" b="1" baseline="30000" dirty="0"/>
              <a:t> </a:t>
            </a:r>
            <a:r>
              <a:rPr lang="zh-TW" altLang="en-US" dirty="0" smtClean="0"/>
              <a:t>因 </a:t>
            </a:r>
            <a:r>
              <a:rPr lang="zh-TW" altLang="en-US" dirty="0"/>
              <a:t>為 主 所 愛 的 ， 他 必 </a:t>
            </a:r>
            <a:r>
              <a:rPr lang="zh-TW" altLang="en-US" dirty="0">
                <a:solidFill>
                  <a:srgbClr val="FF0000"/>
                </a:solidFill>
              </a:rPr>
              <a:t>管 教</a:t>
            </a:r>
            <a:r>
              <a:rPr lang="zh-TW" altLang="en-US" dirty="0"/>
              <a:t> ， 又 </a:t>
            </a:r>
            <a:r>
              <a:rPr lang="zh-TW" altLang="en-US" dirty="0">
                <a:solidFill>
                  <a:srgbClr val="FF0000"/>
                </a:solidFill>
              </a:rPr>
              <a:t>鞭 打</a:t>
            </a:r>
            <a:r>
              <a:rPr lang="zh-TW" altLang="en-US" dirty="0"/>
              <a:t> 凡 所 收 納 的 兒 </a:t>
            </a:r>
            <a:r>
              <a:rPr lang="zh-TW" altLang="en-US" dirty="0" smtClean="0"/>
              <a:t>子</a:t>
            </a:r>
            <a:endParaRPr lang="en-US" altLang="zh-TW" dirty="0" smtClean="0"/>
          </a:p>
          <a:p>
            <a:r>
              <a:rPr lang="el-GR" b="1" dirty="0" err="1" smtClean="0"/>
              <a:t>παιδεύω</a:t>
            </a:r>
            <a:endParaRPr lang="en-US" altLang="zh-TW" dirty="0" smtClean="0"/>
          </a:p>
          <a:p>
            <a:pPr lvl="1"/>
            <a:r>
              <a:rPr lang="zh-CN" altLang="en-US" sz="3200" dirty="0" smtClean="0"/>
              <a:t>训练儿童，使之学习、成长</a:t>
            </a:r>
            <a:endParaRPr lang="en-US" altLang="zh-CN" sz="3200" dirty="0" smtClean="0"/>
          </a:p>
          <a:p>
            <a:pPr lvl="2"/>
            <a:r>
              <a:rPr lang="zh-CN" altLang="en-US" sz="2800" dirty="0" smtClean="0"/>
              <a:t>用警戒和责备模塑孩子的性格</a:t>
            </a:r>
            <a:endParaRPr lang="en-US" sz="2800" dirty="0"/>
          </a:p>
          <a:p>
            <a:pPr lvl="1"/>
            <a:r>
              <a:rPr lang="zh-CN" altLang="en-US" sz="3200" dirty="0" smtClean="0"/>
              <a:t>惩罚：用话语严厉责备，使之改正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刑罚：杖击或鞭抽（父亲管教儿女，或法官责罚罪犯）</a:t>
            </a:r>
            <a:endParaRPr lang="en-US" sz="3200" dirty="0"/>
          </a:p>
          <a:p>
            <a:pPr lvl="1"/>
            <a:r>
              <a:rPr lang="zh-CN" altLang="en-US" sz="3200" dirty="0" smtClean="0"/>
              <a:t>上帝对人的管教：通过困厄或灾难，管教祂的儿女</a:t>
            </a:r>
            <a:endParaRPr lang="en-US" altLang="zh-CN" sz="3200" dirty="0" smtClean="0"/>
          </a:p>
          <a:p>
            <a:pPr lvl="2"/>
            <a:r>
              <a:rPr lang="zh-CN" altLang="en-US" sz="2800" dirty="0" smtClean="0"/>
              <a:t>埃及十灾</a:t>
            </a:r>
            <a:endParaRPr lang="en-US" altLang="zh-CN" sz="2800" dirty="0" smtClean="0"/>
          </a:p>
          <a:p>
            <a:pPr lvl="2"/>
            <a:r>
              <a:rPr lang="zh-CN" altLang="en-US" sz="2800" dirty="0" smtClean="0"/>
              <a:t>士师记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60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上帝对以色列民的管教 </a:t>
            </a:r>
            <a:r>
              <a:rPr lang="en-US" altLang="zh-CN" dirty="0" smtClean="0"/>
              <a:t>(</a:t>
            </a:r>
            <a:r>
              <a:rPr lang="zh-CN" altLang="en-US" dirty="0" smtClean="0"/>
              <a:t>赛</a:t>
            </a:r>
            <a:r>
              <a:rPr lang="en-US" altLang="zh-CN" dirty="0" smtClean="0"/>
              <a:t>1:2-9)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2" y="1261241"/>
            <a:ext cx="11719034" cy="550742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2 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天 哪 ， 要 聽 ！ 地 啊 ， 側 耳 而 聽 ！ 因 為 耶 和 華 說 ：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我 養 育 兒 女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， 將 他 們 養 大 ，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他 們 竟 悖 逆 我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。</a:t>
            </a:r>
          </a:p>
          <a:p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3 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牛 認 識 主 人 ， 驢 認 識 主 人 的 槽 ， 以 色 列 卻 不 認 識 ； 我 的 民 卻 不 留 意 。</a:t>
            </a:r>
          </a:p>
          <a:p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4 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嗐 ！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犯 罪 的 國 民 ， 擔 著 罪 孽 的 百 姓 ； 行 惡 的 種 類 ， 敗 壞 的 兒 女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！ 他 們 離 棄 耶 和 華 ， 藐 視 以 色 列 的 聖 者 ， 與 他 生 疏 ， 往 後 退 步 。</a:t>
            </a:r>
          </a:p>
          <a:p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5 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你 們 為 甚 麼 屢 次 悖 逆 ，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還 要 受 責 打 嗎 ？ 你 們 已 經 滿 頭 疼 痛 ， 全 心 發 昏 。</a:t>
            </a:r>
          </a:p>
          <a:p>
            <a:r>
              <a:rPr lang="en-US" altLang="zh-TW" b="1" baseline="300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6 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從 腳 掌 到 頭 頂 ， 沒 有 一 處 完 全 的 ， 盡 是 傷 口 、 青 腫 ， 與 新 打 的 傷 痕 ， 都 沒 有 收 口 ， 沒 有 纏 裹 ， 也 沒 有 用 膏 滋 潤 。</a:t>
            </a:r>
          </a:p>
          <a:p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7 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你 們 的 地 土 已 經 荒 涼 ； 你 們 的 城 邑 被 火 焚 燬 。 你 們 的 田 地 在 你 們 眼 前 為 外 邦 人 所 侵 吞 ， 既 被 外 邦 人 傾 覆 就 成 為 荒 涼 。</a:t>
            </a:r>
          </a:p>
          <a:p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8 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僅 存 錫 安 城 （ 原 文 是 女 子 ） ， 好 像 葡 萄 園 的 草 棚 ， 瓜 田 的 茅 屋 ， 被 圍 困 的 城 邑 。</a:t>
            </a:r>
          </a:p>
          <a:p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9 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若 不 是 萬 軍 之 耶 和 華 給 我 們 稍 留 餘 種 ， 我 們 早 已 像 所 多 瑪 、 蛾 摩 拉 的 樣 子 了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84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2" y="1145628"/>
            <a:ext cx="11201400" cy="5623035"/>
          </a:xfrm>
        </p:spPr>
        <p:txBody>
          <a:bodyPr/>
          <a:lstStyle/>
          <a:p>
            <a:r>
              <a:rPr lang="zh-CN" altLang="en-US" dirty="0" smtClean="0"/>
              <a:t>希伯来书 </a:t>
            </a:r>
            <a:r>
              <a:rPr lang="en-US" altLang="zh-CN" dirty="0" smtClean="0"/>
              <a:t>12:1-14</a:t>
            </a:r>
            <a:r>
              <a:rPr lang="zh-CN" altLang="en-US" dirty="0" smtClean="0"/>
              <a:t>  管教的大纲：上帝管教我们，为的是让我们圣洁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5 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你 們 又 忘 了 那 勸 你 們 如 同 勸 兒 子 的 話 ， 說 ： 我 兒 ， 你 不 可 輕 看 主 的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管 教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 ， 被 他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責 備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 的 時 候 也 不 可 灰 心 ；</a:t>
            </a:r>
          </a:p>
          <a:p>
            <a:pPr lvl="1"/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6 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因 為 主 所 愛 的 ， 他 必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管 教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 ， 又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鞭 打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凡 所 收 納 的 兒 子 。</a:t>
            </a:r>
          </a:p>
          <a:p>
            <a:pPr lvl="1"/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7 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你 們 所 忍 受 的 ， 是 神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管 教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你 們 ， 待 你 們 如 同 待 兒 子 。 焉 有 兒 子 不 被 父 親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管 教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 的 呢 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5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 smtClean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/>
          <a:lstStyle/>
          <a:p>
            <a:r>
              <a:rPr lang="zh-CN" altLang="en-US" dirty="0" smtClean="0"/>
              <a:t>马太福音 </a:t>
            </a:r>
            <a:r>
              <a:rPr lang="en-US" altLang="zh-CN" dirty="0" smtClean="0"/>
              <a:t>18:15-17</a:t>
            </a:r>
            <a:r>
              <a:rPr lang="zh-CN" altLang="en-US" dirty="0" smtClean="0"/>
              <a:t>  惩戒的程序</a:t>
            </a:r>
            <a:endParaRPr lang="en-US" altLang="zh-CN" dirty="0" smtClean="0"/>
          </a:p>
          <a:p>
            <a:endParaRPr lang="en-US" dirty="0"/>
          </a:p>
          <a:p>
            <a:pPr lvl="1"/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15 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倘 若 你 的 弟 兄 得 罪 你 ， 你 就 去 ， 趁 著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只 有 他 和 你 在 一 處 的 時 候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， 指 出 他 的 錯 來 。 他 若 聽 你 ， 你 便 得 了 你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的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弟 兄 ；</a:t>
            </a:r>
          </a:p>
          <a:p>
            <a:pPr lvl="1"/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16 </a:t>
            </a:r>
            <a:r>
              <a:rPr lang="zh-TW" altLang="en-US" sz="3200" dirty="0" smtClean="0">
                <a:solidFill>
                  <a:schemeClr val="tx1"/>
                </a:solidFill>
                <a:latin typeface="STSong" charset="-122"/>
                <a:ea typeface="STSong" charset="-122"/>
                <a:cs typeface="STSong" charset="-122"/>
              </a:rPr>
              <a:t>他 若 不 聽 ， </a:t>
            </a:r>
            <a:r>
              <a:rPr lang="zh-TW" altLang="en-US" sz="3200" dirty="0" smtClean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你 就 另 外 帶 一 兩 個 人 同 去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，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要 憑 兩 三 個 人 的 口 作 見 證 ， 句 句 都 可 定 準 。</a:t>
            </a:r>
          </a:p>
          <a:p>
            <a:pPr lvl="1"/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17 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若 是 不 聽 他 們 ，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就 告 訴 教 會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； 若 是 不 聽 教 會 ， 就 </a:t>
            </a:r>
            <a:r>
              <a:rPr lang="zh-TW" altLang="en-US" sz="3200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看 他 像 外 邦 人 和 稅 吏 一 樣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zh-TW" altLang="en-US" sz="3200" dirty="0">
              <a:latin typeface="STSong" charset="-122"/>
              <a:ea typeface="STSong" charset="-122"/>
              <a:cs typeface="ST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49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r>
              <a:rPr lang="zh-CN" altLang="en-US" dirty="0"/>
              <a:t>圣经中关于惩戒的教导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1004331" cy="52446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哥林多前书</a:t>
            </a:r>
            <a:r>
              <a:rPr lang="zh-CN" altLang="en-US" dirty="0"/>
              <a:t> </a:t>
            </a:r>
            <a:r>
              <a:rPr lang="en-US" altLang="zh-CN" dirty="0" smtClean="0"/>
              <a:t>5:1-11</a:t>
            </a:r>
            <a:r>
              <a:rPr lang="zh-CN" altLang="en-US" dirty="0" smtClean="0"/>
              <a:t>；对于淫乱的惩戒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TW" altLang="en-US" dirty="0" smtClean="0"/>
              <a:t>風 </a:t>
            </a:r>
            <a:r>
              <a:rPr lang="zh-TW" altLang="en-US" dirty="0"/>
              <a:t>聞 在 你 們 中 間 有 </a:t>
            </a:r>
            <a:r>
              <a:rPr lang="zh-TW" altLang="en-US" dirty="0">
                <a:solidFill>
                  <a:srgbClr val="FF0000"/>
                </a:solidFill>
              </a:rPr>
              <a:t>淫 亂 的 事 </a:t>
            </a:r>
            <a:r>
              <a:rPr lang="zh-TW" altLang="en-US" dirty="0"/>
              <a:t>。 這 樣 的 淫 亂 連 外 邦 人 中 也 沒 有 ， 就 是 </a:t>
            </a:r>
            <a:r>
              <a:rPr lang="zh-TW" altLang="en-US" dirty="0">
                <a:solidFill>
                  <a:srgbClr val="FF0000"/>
                </a:solidFill>
              </a:rPr>
              <a:t>有 人 收 了 他 的 繼 母 </a:t>
            </a:r>
            <a:r>
              <a:rPr lang="zh-TW" altLang="en-US" dirty="0" smtClean="0"/>
              <a:t>。</a:t>
            </a:r>
            <a:r>
              <a:rPr lang="en-US" altLang="zh-TW" b="1" baseline="30000" dirty="0" smtClean="0"/>
              <a:t>2</a:t>
            </a:r>
            <a:r>
              <a:rPr lang="en-US" altLang="zh-TW" b="1" baseline="30000" dirty="0"/>
              <a:t> </a:t>
            </a:r>
            <a:r>
              <a:rPr lang="zh-TW" altLang="en-US" dirty="0"/>
              <a:t>你 們 還 是 自 高 自 大 ， 並 不 哀 痛 ， </a:t>
            </a:r>
            <a:r>
              <a:rPr lang="zh-TW" altLang="en-US" dirty="0">
                <a:solidFill>
                  <a:srgbClr val="FF0000"/>
                </a:solidFill>
              </a:rPr>
              <a:t>把 行 這 事 的 人 從 你 們 中 間 趕 出 去 </a:t>
            </a:r>
            <a:r>
              <a:rPr lang="zh-TW" altLang="en-US" dirty="0" smtClean="0"/>
              <a:t>。</a:t>
            </a:r>
            <a:r>
              <a:rPr lang="mr-IN" altLang="zh-TW" dirty="0" smtClean="0"/>
              <a:t>…</a:t>
            </a:r>
            <a:r>
              <a:rPr lang="en-US" altLang="zh-TW" dirty="0" smtClean="0"/>
              <a:t> </a:t>
            </a:r>
            <a:r>
              <a:rPr lang="zh-TW" altLang="en-US" dirty="0" smtClean="0"/>
              <a:t>奉 </a:t>
            </a:r>
            <a:r>
              <a:rPr lang="zh-TW" altLang="en-US" dirty="0"/>
              <a:t>我 們 主 耶 穌 的 名 ， 並 用 我 們 主 耶 穌 的 權 能 </a:t>
            </a:r>
            <a:r>
              <a:rPr lang="zh-TW" altLang="en-US" dirty="0" smtClean="0"/>
              <a:t>，</a:t>
            </a:r>
            <a:r>
              <a:rPr lang="en-US" altLang="zh-TW" b="1" baseline="30000" dirty="0" smtClean="0"/>
              <a:t>5</a:t>
            </a:r>
            <a:r>
              <a:rPr lang="en-US" altLang="zh-TW" b="1" baseline="30000" dirty="0"/>
              <a:t> </a:t>
            </a:r>
            <a:r>
              <a:rPr lang="zh-TW" altLang="en-US" dirty="0">
                <a:solidFill>
                  <a:srgbClr val="FF0000"/>
                </a:solidFill>
              </a:rPr>
              <a:t>要 把 這 樣 的 人 交 給 撒 但 ， 敗 壞 他 的 肉 體 ， 使 他 的 靈 魂 在 主 耶 穌 的 日 子 可 以 得 救 </a:t>
            </a:r>
            <a:r>
              <a:rPr lang="zh-TW" altLang="en-US" dirty="0" smtClean="0"/>
              <a:t>。</a:t>
            </a:r>
            <a:r>
              <a:rPr lang="mr-IN" altLang="zh-TW" dirty="0" smtClean="0"/>
              <a:t>…</a:t>
            </a:r>
            <a:r>
              <a:rPr lang="en-US" altLang="zh-TW" dirty="0" smtClean="0"/>
              <a:t> </a:t>
            </a:r>
            <a:r>
              <a:rPr lang="en-US" altLang="zh-TW" b="1" baseline="30000" dirty="0"/>
              <a:t> </a:t>
            </a:r>
            <a:r>
              <a:rPr lang="en-US" altLang="zh-TW" b="1" baseline="30000" dirty="0" smtClean="0"/>
              <a:t>11</a:t>
            </a:r>
            <a:r>
              <a:rPr lang="en-US" altLang="zh-TW" b="1" baseline="30000" dirty="0"/>
              <a:t> </a:t>
            </a:r>
            <a:r>
              <a:rPr lang="zh-TW" altLang="en-US" dirty="0"/>
              <a:t>但 如 今 我 寫 信 給 你 們 說 ， 若 有 稱 為 弟 兄 是 行 淫 亂 的 ， 或 貪 婪 的 ， 或 拜 偶 像 的 ， 或 辱 罵 的 ， 或 醉 酒 的 ， 或 勒 索 的 ， </a:t>
            </a:r>
            <a:r>
              <a:rPr lang="zh-TW" altLang="en-US" dirty="0">
                <a:solidFill>
                  <a:srgbClr val="FF0000"/>
                </a:solidFill>
              </a:rPr>
              <a:t>這 樣 的 人 不 可 與 他 相 交 ， 就 是 與 他 吃 飯 都 不 可</a:t>
            </a:r>
            <a:r>
              <a:rPr lang="zh-TW" altLang="en-US" dirty="0"/>
              <a:t>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3424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213</TotalTime>
  <Words>411</Words>
  <Application>Microsoft Macintosh PowerPoint</Application>
  <PresentationFormat>Widescreen</PresentationFormat>
  <Paragraphs>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Corbel</vt:lpstr>
      <vt:lpstr>Mangal</vt:lpstr>
      <vt:lpstr>STSong</vt:lpstr>
      <vt:lpstr>华文楷体</vt:lpstr>
      <vt:lpstr>新細明體</vt:lpstr>
      <vt:lpstr>Arial</vt:lpstr>
      <vt:lpstr>Depth</vt:lpstr>
      <vt:lpstr>教会纪律与属灵健康</vt:lpstr>
      <vt:lpstr>健康教会九大标志</vt:lpstr>
      <vt:lpstr>健康教会九大标志</vt:lpstr>
      <vt:lpstr>合乎圣经的教会纪律</vt:lpstr>
      <vt:lpstr>纪律/管教/惩戒</vt:lpstr>
      <vt:lpstr>上帝对以色列民的管教 (赛1:2-9)</vt:lpstr>
      <vt:lpstr>圣经中关于惩戒的教导</vt:lpstr>
      <vt:lpstr>圣经中关于惩戒的教导</vt:lpstr>
      <vt:lpstr>圣经中关于惩戒的教导</vt:lpstr>
      <vt:lpstr>圣经中关于惩戒的教导</vt:lpstr>
      <vt:lpstr>圣经中关于惩戒的教导</vt:lpstr>
      <vt:lpstr>圣经中关于惩戒的教导</vt:lpstr>
      <vt:lpstr>圣经中关于惩戒的教导</vt:lpstr>
      <vt:lpstr>圣经中关于惩戒的教导</vt:lpstr>
      <vt:lpstr>圣经中关于惩戒的教导：总结</vt:lpstr>
      <vt:lpstr>教会惩戒的实施</vt:lpstr>
      <vt:lpstr>教会纪律大纲：希伯来书 12:1-14</vt:lpstr>
      <vt:lpstr>教会纪律大纲：希伯来书 12:1-14</vt:lpstr>
      <vt:lpstr>教会纪律大纲：希伯来书 12:1-14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教会纪律与属灵健康</dc:title>
  <dc:creator>Microsoft Office User</dc:creator>
  <cp:lastModifiedBy>Microsoft Office User</cp:lastModifiedBy>
  <cp:revision>17</cp:revision>
  <dcterms:created xsi:type="dcterms:W3CDTF">2018-03-25T09:48:02Z</dcterms:created>
  <dcterms:modified xsi:type="dcterms:W3CDTF">2018-03-25T13:21:22Z</dcterms:modified>
</cp:coreProperties>
</file>