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25"/>
  </p:notesMasterIdLst>
  <p:sldIdLst>
    <p:sldId id="256" r:id="rId2"/>
    <p:sldId id="275" r:id="rId3"/>
    <p:sldId id="280" r:id="rId4"/>
    <p:sldId id="295" r:id="rId5"/>
    <p:sldId id="296" r:id="rId6"/>
    <p:sldId id="297" r:id="rId7"/>
    <p:sldId id="308" r:id="rId8"/>
    <p:sldId id="298" r:id="rId9"/>
    <p:sldId id="299" r:id="rId10"/>
    <p:sldId id="300" r:id="rId11"/>
    <p:sldId id="301" r:id="rId12"/>
    <p:sldId id="302" r:id="rId13"/>
    <p:sldId id="309" r:id="rId14"/>
    <p:sldId id="303" r:id="rId15"/>
    <p:sldId id="310" r:id="rId16"/>
    <p:sldId id="311" r:id="rId17"/>
    <p:sldId id="312" r:id="rId18"/>
    <p:sldId id="304" r:id="rId19"/>
    <p:sldId id="305" r:id="rId20"/>
    <p:sldId id="306" r:id="rId21"/>
    <p:sldId id="313" r:id="rId22"/>
    <p:sldId id="314" r:id="rId23"/>
    <p:sldId id="30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57"/>
    <p:restoredTop sz="65898"/>
  </p:normalViewPr>
  <p:slideViewPr>
    <p:cSldViewPr snapToGrid="0" snapToObjects="1">
      <p:cViewPr varScale="1">
        <p:scale>
          <a:sx n="69" d="100"/>
          <a:sy n="69" d="100"/>
        </p:scale>
        <p:origin x="9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43880-97A1-A04C-8170-6C5D510520B3}" type="datetimeFigureOut">
              <a:rPr lang="en-US" smtClean="0"/>
              <a:t>2/24/19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DFCA7-7F28-1947-B74B-5F5B261B6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5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DFCA7-7F28-1947-B74B-5F5B261B66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26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如果我们收到这些明确的警讯，我们当然会怎么样？ 趋福避祸；我们算命不就是为这些吗？（流年不利， 不宜婚嫁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我们有的中国人家里挂着老黄历，每天宜什么、忌什么，不都写得清清楚楚吗？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DFCA7-7F28-1947-B74B-5F5B261B66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78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如果我们收到这些明确的警讯，我们当然会怎么样？ 趋福避祸；我们算命不就是为这些吗？（流年不利， 不宜婚嫁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我们有的中国人家里挂着老黄历，每天宜什么、忌什么，不都写得清清楚楚吗？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zh-TW" altLang="en-US" dirty="0"/>
              <a:t>保罗为什么不听劝</a:t>
            </a:r>
            <a:r>
              <a:rPr lang="zh-CN" altLang="en-US" dirty="0"/>
              <a:t>？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DFCA7-7F28-1947-B74B-5F5B261B66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67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但保罗显然不被这些所捆绑，他清楚知道自己要做什么：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徒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21:13</a:t>
            </a:r>
          </a:p>
          <a:p>
            <a:pPr lvl="2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保罗去耶路撒冷和罗马，是他自己愿意的；徒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19:21</a:t>
            </a:r>
          </a:p>
          <a:p>
            <a:pPr lvl="2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保罗明白有苦难与捆锁等着他（徒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20:22-24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DFCA7-7F28-1947-B74B-5F5B261B66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29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活祭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亚伯拉罕献以撒，是活祭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DFCA7-7F28-1947-B74B-5F5B261B66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26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3"/>
            <a:r>
              <a:rPr lang="zh-CN" alt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基督走上十字架，是活祭： </a:t>
            </a:r>
            <a:endParaRPr lang="en-US" altLang="zh-CN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/>
            <a:endParaRPr lang="en-US" altLang="zh-CN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马可福音</a:t>
            </a: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16:21 </a:t>
            </a:r>
            <a:r>
              <a:rPr lang="en-US" sz="900" b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21 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从 此 ， 耶 稣 才 指 示 门 徒 ， 他 必 须 上 耶 路 撒 冷 去 ， 受 长 老 、 祭 司 长 、 文 士 许 多 的 苦 ， 并 且 被 杀 ， 第 三 日 复 活 。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马太福音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20:17-19 </a:t>
            </a:r>
            <a:r>
              <a:rPr lang="en-US" sz="1000" b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17 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 稣 上 耶 路 撒 冷 去 的 时 候 ， 在 路 上 把 十 二 个 门 徒 带 到 一 边 ， 对 他 们 说 ：</a:t>
            </a:r>
            <a:r>
              <a:rPr lang="en-US" sz="1000" b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18 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看 哪 ， 我 们 上 耶 路 撒 冷 去 ， 人 子 要 被 交 给 祭 司 长 和 文 士 。 他 们 要 定 他 死 罪 ，</a:t>
            </a:r>
            <a:r>
              <a:rPr lang="en-US" sz="1000" b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19 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又 交 给 外 邦 人 ， 将 他 戏 弄 ， 鞭 打 ， 钉 在 十 字 架 上 ； 第 三 日 他 要 复 活 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路加福音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9:51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“耶稣被接上升的日子将到，他就定意向耶路撒冷去”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定意：在不同的英文版本中翻译为：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resolutely, steadfastly, determined, made up his mind, he intently set his face, he proceed with fixed purpose</a:t>
            </a:r>
          </a:p>
          <a:p>
            <a:pPr lvl="4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在所有的英文翻译中，和今天的主题最相关的是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“made up his mind”;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中文的翻译也很好“定意”；意指的是心意，就是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mind;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就是我们心意更新而变化；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原来，耶稣作为神，他也用自己的头脑的；他做事也是完全理性的，他清楚明白上帝的心意，然后照着上帝的心意去做；而且是定意的、坚决的；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稣做这个决定，并没有到菩提树下打坐，寻求神秘体验；或者寻找某个山洞，面壁十年，下山之后，再往耶路撒冷去；也不是在某种特定的情绪体验的幻觉之下，不知不觉怎么就走到了耶路撒冷，糊里糊涂地上了十字架；然后在十字架上喊冤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耶稣是活祭，是心智完全健全清醒，完全明白上帝的旨意，甘愿作出的决定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保罗也是这样，乃是他的心意完全更新之后，清醒状态之下做出的决定，没有人勉强他，是他自己愿意的；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保罗写罗马书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12:1-2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，不只是为了教导别人，他也是用生命去实践的；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有基督徒的奉献都是心意更新之后，清醒地奉献；那些没有心意的，偶然的、瞎猫碰上个死耗子的奉献，不是上帝所要的奉献；上帝所要的乃是活祭；活祭就是明白前面的苦难、捆锁、牺牲，但是出于对上帝旨意的明白与领受，甘愿作出的牺牲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DFCA7-7F28-1947-B74B-5F5B261B66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43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3"/>
            <a:r>
              <a:rPr lang="zh-CN" alt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基督走上十字架，是活祭： </a:t>
            </a:r>
            <a:endParaRPr lang="en-US" altLang="zh-CN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/>
            <a:endParaRPr lang="en-US" altLang="zh-CN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路加福音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9:51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“耶稣被接上升的日子将到，他就定意向耶路撒冷去”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定意：在不同的英文版本中翻译为：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resolutely, steadfastly, determined, made up his mind, he intently set his face, he proceed with fixed purpose</a:t>
            </a:r>
          </a:p>
          <a:p>
            <a:pPr lvl="4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在所有的英文翻译中，和今天的主题最相关的是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“made up his mind”;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中文的翻译也很好“定意”；意指的是心意，就是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mind;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就是我们心意更新而变化；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原来，耶稣作为神，他也用自己的头脑的；他做事也是完全理性的，他清楚明白上帝的心意，然后照着上帝的心意去做；而且是定意的、坚决的；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稣做这个决定，并没有到菩提树下打坐，寻求神秘体验；或者寻找某个山洞，面壁十年，下山之后，再往耶路撒冷去；也不是在某种特定的情绪体验的幻觉之下，不知不觉怎么就走到了耶路撒冷，糊里糊涂地上了十字架；然后在十字架上喊冤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耶稣是活祭，是心智完全健全清醒，完全明白上帝的旨意，甘愿作出的决定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4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保罗也是这样，乃是他的心意完全更新之后，清醒状态之下做出的决定，没有人勉强他，是他自己愿意的；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保罗写罗马书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12:1-2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，不只是为了教导别人，他也是用生命去实践的；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有基督徒的奉献都是心意更新之后，清醒地奉献；那些没有心意的，偶然的、瞎猫碰上个死耗子的奉献，不是上帝所要的奉献；上帝所要的乃是活祭；活祭就是明白前面的苦难、捆锁、牺牲，但是出于对上帝旨意的明白与领受，甘愿作出的牺牲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DFCA7-7F28-1947-B74B-5F5B261B66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29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3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所以，如果你的心思意念里面一直想信主，想受洗，就不必要等到某天做了个奇怪的梦、或听到耳边一个声音吩咐你才信主，才熟悉；你要在头脑清醒的正常状态下做出这个决定；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如果你里面一直想奉献、做传道、做宣教士，而你又清楚明白传道人和宣教士要付出的牺牲，你仍然愿意做，那就在清醒的状态下甘愿去做，这是活祭，是上帝所喜悦的；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当然，上帝对你的旨意，并不一定是做传道人、宣教士；上帝会让你的心里清楚明白，如果你明白上帝的呼召，就清醒甘愿地去做，这是活祭。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帝的旨意不是隐晦的，上帝的旨意是显明的，是写在圣经上的，是启示过历代圣徒的，如今也放在我们的面前；我们读上帝的话语，听牧者的讲道，就能清楚明白上帝的心意；明白上帝的心意，然而遵照着去做，这就叫心意更新而变化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从今天起，运用你聪明的脑瓜，好好明白圣经的教导，查验上帝的旨意，然后遵照执行，这是神所喜悦的。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DFCA7-7F28-1947-B74B-5F5B261B66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28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寻求上帝旨意的过程</a:t>
            </a:r>
            <a:r>
              <a:rPr lang="zh-CN" altLang="en-US" dirty="0"/>
              <a:t>，</a:t>
            </a:r>
            <a:r>
              <a:rPr lang="zh-TW" altLang="en-US" dirty="0"/>
              <a:t>离不开头脑</a:t>
            </a:r>
            <a:endParaRPr lang="en-US" altLang="zh-TW" dirty="0"/>
          </a:p>
          <a:p>
            <a:r>
              <a:rPr lang="zh-TW" altLang="en-US" dirty="0"/>
              <a:t>基督徒生命成圣的过程</a:t>
            </a:r>
            <a:r>
              <a:rPr lang="zh-CN" altLang="en-US" dirty="0"/>
              <a:t>，</a:t>
            </a:r>
            <a:r>
              <a:rPr lang="zh-TW" altLang="en-US" dirty="0"/>
              <a:t>离不开头脑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DFCA7-7F28-1947-B74B-5F5B261B66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473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不一定要做异梦</a:t>
            </a:r>
            <a:r>
              <a:rPr lang="zh-CN" altLang="en-US" dirty="0"/>
              <a:t>、</a:t>
            </a:r>
            <a:r>
              <a:rPr lang="zh-TW" altLang="en-US" dirty="0"/>
              <a:t>或听到天外声音</a:t>
            </a:r>
            <a:r>
              <a:rPr lang="zh-CN" altLang="en-US" dirty="0"/>
              <a:t>，</a:t>
            </a:r>
            <a:r>
              <a:rPr lang="zh-TW" altLang="en-US" dirty="0"/>
              <a:t>或心里特别感动</a:t>
            </a:r>
            <a:endParaRPr lang="en-US" altLang="zh-TW" dirty="0"/>
          </a:p>
          <a:p>
            <a:r>
              <a:rPr lang="zh-TW" altLang="en-US" dirty="0"/>
              <a:t>你明白了</a:t>
            </a:r>
            <a:r>
              <a:rPr lang="zh-CN" altLang="en-US" dirty="0"/>
              <a:t>，</a:t>
            </a:r>
            <a:r>
              <a:rPr lang="zh-TW" altLang="en-US" dirty="0"/>
              <a:t>就可以去做了</a:t>
            </a:r>
            <a:r>
              <a:rPr lang="zh-CN" altLang="en-US" dirty="0"/>
              <a:t>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DFCA7-7F28-1947-B74B-5F5B261B66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13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  <a:p>
            <a:pPr lvl="0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一个刚到美国学生的孩子，刚信主，有一天内心郁闷，没有安全感，就翻开圣经，第一眼看到的是“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Lo, I will never forsake you, I have you in the palms of my hand”; </a:t>
            </a:r>
          </a:p>
          <a:p>
            <a:pPr lvl="0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她很得安慰，因为她就姓楼；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有一姐妹想要从圣经中寻求印证，该不该和男友结婚；她闭上眼睛，打开圣经，用手指点下去，要看看上帝对她说什么话；不巧她刚好点在约翰福音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4:18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“你已经有五个丈夫，现在所有的并不是你的丈夫”；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这种迷信式读经方法，我们有没有这样读过？我不知道你有没有干过，反正我干过。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用这种方法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要特别小心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最好不要指到圣经中部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因为那里是先知书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审判和批评的话比较多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DFCA7-7F28-1947-B74B-5F5B261B66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65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圣经密码</a:t>
            </a:r>
            <a:r>
              <a:rPr lang="zh-CN" altLang="en-US" dirty="0"/>
              <a:t>： </a:t>
            </a:r>
            <a:r>
              <a:rPr lang="zh-CN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人类 的 过去 现在 将来，在 上帝 创造天地万物之前，已经记录在</a:t>
            </a:r>
            <a:r>
              <a:rPr lang="en-US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《Tora </a:t>
            </a:r>
            <a:r>
              <a:rPr lang="zh-CN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律法书</a:t>
            </a:r>
            <a:r>
              <a:rPr lang="en-US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CN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密码之中。</a:t>
            </a:r>
            <a:endParaRPr lang="en-US" altLang="zh-CN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很明显，这是指 </a:t>
            </a:r>
            <a:r>
              <a:rPr lang="en-US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2001</a:t>
            </a:r>
            <a:r>
              <a:rPr lang="zh-CN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en-US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</a:t>
            </a:r>
            <a:r>
              <a:rPr lang="zh-CN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lang="en-US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</a:t>
            </a:r>
            <a:r>
              <a:rPr lang="zh-CN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日，发生在 美国 纽约 的恐怖袭击事件，造成数千人死亡。</a:t>
            </a:r>
            <a:endParaRPr lang="zh-CN" alt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此密码 准确预言了在 双子塔惨案 中的死亡人数，不是几十 ，不是几百，不是几万，而是几千。</a:t>
            </a:r>
            <a:endParaRPr lang="zh-CN" alt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911 </a:t>
            </a:r>
            <a:r>
              <a:rPr lang="zh-CN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事件的首脑 本拉登 于</a:t>
            </a:r>
            <a:r>
              <a:rPr lang="en-US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2011</a:t>
            </a:r>
            <a:r>
              <a:rPr lang="zh-CN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 ，被美军击毙。</a:t>
            </a:r>
            <a:endParaRPr lang="zh-CN" alt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zh-TW" altLang="en-US" dirty="0"/>
              <a:t>圣经是不是很奇妙</a:t>
            </a:r>
            <a:r>
              <a:rPr lang="zh-CN" altLang="en-US" dirty="0"/>
              <a:t>？</a:t>
            </a:r>
            <a:endParaRPr lang="en-US" altLang="zh-CN" dirty="0"/>
          </a:p>
          <a:p>
            <a:endParaRPr lang="en-US" dirty="0"/>
          </a:p>
          <a:p>
            <a:r>
              <a:rPr lang="zh-TW" altLang="en-US" dirty="0"/>
              <a:t>圣经是这么读的吗</a:t>
            </a:r>
            <a:r>
              <a:rPr lang="zh-CN" altLang="en-US" dirty="0"/>
              <a:t>？</a:t>
            </a:r>
            <a:endParaRPr lang="en-US" altLang="zh-CN" dirty="0"/>
          </a:p>
          <a:p>
            <a:r>
              <a:rPr lang="zh-TW" altLang="en-US" dirty="0"/>
              <a:t>这叫迷信读经法</a:t>
            </a:r>
            <a:r>
              <a:rPr lang="en-US" altLang="zh-CN" dirty="0"/>
              <a:t>/</a:t>
            </a:r>
            <a:r>
              <a:rPr lang="zh-TW" altLang="en-US" dirty="0"/>
              <a:t>异教读经法</a:t>
            </a:r>
            <a:endParaRPr lang="en-US" altLang="zh-TW" dirty="0"/>
          </a:p>
          <a:p>
            <a:r>
              <a:rPr lang="zh-TW" altLang="en-US" dirty="0"/>
              <a:t>和算命</a:t>
            </a:r>
            <a:r>
              <a:rPr lang="zh-CN" altLang="en-US" dirty="0"/>
              <a:t>、</a:t>
            </a:r>
            <a:r>
              <a:rPr lang="zh-TW" altLang="en-US" dirty="0"/>
              <a:t>测字</a:t>
            </a:r>
            <a:r>
              <a:rPr lang="zh-CN" altLang="en-US" dirty="0"/>
              <a:t>、</a:t>
            </a:r>
            <a:r>
              <a:rPr lang="zh-TW" altLang="en-US" dirty="0"/>
              <a:t>看星座</a:t>
            </a:r>
            <a:r>
              <a:rPr lang="zh-CN" altLang="en-US" dirty="0"/>
              <a:t>、</a:t>
            </a:r>
            <a:r>
              <a:rPr lang="zh-TW" altLang="en-US" dirty="0"/>
              <a:t>水晶球是一样的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DFCA7-7F28-1947-B74B-5F5B261B66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23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福音派信徒不太习惯用脑子；所以有点属灵水脑症；左边是水脑，右边是脑洞；用英文讲就是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your left brain has nothing right; and your right brain has nothing left;</a:t>
            </a:r>
          </a:p>
          <a:p>
            <a:endParaRPr lang="en-US" dirty="0"/>
          </a:p>
          <a:p>
            <a:pPr lvl="0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整个心灵、意识、生命的转化；是通过你，而不是绕过你；是通过你的头脑心智，而不是越过你的头脑心智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越过头脑心智的是异教做法，灵媒、跳大神、醒来之后全身乏力，但不知道发生了什么；上帝的做法，让我们心意清楚，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DFCA7-7F28-1947-B74B-5F5B261B66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76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喜欢神秘主义的信仰路径，在祷告中得到一个突然的感觉，心里温暖，感觉甜蜜，我们就认为是上帝的旨意；反之，如果我里面的感觉不对，就不是上帝的旨意；用小群的话讲，就是我用我的灵来摸你的灵，我摸到你灵里的光景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xxxx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样；这套话语系统，你都无法和他辩驳；这种感觉的佐证，当然也有一定效果，因为我觉得人里面是有直觉的，有灵觉的，圣灵可以使用我们的感觉，来让我们对警觉某些情况。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但是，神秘主义在教会历史上总是走不远，无论是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Meister Eckart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还是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Thomas Merton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都很小众；我读他们的著作，没有什么太大的感觉；可能因为不对我的路数。但在教会历史上，这些神秘主义倾向的路径，总是给人旁门左道的感觉。正大光明的道路，乃是上帝在圣经里面的明确启示，乃是相信圣而公之教会，在教会团契中一起成长，而不是上山独自修炼。所以你看圣经里面没有教导我们怎么打坐，怎么冥想，但圣经里面教导我们怎么团契生活，怎么彼此搭配，怎么一起服事，怎么彼此合一，怎么爱慕上帝的话语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DFCA7-7F28-1947-B74B-5F5B261B66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40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总结</a:t>
            </a:r>
            <a:r>
              <a:rPr lang="zh-CN" altLang="en-US" dirty="0"/>
              <a:t>：</a:t>
            </a:r>
            <a:r>
              <a:rPr lang="zh-TW" altLang="en-US" dirty="0"/>
              <a:t>其实就是全人的该片</a:t>
            </a:r>
            <a:r>
              <a:rPr lang="zh-CN" altLang="en-US" dirty="0"/>
              <a:t>，</a:t>
            </a:r>
            <a:r>
              <a:rPr lang="zh-TW" altLang="en-US" dirty="0"/>
              <a:t>优先次序的调整</a:t>
            </a:r>
            <a:r>
              <a:rPr lang="zh-CN" altLang="en-US" dirty="0"/>
              <a:t>，</a:t>
            </a:r>
            <a:r>
              <a:rPr lang="zh-TW" altLang="en-US" dirty="0"/>
              <a:t>价值观念的变化</a:t>
            </a:r>
            <a:r>
              <a:rPr lang="zh-CN" altLang="en-US" dirty="0"/>
              <a:t>；</a:t>
            </a:r>
            <a:r>
              <a:rPr lang="zh-TW" altLang="en-US" dirty="0"/>
              <a:t>全人的内在更新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DFCA7-7F28-1947-B74B-5F5B261B66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29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到底什么样的上帝更伟大？让你在休眠状态，绕过你的意识，给你神秘启示，你醒来不知道发生了什么；想控制僵尸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zambee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样，绕过我们的头脑，控制我们，让一些奇奇怪怪的事情发生在我们身上，这是上帝的工作方法呢？还是让我们头脑清醒，思维敏捷，情感意志全部调动，在我们全然清醒的状态下面，让我们明白，然后我们里面产生动力、产生火热爱主的心，日益更新，全然委身，使用所有的智慧、热情，不遗余力地服事主，凡事都为荣耀神而行；那个更是上帝的工作方式？当然是后者。前者更多的是异教萨满主义的因素，而后者才是光明正大的上帝在圣而公之教会里面的作为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帝创造我们的头脑，他当然可以使用我们的头脑；头脑是全身最重要的器官，我们不应该把所有的肢体都交给神，但唯独把头脑留给自己或外邦异教的习俗。头脑就是你自己，把头脑交给神，就是把自己交给神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我们的心意都在头脑里面，心只是一个象征性的器官，头脑才是意识所在之处。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DFCA7-7F28-1947-B74B-5F5B261B66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75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罗马书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12:1-2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里面所说的心意更新而变化，知道就是上帝作用于我们全人，作用于我们的心意，让我们从头脑观念意识开始逐步更新变化，这是上帝的工作方式。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我们对上帝工作方式的认知，需要经过这样一个范式转换；就是从异教绕过头脑的方式，转到把头脑交给上帝，逐渐明白上帝的旨意，心意更新而变化；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上帝通常的做事方式，不是绕过我们的头脑，用闪电超自然地给我们一个电击，让我们明白他的旨意；上帝通常的做事方式，是通过我们的头脑，让我们明白，愿意，跟随他，爱他，委身服事他。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就像我们在认识论方面常犯的一个错误，认为违背自然规律的神奇的事情，才是上帝的神迹；太阳从东边升起，就是自然；太阳从西边升起，就是神迹；太阳从东边升起，不会让我们信主，唯有当太阳停在基遍，月亮停在亚亚纶谷，我们才会欢呼这是上帝的作为。我们是多么小信的人啊；太阳、地球、以及我的自然存在本身，不必太阳从西边出来，更能证明造物主的真实吗？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科学家大都很轴、很笨、视野很窄；我们从大陆出来的人，都迷信科学家、迷信专家，结果我们的脑子都像被砖砸过的。那些不信神的科学家，以为用自然规律解释通的东西，就不需要上帝，上帝只是尚未得到解释的现象背后的神奇原因，等所有的神奇现象解释通了，就不需要上帝了；真的吗？难道自然现象本身不是上帝创造的吗？自然现象有规律可循，这些规律不是上帝的创造吗？连科学家们用来研究自然规律，宣称没有上帝的大脑，都是上帝创造的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故此，我们要调整我们里面的一个观念，并不是只有超自然的事情，才是上帝的作为；自然的事情，更是上帝的作为。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在我们今天的经文上面，那些我们头脑不明白的，超过我们理解能力，不可思议的事情，是上帝的作为；但上帝更常用的手法，乃是让我们头脑清醒，心意更新，清楚明白他的旨意，然后心甘情愿地跟随他，直到最后自觉地走上祭坛，成为“活祭”。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DFCA7-7F28-1947-B74B-5F5B261B66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29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罗马书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12:1-2	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我们听其言，接下来我们观其行，看看保罗的生平，如何为这段经文作注解。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保罗在大马色的路上信主，他信主的那一刻，头脑就是清醒的；他问那位让他摔下马背的，“你是谁”？上帝也清晰地、让他头脑清楚明白，我就是你所逼迫的耶稣；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保罗在去到安提阿之前，有三年多的时间（保罗生平表格），有人认为他在阿拉伯的旷野里独自修炼，经历神秘体验；越来越多的圣经学者经过研究后发现，保罗未必有长时间的神秘苦修经验；保罗的被提三重天的经验，是他在服事过程中上帝给他的异象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保罗和巴拿巴他们在安提阿受培训，也背别人培训，在教会群体生活中领受异象，开始宣教；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保罗清楚明白，上帝的旨意是要把福音传给外邦，传到地极；所以他是头脑最清醒，最明白上帝旨意的使徒；不像有些使徒，绕了很久都没有完全明白；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保罗要去罗马，因为那是当时政治意义上的地极；保罗要去西班牙，因为那是地理意义上的地极；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保罗之所以那么做，是因为他明白使徒行传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1:8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；也明白大使命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DFCA7-7F28-1947-B74B-5F5B261B66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29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2/24/19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983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2/24/19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10643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2/24/19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15613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2/24/19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854763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2/24/19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01284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2/24/19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9969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2/24/19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91574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2/24/19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11725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2/24/19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46495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2/24/19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841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2/24/19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12031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2/24/19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90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2/24/19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06292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2/24/19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46467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2/24/19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891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2/24/19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537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2/24/19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31213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2/24/19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540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2/24/19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36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tif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tiff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tif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tif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tif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9A0F0AC6-A89F-416B-9FA4-48E664065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1AA009-40AD-4098-8AE7-680CA35C6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63B6C0C-65BB-4F38-9C8A-0892266F8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D77137-01B7-45E4-AA14-CD9E779B4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1365957"/>
            <a:ext cx="10364452" cy="40414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8000"/>
              <a:t>心意更新</a:t>
            </a:r>
            <a:endParaRPr lang="en-US" sz="800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5317182" y="643465"/>
            <a:ext cx="5961044" cy="722492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</a:rPr>
              <a:t>2019.2.24 Chinese Christian Church in Columbia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8595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E2BA2D5-46A3-46C0-98C9-A072D543B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73895B-DA42-4260-AE1E-182BA4123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EE37D5-467C-B646-804F-12BCB4F44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60120" y="1484396"/>
            <a:ext cx="6002432" cy="388657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7BD14A-469A-3A42-9FA9-655418B94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382" y="957486"/>
            <a:ext cx="3707844" cy="31319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4800"/>
              <a:t>使徒保罗与心意更新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2217585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AB465DE-7F05-DE45-A936-70602F7593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48" r="6021" b="-2"/>
          <a:stretch/>
        </p:blipFill>
        <p:spPr>
          <a:xfrm>
            <a:off x="1" y="10"/>
            <a:ext cx="7479157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D5544F-1B5F-A143-80C2-62A12C132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/>
              <a:t>关于保罗生平的一个难题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4FCBDDE-BBB6-41D4-8351-1193D1BE3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6408" y="2367092"/>
            <a:ext cx="3352128" cy="3881309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altLang="zh-CN" dirty="0"/>
            </a:br>
            <a:r>
              <a:rPr lang="zh-CN" altLang="en-US" dirty="0"/>
              <a:t>圣灵藉着先知一而再、再而三地提醒他，前面有苦难、逼迫和捆锁等待着他；但保罗明知山有虎、偏向虎山行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1908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3F012C5-2940-4F3E-BB5E-B8B2C9E82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37C977-E7E3-44AC-AEC8-2E2764190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13876" cy="6858000"/>
          </a:xfrm>
          <a:prstGeom prst="rect">
            <a:avLst/>
          </a:prstGeom>
          <a:ln>
            <a:noFill/>
          </a:ln>
          <a:effectLst>
            <a:outerShdw blurRad="889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0DF37D-86A3-45DB-B1C1-580462D4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37" b="73004"/>
          <a:stretch/>
        </p:blipFill>
        <p:spPr>
          <a:xfrm>
            <a:off x="1" y="-2"/>
            <a:ext cx="3321978" cy="21967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2D6098-B606-E24A-8625-7905BDA4F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896" y="960814"/>
            <a:ext cx="2732249" cy="4912936"/>
          </a:xfrm>
        </p:spPr>
        <p:txBody>
          <a:bodyPr anchor="b">
            <a:normAutofit/>
          </a:bodyPr>
          <a:lstStyle/>
          <a:p>
            <a:pPr algn="r"/>
            <a:r>
              <a:rPr lang="zh-TW" altLang="en-US" sz="4000">
                <a:solidFill>
                  <a:schemeClr val="bg1"/>
                </a:solidFill>
              </a:rPr>
              <a:t>圣灵对保罗的警讯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BA5AA-8111-CB4C-AD28-1F95100A7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078" y="524934"/>
            <a:ext cx="6247722" cy="5266266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zh-CN" altLang="en-US" sz="3600" dirty="0"/>
              <a:t>徒</a:t>
            </a:r>
            <a:r>
              <a:rPr lang="en-US" sz="3600" dirty="0"/>
              <a:t>21:1-4 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altLang="zh-TW" sz="2000" b="1" dirty="0"/>
              <a:t>1 </a:t>
            </a:r>
            <a:r>
              <a:rPr lang="zh-TW" altLang="en-US" sz="2000" dirty="0"/>
              <a:t>我 們 離 別 了 眾 人 ， 就 開 船 一 直 行 到 哥 士 。 第 二 天 到 了 羅 底 ， 從 那 裡 到 帕 大 喇 ，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altLang="zh-TW" sz="2000" b="1" baseline="30000" dirty="0"/>
              <a:t>2 </a:t>
            </a:r>
            <a:r>
              <a:rPr lang="zh-TW" altLang="en-US" sz="2000" dirty="0"/>
              <a:t>遇 見 一 隻 船 要 往 腓 尼 基 去 ， 就 上 船 起 行 。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altLang="zh-TW" sz="2000" b="1" baseline="30000" dirty="0"/>
              <a:t>3 </a:t>
            </a:r>
            <a:r>
              <a:rPr lang="zh-TW" altLang="en-US" sz="2000" dirty="0"/>
              <a:t>望 見 居 比 路 ， 就 從 南 邊 行 過 ， 往 敘 利 亞 去 ， 我 們 就 在 推 羅 上 岸 ， 因 為 船 要 在 那 裡 卸 貨 。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altLang="zh-TW" sz="2000" b="1" baseline="30000" dirty="0"/>
              <a:t>4 </a:t>
            </a:r>
            <a:r>
              <a:rPr lang="zh-TW" altLang="en-US" sz="2000" dirty="0"/>
              <a:t>找 著 了 門 徒 ， 就 在 那 裡 住 了 七 天 。 </a:t>
            </a:r>
            <a:r>
              <a:rPr lang="zh-TW" altLang="en-US" sz="2000" dirty="0">
                <a:solidFill>
                  <a:srgbClr val="FF0000"/>
                </a:solidFill>
              </a:rPr>
              <a:t>他 們 被 聖 靈 感 動 ， 對 保 羅 說 ： 不 要 上 耶 路 撒 冷 去</a:t>
            </a:r>
            <a:r>
              <a:rPr lang="zh-TW" altLang="en-US" sz="2000" dirty="0"/>
              <a:t> 。</a:t>
            </a:r>
            <a:endParaRPr lang="zh-TW" altLang="en-US" sz="800" dirty="0"/>
          </a:p>
          <a:p>
            <a:pPr lvl="2">
              <a:lnSpc>
                <a:spcPct val="110000"/>
              </a:lnSpc>
            </a:pPr>
            <a:endParaRPr lang="en-US" sz="1000" dirty="0"/>
          </a:p>
          <a:p>
            <a:pPr marL="0" indent="0">
              <a:lnSpc>
                <a:spcPct val="110000"/>
              </a:lnSpc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15281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3F012C5-2940-4F3E-BB5E-B8B2C9E82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37C977-E7E3-44AC-AEC8-2E2764190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13876" cy="6858000"/>
          </a:xfrm>
          <a:prstGeom prst="rect">
            <a:avLst/>
          </a:prstGeom>
          <a:ln>
            <a:noFill/>
          </a:ln>
          <a:effectLst>
            <a:outerShdw blurRad="889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0DF37D-86A3-45DB-B1C1-580462D4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37" b="73004"/>
          <a:stretch/>
        </p:blipFill>
        <p:spPr>
          <a:xfrm>
            <a:off x="1" y="-2"/>
            <a:ext cx="3321978" cy="21967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2D6098-B606-E24A-8625-7905BDA4F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896" y="960814"/>
            <a:ext cx="2732249" cy="4912936"/>
          </a:xfrm>
        </p:spPr>
        <p:txBody>
          <a:bodyPr anchor="b">
            <a:normAutofit/>
          </a:bodyPr>
          <a:lstStyle/>
          <a:p>
            <a:pPr algn="r"/>
            <a:r>
              <a:rPr lang="zh-TW" altLang="en-US" sz="4000">
                <a:solidFill>
                  <a:schemeClr val="bg1"/>
                </a:solidFill>
              </a:rPr>
              <a:t>圣灵对保罗的警讯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BA5AA-8111-CB4C-AD28-1F95100A7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2040" y="524934"/>
            <a:ext cx="7336760" cy="5266266"/>
          </a:xfrm>
        </p:spPr>
        <p:txBody>
          <a:bodyPr anchor="t"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CN" altLang="en-US" sz="3600" dirty="0"/>
              <a:t>徒</a:t>
            </a:r>
            <a:r>
              <a:rPr lang="en-US" sz="3600" dirty="0"/>
              <a:t>21:8-12 </a:t>
            </a:r>
            <a:r>
              <a:rPr lang="zh-CN" altLang="en-US" sz="3600" dirty="0"/>
              <a:t>预示保罗上耶路撒冷去会被捆绑</a:t>
            </a:r>
            <a:br>
              <a:rPr lang="en-US" altLang="zh-CN" sz="3600" dirty="0"/>
            </a:br>
            <a:endParaRPr lang="en-US" altLang="zh-CN" sz="3600" dirty="0"/>
          </a:p>
          <a:p>
            <a:pPr marL="457200" lvl="1" indent="0">
              <a:lnSpc>
                <a:spcPct val="110000"/>
              </a:lnSpc>
              <a:buNone/>
            </a:pPr>
            <a:r>
              <a:rPr lang="en-US" altLang="zh-TW" sz="2800" b="1" baseline="30000" dirty="0"/>
              <a:t>8 </a:t>
            </a:r>
            <a:r>
              <a:rPr lang="zh-TW" altLang="en-US" sz="2800" dirty="0"/>
              <a:t>第 二 天 ， 我 們 離 開 那 裡 ， 來 到 該 撒 利 亞 ， 就 進 了 傳 福 音 的 腓 利 家 裡 ， 和 他 同 住 。 他 是 那 七 個 執 事 裡 的 一 個 。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altLang="zh-TW" sz="2800" b="1" baseline="30000" dirty="0"/>
              <a:t>9 </a:t>
            </a:r>
            <a:r>
              <a:rPr lang="zh-TW" altLang="en-US" sz="2800" dirty="0"/>
              <a:t>他 有 四 個 女 兒 ， 都 是 處 女 ， 是 說 預 言 的 。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altLang="zh-TW" sz="2800" b="1" baseline="30000" dirty="0"/>
              <a:t>10 </a:t>
            </a:r>
            <a:r>
              <a:rPr lang="zh-TW" altLang="en-US" sz="2800" dirty="0"/>
              <a:t>我 們 在 那 裡 多 住 了 幾 天 ， 有 一 個 先 知 ， 名 叫 亞 迦 布 ， 從 猶 太 下 來 ，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altLang="zh-TW" sz="2800" b="1" baseline="30000" dirty="0"/>
              <a:t>11 </a:t>
            </a:r>
            <a:r>
              <a:rPr lang="zh-TW" altLang="en-US" sz="2800" dirty="0"/>
              <a:t>到 了 我 們 這 裡 ， 就 拿 保 羅 的 腰 帶 捆 上 自 己 的 手 腳 ， 說 </a:t>
            </a:r>
            <a:r>
              <a:rPr lang="zh-TW" altLang="en-US" sz="2800" dirty="0">
                <a:solidFill>
                  <a:srgbClr val="FF0000"/>
                </a:solidFill>
              </a:rPr>
              <a:t>： 聖 靈 說 ： 猶 太 人 在 耶 路 撒 冷 ， 要 如 此 捆 綁 這 腰 帶 的 主 人 ， 把 他 交 在 外 邦 人 手 裡</a:t>
            </a:r>
            <a:r>
              <a:rPr lang="zh-TW" altLang="en-US" sz="2800" dirty="0"/>
              <a:t> 。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altLang="zh-TW" sz="2800" b="1" baseline="30000" dirty="0"/>
              <a:t>12 </a:t>
            </a:r>
            <a:r>
              <a:rPr lang="zh-TW" altLang="en-US" sz="2800" dirty="0">
                <a:solidFill>
                  <a:srgbClr val="FF0000"/>
                </a:solidFill>
              </a:rPr>
              <a:t>我 們 和 那 本 地 的 人 聽 見 這 話 ， 都 苦 勸 保 羅 不 要 上 耶 路 撒 冷 去 </a:t>
            </a:r>
            <a:r>
              <a:rPr lang="en-US" altLang="zh-TW" sz="2800" dirty="0"/>
              <a:t>.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88016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CEF958D-0DB8-CB4C-B656-FFBD77DCA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6" y="1619721"/>
            <a:ext cx="5266268" cy="2969212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265C2A-0A58-43AD-A406-8F4478E2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2EC953-2D0D-AD4B-AF91-5711AD21A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3352128" cy="1010122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/>
              <a:t>活祭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6299C1-8853-4494-928A-FC3744B2B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13468"/>
            <a:ext cx="4995336" cy="4334934"/>
          </a:xfrm>
        </p:spPr>
        <p:txBody>
          <a:bodyPr>
            <a:normAutofit/>
          </a:bodyPr>
          <a:lstStyle/>
          <a:p>
            <a:r>
              <a:rPr lang="zh-TW" altLang="en-US" sz="1800" dirty="0"/>
              <a:t>徒</a:t>
            </a:r>
            <a:r>
              <a:rPr lang="en-US" altLang="zh-CN" sz="1800" dirty="0"/>
              <a:t>21</a:t>
            </a:r>
            <a:r>
              <a:rPr lang="zh-CN" altLang="en-US" sz="1800" dirty="0"/>
              <a:t>： </a:t>
            </a:r>
            <a:r>
              <a:rPr lang="en-US" altLang="zh-TW" b="1" baseline="30000" dirty="0"/>
              <a:t>13 </a:t>
            </a:r>
            <a:r>
              <a:rPr lang="zh-TW" altLang="en-US" dirty="0"/>
              <a:t>保 羅 說 ： 你 們 為 甚 麼 這 樣 痛 哭 ， 使 我 心 碎 呢 ？ 我 為 主 耶 穌 的 名 ， 不 但 被 人 捆 綁 ， 就 是 死 在 耶 路 撒 冷 也 是 願 意 的 。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61847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CEF958D-0DB8-CB4C-B656-FFBD77DCA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6" y="1619721"/>
            <a:ext cx="5266268" cy="2969212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265C2A-0A58-43AD-A406-8F4478E2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2EC953-2D0D-AD4B-AF91-5711AD21A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3352128" cy="1010122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/>
              <a:t>活祭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6299C1-8853-4494-928A-FC3744B2B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13468"/>
            <a:ext cx="4995336" cy="4334934"/>
          </a:xfrm>
        </p:spPr>
        <p:txBody>
          <a:bodyPr>
            <a:normAutofit/>
          </a:bodyPr>
          <a:lstStyle/>
          <a:p>
            <a:r>
              <a:rPr lang="zh-TW" altLang="en-US" sz="1800" dirty="0"/>
              <a:t>徒</a:t>
            </a:r>
            <a:r>
              <a:rPr lang="en-US" altLang="zh-CN" sz="1800" dirty="0"/>
              <a:t>20</a:t>
            </a:r>
            <a:r>
              <a:rPr lang="zh-CN" altLang="en-US" sz="1800" dirty="0"/>
              <a:t> </a:t>
            </a:r>
            <a:r>
              <a:rPr lang="en-US" altLang="zh-TW" b="1" baseline="30000" dirty="0"/>
              <a:t>22 </a:t>
            </a:r>
            <a:r>
              <a:rPr lang="zh-TW" altLang="en-US" dirty="0"/>
              <a:t>現 在 我 往 耶 路 撒 冷 去 ， 心 甚 迫 切 （ 原 文 是 心 被 捆 綁 ） ， 不 知 道 在 那 裡 要 遇 見 甚 麼 事 ；</a:t>
            </a:r>
          </a:p>
          <a:p>
            <a:r>
              <a:rPr lang="en-US" altLang="zh-TW" b="1" baseline="30000" dirty="0"/>
              <a:t>23 </a:t>
            </a:r>
            <a:r>
              <a:rPr lang="zh-TW" altLang="en-US" dirty="0"/>
              <a:t>但 知 道 聖 靈 在 各 城 裡 向 我 指 證 ， 說 有 捆 鎖 與 患 難 等 待 我 。</a:t>
            </a:r>
          </a:p>
          <a:p>
            <a:r>
              <a:rPr lang="en-US" altLang="zh-TW" b="1" baseline="30000" dirty="0"/>
              <a:t>24 </a:t>
            </a:r>
            <a:r>
              <a:rPr lang="zh-TW" altLang="en-US" dirty="0"/>
              <a:t>我 卻 不 以 性 命 為 念 ， 也 不 看 為 寶 貴 ， 只 要 行 完 我 的 路 程 ， 成 就 我 從 主 耶 穌 所 領 受 的 職 事 ， 證 明 神 恩 惠 的 福 音 。</a:t>
            </a:r>
          </a:p>
        </p:txBody>
      </p:sp>
    </p:spTree>
    <p:extLst>
      <p:ext uri="{BB962C8B-B14F-4D97-AF65-F5344CB8AC3E}">
        <p14:creationId xmlns:p14="http://schemas.microsoft.com/office/powerpoint/2010/main" val="1154158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CCD3037C-F02A-684B-B434-F11F9EA8DA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86" b="19514"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19AC96-BF6D-2344-A8FB-0F4FBDFE4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88363"/>
          </a:xfrm>
        </p:spPr>
        <p:txBody>
          <a:bodyPr>
            <a:normAutofit/>
          </a:bodyPr>
          <a:lstStyle/>
          <a:p>
            <a:r>
              <a:rPr lang="zh-TW" altLang="en-US" dirty="0"/>
              <a:t>活祭</a:t>
            </a:r>
            <a:endParaRPr lang="en-US" dirty="0"/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809F8B12-2AD1-4906-9177-9DE58AD9B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1706880"/>
            <a:ext cx="10363826" cy="4532603"/>
          </a:xfrm>
        </p:spPr>
        <p:txBody>
          <a:bodyPr>
            <a:normAutofit lnSpcReduction="10000"/>
          </a:bodyPr>
          <a:lstStyle/>
          <a:p>
            <a:r>
              <a:rPr lang="zh-CN" altLang="en-US" sz="2800" dirty="0"/>
              <a:t>马可福音</a:t>
            </a:r>
            <a:r>
              <a:rPr lang="en-US" sz="2800" dirty="0"/>
              <a:t> 16:21 </a:t>
            </a:r>
            <a:r>
              <a:rPr lang="zh-CN" altLang="en-US" sz="2800" b="1" baseline="30000" dirty="0"/>
              <a:t> </a:t>
            </a:r>
            <a:r>
              <a:rPr lang="zh-CN" altLang="en-US" sz="2800" dirty="0"/>
              <a:t>从 此 ， 耶 稣 才 指 示 门 徒 ， 他 必 须 上 耶 路 撒 冷 去 ， 受 长 老 、 祭 司 长 、 文 士 许 多 的 苦 ， 并 且 被 杀 ， 第 三 日 复 活 。</a:t>
            </a:r>
            <a:br>
              <a:rPr lang="en-US" altLang="zh-CN" sz="2800" dirty="0"/>
            </a:br>
            <a:endParaRPr lang="en-US" altLang="zh-CN" sz="2800" dirty="0"/>
          </a:p>
          <a:p>
            <a:r>
              <a:rPr lang="zh-CN" altLang="en-US" sz="2800" dirty="0"/>
              <a:t>马太福音</a:t>
            </a:r>
            <a:r>
              <a:rPr lang="en-US" sz="2800" dirty="0"/>
              <a:t>20:17-19 </a:t>
            </a:r>
            <a:r>
              <a:rPr lang="en-US" sz="2800" b="1" baseline="30000" dirty="0"/>
              <a:t>17 </a:t>
            </a:r>
            <a:r>
              <a:rPr lang="zh-CN" altLang="en-US" sz="2800" dirty="0"/>
              <a:t>耶 稣 上 耶 路 撒 冷 去 的 时 候 ， 在 路 上 把 十 二 个 门 徒 带 到 一 边 ， 对 他 们 说 ：</a:t>
            </a:r>
            <a:r>
              <a:rPr lang="en-US" sz="2800" b="1" baseline="30000" dirty="0"/>
              <a:t>18 </a:t>
            </a:r>
            <a:r>
              <a:rPr lang="zh-CN" altLang="en-US" sz="2800" dirty="0"/>
              <a:t>看 哪 ， 我 们 上 耶 路 撒 冷 去 ， 人 子 要 被 交 给 祭 司 长 和 文 士 。 他 们 要 定 他 死 罪 ，</a:t>
            </a:r>
            <a:r>
              <a:rPr lang="en-US" sz="2800" b="1" baseline="30000" dirty="0"/>
              <a:t>19 </a:t>
            </a:r>
            <a:r>
              <a:rPr lang="zh-CN" altLang="en-US" sz="2800" dirty="0"/>
              <a:t>又 交 给 外 邦 人 ， 将 他 戏 弄 ， 鞭 打 ， 钉 在 十 字 架 上 ； 第 三 日 他 要 复 活 。</a:t>
            </a:r>
            <a:endParaRPr lang="en-US" altLang="zh-CN" sz="28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264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CCD3037C-F02A-684B-B434-F11F9EA8DA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86" b="19514"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19AC96-BF6D-2344-A8FB-0F4FBDFE4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88363"/>
          </a:xfrm>
        </p:spPr>
        <p:txBody>
          <a:bodyPr>
            <a:normAutofit/>
          </a:bodyPr>
          <a:lstStyle/>
          <a:p>
            <a:r>
              <a:rPr lang="zh-TW" altLang="en-US" dirty="0"/>
              <a:t>活祭</a:t>
            </a:r>
            <a:endParaRPr lang="en-US" dirty="0"/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809F8B12-2AD1-4906-9177-9DE58AD9B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1706880"/>
            <a:ext cx="10363826" cy="453260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zh-CN" altLang="en-US" sz="4000" dirty="0"/>
              <a:t>路加福音</a:t>
            </a:r>
            <a:r>
              <a:rPr lang="en-US" sz="4000" dirty="0"/>
              <a:t> 9:51 </a:t>
            </a:r>
            <a:r>
              <a:rPr lang="zh-CN" altLang="en-US" sz="4000" dirty="0"/>
              <a:t>“耶稣被接上升的日子将到，他就</a:t>
            </a:r>
            <a:r>
              <a:rPr lang="zh-CN" altLang="en-US" sz="4800" dirty="0">
                <a:solidFill>
                  <a:srgbClr val="FF0000"/>
                </a:solidFill>
              </a:rPr>
              <a:t>定意</a:t>
            </a:r>
            <a:r>
              <a:rPr lang="zh-CN" altLang="en-US" sz="4000" dirty="0"/>
              <a:t>向耶路撒冷去”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27437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40FCD49-2060-48B9-8212-8A5F1DF4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A45DCD-B5FB-4A86-88D2-91088C7FF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C2024E-FE94-C447-BB51-AEB7141F1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alphaModFix amt="35000"/>
            <a:extLst/>
          </a:blip>
          <a:srcRect t="19425" b="55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BBDC2C-3424-7E48-A533-6246C1785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1300785"/>
            <a:ext cx="8689976" cy="25092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4800" dirty="0"/>
              <a:t>甘愿献上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367786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E1408BAF-1350-4BC5-9C72-82A08BB0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E67B53-E530-4CC6-B1E7-4CCC1FD6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0CE3B82-2663-428D-B8FC-6D7F0F807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964AE96-0DA1-4E62-9E86-854C3A04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98C3B650-744C-4B8E-B324-CCA30E5EA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3774" y="550655"/>
            <a:ext cx="10364452" cy="3690466"/>
          </a:xfrm>
          <a:prstGeom prst="roundRect">
            <a:avLst>
              <a:gd name="adj" fmla="val 483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B3774A-B9AF-7D4B-BCF4-FAC735492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005" y="712832"/>
            <a:ext cx="3361283" cy="3361283"/>
          </a:xfrm>
          <a:prstGeom prst="roundRect">
            <a:avLst>
              <a:gd name="adj" fmla="val 5301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AA3FF2-B336-9943-954D-11425F9DD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450712" y="715246"/>
            <a:ext cx="4481710" cy="3361283"/>
          </a:xfrm>
          <a:prstGeom prst="roundRect">
            <a:avLst>
              <a:gd name="adj" fmla="val 5301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FA16B7-51FC-4F20-9D0C-6627A7891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78"/>
          <a:stretch/>
        </p:blipFill>
        <p:spPr>
          <a:xfrm>
            <a:off x="-2607" y="0"/>
            <a:ext cx="12192000" cy="30533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F0028E-50BA-4248-806E-A0C83A0E9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4" t="46543"/>
          <a:stretch/>
        </p:blipFill>
        <p:spPr>
          <a:xfrm>
            <a:off x="8500434" y="3191932"/>
            <a:ext cx="3686351" cy="36660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DE442-5689-C246-9B1E-276ABBE4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11" y="4562855"/>
            <a:ext cx="10916365" cy="1137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4800" dirty="0"/>
              <a:t>打开圣经</a:t>
            </a:r>
            <a:r>
              <a:rPr lang="en-US" altLang="zh-CN" sz="4800" dirty="0"/>
              <a:t>/</a:t>
            </a:r>
            <a:r>
              <a:rPr lang="zh-TW" altLang="en-US" sz="4800" dirty="0"/>
              <a:t>打开头脑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40112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1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CEEB10-D955-4865-9BA0-35206DFB6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588878"/>
            <a:ext cx="2844002" cy="3680244"/>
          </a:xfrm>
        </p:spPr>
        <p:txBody>
          <a:bodyPr>
            <a:normAutofit/>
          </a:bodyPr>
          <a:lstStyle/>
          <a:p>
            <a:pPr algn="l"/>
            <a:r>
              <a:rPr lang="zh-CN" altLang="en-US" sz="44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主题经文 </a:t>
            </a:r>
            <a:r>
              <a:rPr lang="zh-TW" altLang="en-US" sz="44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罗马书</a:t>
            </a:r>
            <a:r>
              <a:rPr lang="en-US" altLang="zh-CN" sz="4400" dirty="0">
                <a:solidFill>
                  <a:srgbClr val="FFFFF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12:1-2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7C284-420D-4215-8FB0-D735E26C3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794" y="1049695"/>
            <a:ext cx="6642806" cy="475861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zh-TW" altLang="en-US" sz="2800" dirty="0"/>
              <a:t>所 以 弟 兄 們 ， 我 以 神 的 慈 悲 勸 你 們 ， 將 身 體 獻 上 ， 當 作 活 祭 ， 是 聖 潔 的 ， 是 神 所 喜 悅 的 ； 你 們 如 此 事 奉 乃 是 理 所 當 然 的 。</a:t>
            </a:r>
            <a:endParaRPr lang="en-US" altLang="zh-TW" sz="2800" dirty="0"/>
          </a:p>
          <a:p>
            <a:pPr marL="0" indent="0">
              <a:buNone/>
            </a:pPr>
            <a:br>
              <a:rPr lang="en-US" altLang="zh-TW" sz="2800" dirty="0"/>
            </a:br>
            <a:r>
              <a:rPr lang="zh-TW" altLang="en-US" sz="2800" dirty="0"/>
              <a:t>不 要 效 法 這 個 世 界 ， 只 要 心 意 更 新 而 變 化 ， 叫 你 們 察 驗 何 為 神 的 善 良 、 純 全 、 可 喜 悅 的 旨 意 。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98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3F012C5-2940-4F3E-BB5E-B8B2C9E82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37C977-E7E3-44AC-AEC8-2E2764190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13876" cy="6858000"/>
          </a:xfrm>
          <a:prstGeom prst="rect">
            <a:avLst/>
          </a:prstGeom>
          <a:ln>
            <a:noFill/>
          </a:ln>
          <a:effectLst>
            <a:outerShdw blurRad="889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0DF37D-86A3-45DB-B1C1-580462D4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37" b="73004"/>
          <a:stretch/>
        </p:blipFill>
        <p:spPr>
          <a:xfrm>
            <a:off x="1" y="-2"/>
            <a:ext cx="3321978" cy="21967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364C92-A2CC-9942-B458-2E1FE258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896" y="960814"/>
            <a:ext cx="2732249" cy="4912936"/>
          </a:xfrm>
        </p:spPr>
        <p:txBody>
          <a:bodyPr anchor="b">
            <a:normAutofit/>
          </a:bodyPr>
          <a:lstStyle/>
          <a:p>
            <a:pPr algn="r"/>
            <a:r>
              <a:rPr lang="zh-TW" altLang="en-US" sz="4000">
                <a:solidFill>
                  <a:schemeClr val="bg1"/>
                </a:solidFill>
              </a:rPr>
              <a:t>何为神的旨意</a:t>
            </a:r>
            <a:r>
              <a:rPr lang="zh-CN" altLang="en-US" sz="4000">
                <a:solidFill>
                  <a:schemeClr val="bg1"/>
                </a:solidFill>
              </a:rPr>
              <a:t>？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6C9DA-09AC-A34A-B050-A37B3AC10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078" y="317241"/>
            <a:ext cx="6247722" cy="6540757"/>
          </a:xfrm>
        </p:spPr>
        <p:txBody>
          <a:bodyPr anchor="t">
            <a:normAutofit/>
          </a:bodyPr>
          <a:lstStyle/>
          <a:p>
            <a:pPr marL="0" lvl="0" indent="0">
              <a:lnSpc>
                <a:spcPct val="110000"/>
              </a:lnSpc>
              <a:buNone/>
            </a:pPr>
            <a:r>
              <a:rPr lang="zh-CN" altLang="en-US" sz="3200" dirty="0"/>
              <a:t>何为神的善良、纯全、可喜悦的旨意？</a:t>
            </a:r>
            <a:br>
              <a:rPr lang="en-US" altLang="zh-CN" sz="3200" dirty="0"/>
            </a:br>
            <a:endParaRPr lang="en-US" sz="3200" dirty="0"/>
          </a:p>
          <a:p>
            <a:pPr lvl="1">
              <a:lnSpc>
                <a:spcPct val="110000"/>
              </a:lnSpc>
            </a:pPr>
            <a:r>
              <a:rPr lang="zh-CN" altLang="en-US" sz="3200" dirty="0"/>
              <a:t>要救万人，不愿一人沉沦；</a:t>
            </a:r>
            <a:endParaRPr lang="en-US" sz="3200" dirty="0"/>
          </a:p>
          <a:p>
            <a:pPr lvl="1">
              <a:lnSpc>
                <a:spcPct val="110000"/>
              </a:lnSpc>
            </a:pPr>
            <a:r>
              <a:rPr lang="zh-CN" altLang="en-US" sz="3200" dirty="0"/>
              <a:t>肢体之间彼此合一</a:t>
            </a:r>
            <a:endParaRPr lang="en-US" sz="3200" dirty="0"/>
          </a:p>
          <a:p>
            <a:pPr lvl="1">
              <a:lnSpc>
                <a:spcPct val="110000"/>
              </a:lnSpc>
            </a:pPr>
            <a:r>
              <a:rPr lang="zh-CN" altLang="en-US" sz="3200" dirty="0"/>
              <a:t>建造教会，就是基督的身体；</a:t>
            </a:r>
            <a:endParaRPr lang="en-US" sz="3200" dirty="0"/>
          </a:p>
          <a:p>
            <a:pPr lvl="1">
              <a:lnSpc>
                <a:spcPct val="110000"/>
              </a:lnSpc>
            </a:pPr>
            <a:r>
              <a:rPr lang="zh-CN" altLang="en-US" sz="3200" dirty="0"/>
              <a:t>我们生命的转变，有真理的仁义和圣洁</a:t>
            </a:r>
            <a:br>
              <a:rPr lang="en-US" altLang="zh-CN" sz="1000" dirty="0"/>
            </a:br>
            <a:r>
              <a:rPr lang="en-US" altLang="zh-CN" sz="1000" dirty="0"/>
              <a:t>……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7198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3F012C5-2940-4F3E-BB5E-B8B2C9E82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37C977-E7E3-44AC-AEC8-2E2764190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13876" cy="6858000"/>
          </a:xfrm>
          <a:prstGeom prst="rect">
            <a:avLst/>
          </a:prstGeom>
          <a:ln>
            <a:noFill/>
          </a:ln>
          <a:effectLst>
            <a:outerShdw blurRad="889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0DF37D-86A3-45DB-B1C1-580462D4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37" b="73004"/>
          <a:stretch/>
        </p:blipFill>
        <p:spPr>
          <a:xfrm>
            <a:off x="1" y="-2"/>
            <a:ext cx="3321978" cy="21967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364C92-A2CC-9942-B458-2E1FE258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896" y="960814"/>
            <a:ext cx="2732249" cy="4912936"/>
          </a:xfrm>
        </p:spPr>
        <p:txBody>
          <a:bodyPr anchor="b">
            <a:normAutofit/>
          </a:bodyPr>
          <a:lstStyle/>
          <a:p>
            <a:pPr algn="r"/>
            <a:r>
              <a:rPr lang="zh-TW" altLang="en-US" sz="4000">
                <a:solidFill>
                  <a:schemeClr val="bg1"/>
                </a:solidFill>
              </a:rPr>
              <a:t>何为神的旨意</a:t>
            </a:r>
            <a:r>
              <a:rPr lang="zh-CN" altLang="en-US" sz="4000">
                <a:solidFill>
                  <a:schemeClr val="bg1"/>
                </a:solidFill>
              </a:rPr>
              <a:t>？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6C9DA-09AC-A34A-B050-A37B3AC10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078" y="317241"/>
            <a:ext cx="6247722" cy="6540757"/>
          </a:xfrm>
        </p:spPr>
        <p:txBody>
          <a:bodyPr anchor="ctr">
            <a:normAutofit fontScale="92500" lnSpcReduction="10000"/>
          </a:bodyPr>
          <a:lstStyle/>
          <a:p>
            <a:pPr marL="0" lvl="0" indent="0">
              <a:lnSpc>
                <a:spcPct val="110000"/>
              </a:lnSpc>
              <a:buNone/>
            </a:pPr>
            <a:r>
              <a:rPr lang="zh-CN" altLang="en-US" sz="4000" dirty="0"/>
              <a:t>神的旨意：</a:t>
            </a:r>
            <a:endParaRPr lang="en-US" sz="4000" dirty="0"/>
          </a:p>
          <a:p>
            <a:pPr marL="0" indent="0">
              <a:lnSpc>
                <a:spcPct val="110000"/>
              </a:lnSpc>
              <a:buNone/>
            </a:pPr>
            <a:endParaRPr lang="en-US" sz="4000" dirty="0"/>
          </a:p>
          <a:p>
            <a:pPr lvl="0">
              <a:lnSpc>
                <a:spcPct val="110000"/>
              </a:lnSpc>
            </a:pPr>
            <a:r>
              <a:rPr lang="zh-CN" altLang="en-US" sz="4000" dirty="0"/>
              <a:t>帖前</a:t>
            </a:r>
            <a:r>
              <a:rPr lang="en-US" sz="4000" dirty="0"/>
              <a:t> 4:3 </a:t>
            </a:r>
            <a:r>
              <a:rPr lang="zh-CN" altLang="en-US" sz="4000" dirty="0">
                <a:solidFill>
                  <a:srgbClr val="FF0000"/>
                </a:solidFill>
              </a:rPr>
              <a:t>神的旨意</a:t>
            </a:r>
            <a:r>
              <a:rPr lang="zh-CN" altLang="en-US" sz="4000" dirty="0"/>
              <a:t>就是要你们成为圣洁，远避淫行</a:t>
            </a:r>
            <a:endParaRPr lang="en-US" sz="4000" dirty="0"/>
          </a:p>
          <a:p>
            <a:pPr lvl="0">
              <a:lnSpc>
                <a:spcPct val="110000"/>
              </a:lnSpc>
            </a:pPr>
            <a:r>
              <a:rPr lang="zh-CN" altLang="en-US" sz="4000" dirty="0"/>
              <a:t>彼得前书</a:t>
            </a:r>
            <a:r>
              <a:rPr lang="en-US" sz="4000" dirty="0"/>
              <a:t> 2:15 </a:t>
            </a:r>
            <a:r>
              <a:rPr lang="zh-CN" altLang="en-US" sz="4000" dirty="0">
                <a:solidFill>
                  <a:srgbClr val="FF0000"/>
                </a:solidFill>
              </a:rPr>
              <a:t>神的旨意</a:t>
            </a:r>
            <a:r>
              <a:rPr lang="zh-CN" altLang="en-US" sz="4000" dirty="0"/>
              <a:t>原是要你们行善，可以堵住那糊涂无知人的口</a:t>
            </a:r>
            <a:endParaRPr lang="en-US" sz="4000" dirty="0"/>
          </a:p>
          <a:p>
            <a:pPr lvl="0">
              <a:lnSpc>
                <a:spcPct val="110000"/>
              </a:lnSpc>
            </a:pPr>
            <a:r>
              <a:rPr lang="zh-CN" altLang="en-US" sz="4000" dirty="0"/>
              <a:t>彼得前书</a:t>
            </a:r>
            <a:r>
              <a:rPr lang="en-US" sz="4000" dirty="0"/>
              <a:t>3:17 </a:t>
            </a:r>
            <a:r>
              <a:rPr lang="zh-CN" altLang="en-US" sz="4000" dirty="0">
                <a:solidFill>
                  <a:srgbClr val="FF0000"/>
                </a:solidFill>
              </a:rPr>
              <a:t>神的旨意</a:t>
            </a:r>
            <a:r>
              <a:rPr lang="zh-CN" altLang="en-US" sz="4000" dirty="0"/>
              <a:t>若是叫我们因行善受苦，总强如因行恶受苦</a:t>
            </a:r>
            <a:endParaRPr lang="en-US" sz="4000" dirty="0"/>
          </a:p>
          <a:p>
            <a:pPr>
              <a:lnSpc>
                <a:spcPct val="110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58068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3F012C5-2940-4F3E-BB5E-B8B2C9E82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37C977-E7E3-44AC-AEC8-2E2764190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13876" cy="6858000"/>
          </a:xfrm>
          <a:prstGeom prst="rect">
            <a:avLst/>
          </a:prstGeom>
          <a:ln>
            <a:noFill/>
          </a:ln>
          <a:effectLst>
            <a:outerShdw blurRad="889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0DF37D-86A3-45DB-B1C1-580462D4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37" b="73004"/>
          <a:stretch/>
        </p:blipFill>
        <p:spPr>
          <a:xfrm>
            <a:off x="1" y="-2"/>
            <a:ext cx="3321978" cy="21967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364C92-A2CC-9942-B458-2E1FE258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896" y="960814"/>
            <a:ext cx="2732249" cy="4912936"/>
          </a:xfrm>
        </p:spPr>
        <p:txBody>
          <a:bodyPr anchor="b">
            <a:normAutofit/>
          </a:bodyPr>
          <a:lstStyle/>
          <a:p>
            <a:pPr algn="r"/>
            <a:r>
              <a:rPr lang="zh-TW" altLang="en-US" sz="4000">
                <a:solidFill>
                  <a:schemeClr val="bg1"/>
                </a:solidFill>
              </a:rPr>
              <a:t>何为神的旨意</a:t>
            </a:r>
            <a:r>
              <a:rPr lang="zh-CN" altLang="en-US" sz="4000">
                <a:solidFill>
                  <a:schemeClr val="bg1"/>
                </a:solidFill>
              </a:rPr>
              <a:t>？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6C9DA-09AC-A34A-B050-A37B3AC10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078" y="317241"/>
            <a:ext cx="6247722" cy="6540757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CN" altLang="en-US" sz="4400" dirty="0"/>
              <a:t>神的旨意：</a:t>
            </a:r>
            <a:endParaRPr lang="en-US" sz="4400" dirty="0"/>
          </a:p>
          <a:p>
            <a:pPr lvl="1">
              <a:lnSpc>
                <a:spcPct val="110000"/>
              </a:lnSpc>
            </a:pPr>
            <a:r>
              <a:rPr lang="zh-CN" altLang="en-US" sz="4400" dirty="0"/>
              <a:t>大使命</a:t>
            </a:r>
            <a:endParaRPr lang="en-US" sz="4400" dirty="0"/>
          </a:p>
          <a:p>
            <a:pPr lvl="1">
              <a:lnSpc>
                <a:spcPct val="110000"/>
              </a:lnSpc>
            </a:pPr>
            <a:r>
              <a:rPr lang="zh-CN" altLang="en-US" sz="4400" dirty="0"/>
              <a:t>合一</a:t>
            </a:r>
            <a:endParaRPr lang="en-US" sz="4400" dirty="0"/>
          </a:p>
          <a:p>
            <a:pPr lvl="1">
              <a:lnSpc>
                <a:spcPct val="110000"/>
              </a:lnSpc>
            </a:pPr>
            <a:r>
              <a:rPr lang="zh-CN" altLang="en-US" sz="4400" dirty="0"/>
              <a:t>十诫</a:t>
            </a:r>
            <a:endParaRPr lang="en-US" sz="4400" dirty="0"/>
          </a:p>
          <a:p>
            <a:pPr lvl="1">
              <a:lnSpc>
                <a:spcPct val="110000"/>
              </a:lnSpc>
            </a:pPr>
            <a:r>
              <a:rPr lang="zh-CN" altLang="en-US" sz="4400" dirty="0"/>
              <a:t>不可停止聚会</a:t>
            </a:r>
            <a:endParaRPr lang="en-US" sz="4400" dirty="0"/>
          </a:p>
          <a:p>
            <a:pPr lvl="1">
              <a:lnSpc>
                <a:spcPct val="110000"/>
              </a:lnSpc>
            </a:pPr>
            <a:r>
              <a:rPr lang="zh-CN" altLang="en-US" sz="4400" dirty="0"/>
              <a:t>行公义、好怜悯，存谦卑的心与神同行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25067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22081EA-7107-46FA-A893-B15086A74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DD8889DF-D030-4BCD-9797-4BBD1986C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17CA79-ED15-0845-8023-212E6C48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8645" y="652452"/>
            <a:ext cx="2488789" cy="5130046"/>
          </a:xfrm>
        </p:spPr>
        <p:txBody>
          <a:bodyPr anchor="b">
            <a:normAutofit/>
          </a:bodyPr>
          <a:lstStyle/>
          <a:p>
            <a:pPr algn="l"/>
            <a:r>
              <a:rPr lang="zh-TW" alt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神的旨意</a:t>
            </a:r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r>
              <a:rPr lang="zh-TW" alt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合一服事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40917-D3F8-5741-86E5-47BE57024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643467"/>
            <a:ext cx="8006290" cy="5738672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TW" altLang="en-US" dirty="0"/>
              <a:t>教会</a:t>
            </a:r>
            <a:r>
              <a:rPr lang="en-US" altLang="zh-CN" dirty="0"/>
              <a:t>2019</a:t>
            </a:r>
            <a:r>
              <a:rPr lang="zh-TW" altLang="en-US" dirty="0"/>
              <a:t>年事工重点</a:t>
            </a:r>
            <a:r>
              <a:rPr lang="zh-CN" altLang="en-US" dirty="0"/>
              <a:t>： 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zh-CN" altLang="en-US" sz="2000" dirty="0"/>
              <a:t> </a:t>
            </a:r>
            <a:r>
              <a:rPr lang="zh-TW" altLang="en-US" sz="2000" dirty="0"/>
              <a:t>崇拜</a:t>
            </a:r>
            <a:endParaRPr lang="en-US" sz="2000" dirty="0"/>
          </a:p>
          <a:p>
            <a:pPr lvl="2">
              <a:lnSpc>
                <a:spcPct val="110000"/>
              </a:lnSpc>
            </a:pPr>
            <a:r>
              <a:rPr lang="zh-CN" altLang="en-US" sz="2000" dirty="0"/>
              <a:t> </a:t>
            </a:r>
            <a:r>
              <a:rPr lang="zh-TW" altLang="en-US" sz="2000" dirty="0"/>
              <a:t>增强崇拜体验</a:t>
            </a:r>
            <a:endParaRPr lang="en-US" sz="2000" dirty="0"/>
          </a:p>
          <a:p>
            <a:pPr lvl="2">
              <a:lnSpc>
                <a:spcPct val="110000"/>
              </a:lnSpc>
            </a:pPr>
            <a:r>
              <a:rPr lang="en-US" sz="2000" dirty="0"/>
              <a:t> </a:t>
            </a:r>
            <a:r>
              <a:rPr lang="zh-TW" altLang="en-US" sz="2000" dirty="0"/>
              <a:t>讲台信息与教会主题和信徒生活有机关联</a:t>
            </a:r>
            <a:r>
              <a:rPr lang="zh-CN" altLang="en-US" sz="2000" dirty="0"/>
              <a:t> </a:t>
            </a:r>
            <a:endParaRPr lang="en-US" sz="2000" dirty="0"/>
          </a:p>
          <a:p>
            <a:pPr lvl="1">
              <a:lnSpc>
                <a:spcPct val="110000"/>
              </a:lnSpc>
            </a:pPr>
            <a:r>
              <a:rPr lang="zh-TW" altLang="en-US" sz="2000" dirty="0"/>
              <a:t>团契小组重建</a:t>
            </a:r>
            <a:r>
              <a:rPr lang="zh-CN" altLang="en-US" sz="2000" dirty="0"/>
              <a:t>：</a:t>
            </a:r>
            <a:endParaRPr lang="en-US" sz="2000" dirty="0"/>
          </a:p>
          <a:p>
            <a:pPr lvl="2">
              <a:lnSpc>
                <a:spcPct val="110000"/>
              </a:lnSpc>
            </a:pPr>
            <a:r>
              <a:rPr lang="zh-TW" altLang="en-US" sz="2000" dirty="0"/>
              <a:t>每个会员都有小组可以参加</a:t>
            </a:r>
            <a:r>
              <a:rPr lang="en-US" sz="2000" dirty="0"/>
              <a:t> </a:t>
            </a:r>
            <a:r>
              <a:rPr lang="zh-CN" altLang="en-US" sz="2000" dirty="0"/>
              <a:t> </a:t>
            </a:r>
            <a:endParaRPr lang="en-US" sz="2000" dirty="0"/>
          </a:p>
          <a:p>
            <a:pPr lvl="2">
              <a:lnSpc>
                <a:spcPct val="110000"/>
              </a:lnSpc>
            </a:pPr>
            <a:r>
              <a:rPr lang="zh-TW" altLang="en-US" sz="2000" dirty="0"/>
              <a:t>团契小组的重点在于家庭的建造</a:t>
            </a:r>
            <a:r>
              <a:rPr lang="zh-CN" altLang="en-US" sz="2000" dirty="0"/>
              <a:t> </a:t>
            </a:r>
            <a:endParaRPr lang="en-US" sz="2000" dirty="0"/>
          </a:p>
          <a:p>
            <a:pPr lvl="1">
              <a:lnSpc>
                <a:spcPct val="110000"/>
              </a:lnSpc>
            </a:pPr>
            <a:r>
              <a:rPr lang="zh-TW" altLang="en-US" sz="2000" dirty="0"/>
              <a:t>产业和场地</a:t>
            </a:r>
            <a:r>
              <a:rPr lang="zh-CN" altLang="en-US" sz="2000" dirty="0"/>
              <a:t>：</a:t>
            </a:r>
            <a:endParaRPr lang="en-US" sz="2000" dirty="0"/>
          </a:p>
          <a:p>
            <a:pPr lvl="2">
              <a:lnSpc>
                <a:spcPct val="110000"/>
              </a:lnSpc>
            </a:pPr>
            <a:r>
              <a:rPr lang="zh-TW" altLang="en-US" sz="2000" dirty="0"/>
              <a:t>组建产业小组</a:t>
            </a:r>
            <a:r>
              <a:rPr lang="zh-CN" altLang="en-US" sz="2000" dirty="0"/>
              <a:t>，</a:t>
            </a:r>
            <a:r>
              <a:rPr lang="zh-TW" altLang="en-US" sz="2000" dirty="0"/>
              <a:t>做出综合评估</a:t>
            </a:r>
            <a:r>
              <a:rPr lang="zh-CN" altLang="en-US" sz="2000" dirty="0"/>
              <a:t> </a:t>
            </a:r>
            <a:endParaRPr lang="en-US" sz="2000" dirty="0"/>
          </a:p>
          <a:p>
            <a:pPr lvl="2">
              <a:lnSpc>
                <a:spcPct val="110000"/>
              </a:lnSpc>
            </a:pPr>
            <a:r>
              <a:rPr lang="en-US" sz="2000" dirty="0"/>
              <a:t> </a:t>
            </a:r>
            <a:r>
              <a:rPr lang="zh-TW" altLang="en-US" sz="2000" dirty="0"/>
              <a:t>主日学楼翻新</a:t>
            </a:r>
            <a:r>
              <a:rPr lang="zh-CN" altLang="en-US" sz="2000" dirty="0"/>
              <a:t>？  </a:t>
            </a:r>
            <a:endParaRPr lang="en-US" sz="2000" dirty="0"/>
          </a:p>
          <a:p>
            <a:pPr lvl="2">
              <a:lnSpc>
                <a:spcPct val="110000"/>
              </a:lnSpc>
            </a:pPr>
            <a:r>
              <a:rPr lang="zh-TW" altLang="en-US" sz="2000" dirty="0"/>
              <a:t>开始第二阶段建筑工程</a:t>
            </a:r>
            <a:r>
              <a:rPr lang="zh-CN" altLang="en-US" sz="2000" dirty="0"/>
              <a:t>？</a:t>
            </a:r>
            <a:endParaRPr lang="en-US" sz="2000" dirty="0"/>
          </a:p>
          <a:p>
            <a:pPr lvl="2">
              <a:lnSpc>
                <a:spcPct val="110000"/>
              </a:lnSpc>
            </a:pPr>
            <a:r>
              <a:rPr lang="zh-TW" altLang="en-US" sz="2000" dirty="0"/>
              <a:t>场地搬迁</a:t>
            </a:r>
            <a:r>
              <a:rPr lang="zh-CN" altLang="en-US" sz="2000" dirty="0"/>
              <a:t>？ </a:t>
            </a:r>
            <a:endParaRPr lang="en-US" sz="2000" dirty="0"/>
          </a:p>
          <a:p>
            <a:pPr lvl="1">
              <a:lnSpc>
                <a:spcPct val="110000"/>
              </a:lnSpc>
            </a:pPr>
            <a:r>
              <a:rPr lang="zh-TW" altLang="en-US" sz="2000" dirty="0"/>
              <a:t>同工训练</a:t>
            </a:r>
            <a:r>
              <a:rPr lang="en-US" sz="2000" dirty="0"/>
              <a:t> </a:t>
            </a:r>
            <a:r>
              <a:rPr lang="zh-CN" altLang="en-US" sz="2000" dirty="0"/>
              <a:t> </a:t>
            </a:r>
            <a:endParaRPr lang="en-US" sz="2000" dirty="0"/>
          </a:p>
          <a:p>
            <a:pPr lvl="2">
              <a:lnSpc>
                <a:spcPct val="110000"/>
              </a:lnSpc>
            </a:pPr>
            <a:r>
              <a:rPr lang="zh-TW" altLang="en-US" sz="2000" dirty="0"/>
              <a:t>神学生和在职同工</a:t>
            </a:r>
            <a:r>
              <a:rPr lang="zh-CN" altLang="en-US" sz="2000" dirty="0"/>
              <a:t>，</a:t>
            </a:r>
            <a:r>
              <a:rPr lang="zh-TW" altLang="en-US" sz="2000" dirty="0"/>
              <a:t>训练成为教会工人</a:t>
            </a:r>
            <a:endParaRPr lang="en-US" sz="2000" dirty="0"/>
          </a:p>
          <a:p>
            <a:pPr>
              <a:lnSpc>
                <a:spcPct val="110000"/>
              </a:lnSpc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3424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3F012C5-2940-4F3E-BB5E-B8B2C9E82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37C977-E7E3-44AC-AEC8-2E2764190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13876" cy="6858000"/>
          </a:xfrm>
          <a:prstGeom prst="rect">
            <a:avLst/>
          </a:prstGeom>
          <a:ln>
            <a:noFill/>
          </a:ln>
          <a:effectLst>
            <a:outerShdw blurRad="889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0DF37D-86A3-45DB-B1C1-580462D4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37" b="73004"/>
          <a:stretch/>
        </p:blipFill>
        <p:spPr>
          <a:xfrm>
            <a:off x="1" y="-2"/>
            <a:ext cx="3321978" cy="21967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CEEB10-D955-4865-9BA0-35206DFB6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896" y="960814"/>
            <a:ext cx="2732249" cy="4912936"/>
          </a:xfrm>
        </p:spPr>
        <p:txBody>
          <a:bodyPr anchor="b">
            <a:normAutofit/>
          </a:bodyPr>
          <a:lstStyle/>
          <a:p>
            <a:pPr algn="r"/>
            <a:r>
              <a:rPr lang="zh-TW" altLang="en-US" sz="400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如何明白上帝的旨意</a:t>
            </a:r>
            <a:r>
              <a:rPr lang="zh-CN" altLang="en-US" sz="400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？ 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7C284-420D-4215-8FB0-D735E26C3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078" y="960814"/>
            <a:ext cx="6247722" cy="4830385"/>
          </a:xfrm>
        </p:spPr>
        <p:txBody>
          <a:bodyPr anchor="ctr">
            <a:normAutofit/>
          </a:bodyPr>
          <a:lstStyle/>
          <a:p>
            <a:pPr marL="109725" indent="0">
              <a:buNone/>
            </a:pPr>
            <a:endParaRPr lang="en-US" altLang="zh-TW" sz="1800" dirty="0"/>
          </a:p>
          <a:p>
            <a:r>
              <a:rPr lang="zh-TW" altLang="en-US" sz="3600" dirty="0"/>
              <a:t>神秘读经法</a:t>
            </a:r>
            <a:br>
              <a:rPr lang="en-US" altLang="zh-TW" sz="3600" dirty="0"/>
            </a:br>
            <a:endParaRPr lang="en-US" altLang="zh-TW" sz="3600" dirty="0"/>
          </a:p>
          <a:p>
            <a:pPr lvl="1"/>
            <a:r>
              <a:rPr lang="zh-CN" altLang="en-US" sz="3600" dirty="0"/>
              <a:t>“</a:t>
            </a:r>
            <a:r>
              <a:rPr lang="en-US" sz="3600" dirty="0"/>
              <a:t>Lo, I will never forsake you, I have you in the palms of my hand”</a:t>
            </a:r>
            <a:r>
              <a:rPr lang="zh-CN" altLang="en-US" sz="3600" dirty="0"/>
              <a:t> </a:t>
            </a:r>
            <a:r>
              <a:rPr lang="en-US" altLang="zh-CN" sz="3600" dirty="0"/>
              <a:t>(Isaiah 49:16)</a:t>
            </a:r>
            <a:r>
              <a:rPr lang="en-US" sz="3600" dirty="0"/>
              <a:t> </a:t>
            </a:r>
          </a:p>
          <a:p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891940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873676-3D69-48B0-BA02-D759766A9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248E96D7-6599-4607-9958-FD9E10001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478AA5-D1D0-4B5E-9FDE-6F55026D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229100"/>
            <a:ext cx="12192000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CA8EEE2-DA9A-4635-9B41-33EB56514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79B3FD-AD16-9447-B072-F24A40B9C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4992" b="2798"/>
          <a:stretch/>
        </p:blipFill>
        <p:spPr>
          <a:xfrm>
            <a:off x="20" y="-1"/>
            <a:ext cx="12191980" cy="41877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709E28-3B96-4742-9916-16FB60DA1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48" y="4437888"/>
            <a:ext cx="9899904" cy="11167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4800"/>
              <a:t>如何明白上帝的旨意</a:t>
            </a:r>
            <a:r>
              <a:rPr lang="zh-CN" altLang="en-US" sz="4800"/>
              <a:t>？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2021274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1210F8D-F7F2-47FC-91CB-247E361A5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1A4F4-4FC0-9E4B-92E9-B37E70AFC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90" y="618518"/>
            <a:ext cx="5172682" cy="517268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509D60-00A2-43CB-85EE-55A4E714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EE87A-D69F-F64F-9E68-B0FEEDAB2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618517"/>
            <a:ext cx="4860494" cy="1596177"/>
          </a:xfrm>
        </p:spPr>
        <p:txBody>
          <a:bodyPr>
            <a:normAutofit/>
          </a:bodyPr>
          <a:lstStyle/>
          <a:p>
            <a:r>
              <a:rPr lang="zh-TW" altLang="en-US" dirty="0"/>
              <a:t>什么是正确的读经方法</a:t>
            </a:r>
            <a:r>
              <a:rPr lang="zh-CN" altLang="en-US" dirty="0"/>
              <a:t>？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A22AE-2F82-8A41-8719-4335F9FF3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399" y="2367092"/>
            <a:ext cx="4860201" cy="3424107"/>
          </a:xfrm>
        </p:spPr>
        <p:txBody>
          <a:bodyPr>
            <a:normAutofit/>
          </a:bodyPr>
          <a:lstStyle/>
          <a:p>
            <a:r>
              <a:rPr lang="zh-TW" altLang="en-US" sz="1800"/>
              <a:t>要用到一样东西</a:t>
            </a:r>
            <a:r>
              <a:rPr lang="zh-CN" altLang="en-US" sz="1800"/>
              <a:t>：</a:t>
            </a:r>
            <a:r>
              <a:rPr lang="zh-TW" altLang="en-US" sz="1800"/>
              <a:t>脑子</a:t>
            </a:r>
            <a:endParaRPr lang="en-US" altLang="zh-TW" sz="1800"/>
          </a:p>
          <a:p>
            <a:endParaRPr lang="en-US" sz="1800"/>
          </a:p>
          <a:p>
            <a:pPr lvl="1"/>
            <a:r>
              <a:rPr lang="en-US" altLang="zh-TW" dirty="0"/>
              <a:t>… </a:t>
            </a:r>
            <a:r>
              <a:rPr lang="zh-TW" altLang="en-US" dirty="0"/>
              <a:t> 心 意 更 新 而 變 化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645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5185833-50A1-4075-9C90-F6E7B153A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8F57D9-4797-4D7F-B4C3-17628994F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C35C972-32F5-4997-A58E-4602336B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D3B4A96-4B85-43E7-B816-CBDF9F0F1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20E312-5F40-AB49-B9A7-76C0562653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327" r="-1" b="40075"/>
          <a:stretch/>
        </p:blipFill>
        <p:spPr>
          <a:xfrm>
            <a:off x="20" y="-4679"/>
            <a:ext cx="6094386" cy="418773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73606D-FD1E-E642-ADED-2090C5E52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10011" r="2264" b="3"/>
          <a:stretch/>
        </p:blipFill>
        <p:spPr>
          <a:xfrm>
            <a:off x="6094410" y="-4679"/>
            <a:ext cx="6097589" cy="418773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DBA7D21-D854-408A-BB51-05AA3AB42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3258" y="-2"/>
            <a:ext cx="82296" cy="4197096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80C2B5-DCB5-414E-ADCF-E81E6BE5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229100"/>
            <a:ext cx="12192000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2BBC4CE5-238C-480B-9A2E-518E22178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21DAD9-E6AC-3C43-ABC7-CD13D07C4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48" y="4437888"/>
            <a:ext cx="9899904" cy="11167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4800"/>
              <a:t>走心</a:t>
            </a:r>
            <a:r>
              <a:rPr lang="en-US" altLang="zh-TW" sz="4800"/>
              <a:t>vs</a:t>
            </a:r>
            <a:r>
              <a:rPr lang="zh-TW" altLang="en-US" sz="4800"/>
              <a:t>走脑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2967192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46F2B05-D14A-46C1-B94D-81BAFA34C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Head with Gears">
            <a:extLst>
              <a:ext uri="{FF2B5EF4-FFF2-40B4-BE49-F238E27FC236}">
                <a16:creationId xmlns:a16="http://schemas.microsoft.com/office/drawing/2014/main" id="{7CF508B7-ABE7-49E3-94D4-52B57BEB0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464" y="1418730"/>
            <a:ext cx="3995592" cy="399559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21F734-A85A-4FEA-8CB8-6C72B8195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BE1932-E84A-4143-B2F8-2DBE7FBE8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618517"/>
            <a:ext cx="5855416" cy="1596177"/>
          </a:xfrm>
        </p:spPr>
        <p:txBody>
          <a:bodyPr>
            <a:normAutofit/>
          </a:bodyPr>
          <a:lstStyle/>
          <a:p>
            <a:r>
              <a:rPr lang="zh-TW" altLang="en-US" dirty="0"/>
              <a:t>心意</a:t>
            </a:r>
            <a:r>
              <a:rPr lang="zh-CN" altLang="en-US" dirty="0"/>
              <a:t> </a:t>
            </a:r>
            <a:r>
              <a:rPr lang="el-GR" b="1" cap="none" dirty="0" err="1"/>
              <a:t>νοῦς</a:t>
            </a:r>
            <a:r>
              <a:rPr lang="en-US" cap="none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6C64D-81CC-7A48-BC4B-D577040A3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520" y="2367092"/>
            <a:ext cx="5855415" cy="3847444"/>
          </a:xfrm>
        </p:spPr>
        <p:txBody>
          <a:bodyPr>
            <a:normAutofit/>
          </a:bodyPr>
          <a:lstStyle/>
          <a:p>
            <a:r>
              <a:rPr lang="el-GR" b="1" cap="none" dirty="0" err="1"/>
              <a:t>νοῦς</a:t>
            </a:r>
            <a:r>
              <a:rPr lang="en-US" b="1" cap="none" dirty="0"/>
              <a:t> : </a:t>
            </a:r>
            <a:r>
              <a:rPr lang="zh-TW" altLang="en-US" b="1" cap="none" dirty="0"/>
              <a:t>心思</a:t>
            </a:r>
            <a:r>
              <a:rPr lang="zh-CN" altLang="en-US" b="1" cap="none" dirty="0"/>
              <a:t>、</a:t>
            </a:r>
            <a:r>
              <a:rPr lang="zh-TW" altLang="en-US" b="1" cap="none" dirty="0"/>
              <a:t>心意</a:t>
            </a:r>
            <a:r>
              <a:rPr lang="zh-CN" altLang="en-US" b="1" cap="none" dirty="0"/>
              <a:t>，</a:t>
            </a:r>
            <a:r>
              <a:rPr lang="zh-TW" altLang="en-US" b="1" cap="none" dirty="0"/>
              <a:t>都某事的兴趣</a:t>
            </a:r>
            <a:r>
              <a:rPr lang="zh-CN" altLang="en-US" b="1" cap="none" dirty="0"/>
              <a:t>；</a:t>
            </a:r>
            <a:r>
              <a:rPr lang="zh-TW" altLang="en-US" b="1" cap="none" dirty="0"/>
              <a:t>理性理解的能力</a:t>
            </a:r>
            <a:r>
              <a:rPr lang="zh-CN" altLang="en-US" b="1" cap="none" dirty="0"/>
              <a:t>；</a:t>
            </a:r>
            <a:r>
              <a:rPr lang="zh-TW" altLang="en-US" b="1" cap="none" dirty="0"/>
              <a:t>属灵领悟力</a:t>
            </a:r>
            <a:r>
              <a:rPr lang="zh-CN" altLang="en-US" b="1" cap="none" dirty="0"/>
              <a:t>；</a:t>
            </a:r>
            <a:endParaRPr lang="en-US" altLang="zh-CN" b="1" cap="none" dirty="0"/>
          </a:p>
          <a:p>
            <a:r>
              <a:rPr lang="zh-TW" altLang="en-US" b="1" cap="none" dirty="0"/>
              <a:t>头脑</a:t>
            </a:r>
            <a:r>
              <a:rPr lang="zh-CN" altLang="en-US" b="1" cap="none" dirty="0"/>
              <a:t>，</a:t>
            </a:r>
            <a:r>
              <a:rPr lang="zh-TW" altLang="en-US" b="1" cap="none" dirty="0"/>
              <a:t>想法</a:t>
            </a:r>
            <a:r>
              <a:rPr lang="zh-CN" altLang="en-US" b="1" cap="none" dirty="0"/>
              <a:t>，</a:t>
            </a:r>
            <a:r>
              <a:rPr lang="zh-TW" altLang="en-US" b="1" cap="none" dirty="0"/>
              <a:t>性情</a:t>
            </a:r>
            <a:r>
              <a:rPr lang="zh-CN" altLang="en-US" b="1" cap="none" dirty="0"/>
              <a:t>，</a:t>
            </a:r>
            <a:r>
              <a:rPr lang="zh-TW" altLang="en-US" b="1" cap="none" dirty="0"/>
              <a:t>人的内在态度</a:t>
            </a:r>
            <a:r>
              <a:rPr lang="zh-CN" altLang="en-US" b="1" cap="none" dirty="0"/>
              <a:t>，</a:t>
            </a:r>
            <a:r>
              <a:rPr lang="zh-TW" altLang="en-US" b="1" cap="none" dirty="0"/>
              <a:t>或道德态度</a:t>
            </a:r>
            <a:r>
              <a:rPr lang="zh-CN" altLang="en-US" b="1" cap="none" dirty="0"/>
              <a:t>；</a:t>
            </a:r>
            <a:endParaRPr lang="en-US" altLang="zh-CN" b="1" cap="none" dirty="0"/>
          </a:p>
          <a:p>
            <a:r>
              <a:rPr lang="zh-TW" altLang="en-US" b="1" cap="none" dirty="0"/>
              <a:t>洞见</a:t>
            </a:r>
            <a:r>
              <a:rPr lang="zh-CN" altLang="en-US" b="1" cap="none" dirty="0"/>
              <a:t>、</a:t>
            </a:r>
            <a:r>
              <a:rPr lang="zh-TW" altLang="en-US" b="1" cap="none" dirty="0"/>
              <a:t>亮光</a:t>
            </a:r>
            <a:r>
              <a:rPr lang="zh-CN" altLang="en-US" b="1" cap="none" dirty="0"/>
              <a:t>、</a:t>
            </a:r>
            <a:r>
              <a:rPr lang="zh-TW" altLang="en-US" b="1" cap="none" dirty="0"/>
              <a:t>创意</a:t>
            </a:r>
            <a:endParaRPr lang="en-US" altLang="zh-TW" b="1" cap="none" dirty="0"/>
          </a:p>
          <a:p>
            <a:r>
              <a:rPr lang="zh-TW" altLang="en-US" b="1" cap="none" dirty="0"/>
              <a:t>理解力</a:t>
            </a:r>
            <a:r>
              <a:rPr lang="zh-CN" altLang="en-US" b="1" cap="none" dirty="0"/>
              <a:t>，</a:t>
            </a:r>
            <a:r>
              <a:rPr lang="zh-TW" altLang="en-US" b="1" cap="none" dirty="0"/>
              <a:t>思考能力</a:t>
            </a:r>
            <a:r>
              <a:rPr lang="zh-CN" altLang="en-US" b="1" cap="none" dirty="0"/>
              <a:t>，</a:t>
            </a:r>
            <a:r>
              <a:rPr lang="zh-TW" altLang="en-US" b="1" cap="none" dirty="0"/>
              <a:t>智力理解水平</a:t>
            </a:r>
            <a:endParaRPr lang="en-US" altLang="zh-TW" b="1" cap="none" dirty="0"/>
          </a:p>
          <a:p>
            <a:r>
              <a:rPr lang="zh-TW" altLang="en-US" b="1" cap="none" dirty="0"/>
              <a:t>作为头脑思考结果的想法</a:t>
            </a:r>
            <a:r>
              <a:rPr lang="zh-CN" altLang="en-US" b="1" cap="none" dirty="0"/>
              <a:t>、</a:t>
            </a:r>
            <a:r>
              <a:rPr lang="zh-TW" altLang="en-US" b="1" cap="none" dirty="0"/>
              <a:t>意见</a:t>
            </a:r>
            <a:r>
              <a:rPr lang="zh-CN" altLang="en-US" b="1" cap="none" dirty="0"/>
              <a:t>、</a:t>
            </a:r>
            <a:r>
              <a:rPr lang="zh-TW" altLang="en-US" b="1" cap="none" dirty="0"/>
              <a:t>判断</a:t>
            </a:r>
            <a:r>
              <a:rPr lang="zh-CN" altLang="en-US" b="1" cap="none" dirty="0"/>
              <a:t>、</a:t>
            </a:r>
            <a:r>
              <a:rPr lang="zh-TW" altLang="en-US" b="1" cap="none" dirty="0"/>
              <a:t>决心</a:t>
            </a:r>
            <a:r>
              <a:rPr lang="zh-CN" altLang="en-US" b="1" cap="none" dirty="0"/>
              <a:t>、</a:t>
            </a:r>
            <a:r>
              <a:rPr lang="zh-TW" altLang="en-US" b="1" cap="none" dirty="0"/>
              <a:t>目标</a:t>
            </a:r>
            <a:r>
              <a:rPr lang="zh-CN" altLang="en-US" b="1" cap="none" dirty="0"/>
              <a:t>、</a:t>
            </a:r>
            <a:r>
              <a:rPr lang="zh-TW" altLang="en-US" b="1" cap="none" dirty="0"/>
              <a:t>计划</a:t>
            </a:r>
            <a:endParaRPr lang="en-US" altLang="zh-TW" b="1" cap="none" dirty="0"/>
          </a:p>
          <a:p>
            <a:r>
              <a:rPr lang="zh-TW" altLang="en-US" b="1" cap="none" dirty="0"/>
              <a:t>引申意义</a:t>
            </a:r>
            <a:r>
              <a:rPr lang="zh-CN" altLang="en-US" b="1" cap="none" dirty="0"/>
              <a:t>：</a:t>
            </a:r>
            <a:r>
              <a:rPr lang="zh-TW" altLang="en-US" b="1" cap="none" dirty="0"/>
              <a:t>意义</a:t>
            </a:r>
            <a:r>
              <a:rPr lang="zh-CN" altLang="en-US" b="1" cap="none" dirty="0"/>
              <a:t>、</a:t>
            </a:r>
            <a:r>
              <a:rPr lang="zh-TW" altLang="en-US" b="1" cap="none" dirty="0"/>
              <a:t>重要性</a:t>
            </a:r>
            <a:endParaRPr lang="en-US" altLang="zh-TW" b="1" cap="none" dirty="0"/>
          </a:p>
          <a:p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3116096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45873676-3D69-48B0-BA02-D759766A9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248E96D7-6599-4607-9958-FD9E10001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478AA5-D1D0-4B5E-9FDE-6F55026D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229100"/>
            <a:ext cx="12192000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CA8EEE2-DA9A-4635-9B41-33EB56514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23EE66-0D12-E344-8D8D-2D5B23FDC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23668" b="15268"/>
          <a:stretch/>
        </p:blipFill>
        <p:spPr>
          <a:xfrm>
            <a:off x="20" y="-1"/>
            <a:ext cx="12191980" cy="41877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A02490-97BD-9D46-871B-C396F0B6A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48" y="4437888"/>
            <a:ext cx="9899904" cy="11167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4800"/>
              <a:t>上帝与人脑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841275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3274B0C-1CB3-4AA4-A183-20B7FE5D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640319-3BB6-49BF-BAF4-D63FEC73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F2092F-466D-E944-903D-1E672E549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6606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2986</Words>
  <Application>Microsoft Macintosh PowerPoint</Application>
  <PresentationFormat>Widescreen</PresentationFormat>
  <Paragraphs>196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KaiTi</vt:lpstr>
      <vt:lpstr>Arial</vt:lpstr>
      <vt:lpstr>Calibri</vt:lpstr>
      <vt:lpstr>Tw Cen MT</vt:lpstr>
      <vt:lpstr>Droplet</vt:lpstr>
      <vt:lpstr>心意更新</vt:lpstr>
      <vt:lpstr>主题经文 罗马书12:1-2</vt:lpstr>
      <vt:lpstr>如何明白上帝的旨意？ </vt:lpstr>
      <vt:lpstr>如何明白上帝的旨意？</vt:lpstr>
      <vt:lpstr>什么是正确的读经方法？</vt:lpstr>
      <vt:lpstr>走心vs走脑</vt:lpstr>
      <vt:lpstr>心意 νοῦς </vt:lpstr>
      <vt:lpstr>上帝与人脑</vt:lpstr>
      <vt:lpstr>PowerPoint Presentation</vt:lpstr>
      <vt:lpstr>使徒保罗与心意更新</vt:lpstr>
      <vt:lpstr>关于保罗生平的一个难题</vt:lpstr>
      <vt:lpstr>圣灵对保罗的警讯</vt:lpstr>
      <vt:lpstr>圣灵对保罗的警讯</vt:lpstr>
      <vt:lpstr>活祭</vt:lpstr>
      <vt:lpstr>活祭</vt:lpstr>
      <vt:lpstr>活祭</vt:lpstr>
      <vt:lpstr>活祭</vt:lpstr>
      <vt:lpstr>甘愿献上</vt:lpstr>
      <vt:lpstr>打开圣经/打开头脑</vt:lpstr>
      <vt:lpstr>何为神的旨意？</vt:lpstr>
      <vt:lpstr>何为神的旨意？</vt:lpstr>
      <vt:lpstr>何为神的旨意？</vt:lpstr>
      <vt:lpstr>神的旨意：合一服事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心意更新</dc:title>
  <dc:creator>zhiqiu xu</dc:creator>
  <cp:lastModifiedBy>zhiqiu xu</cp:lastModifiedBy>
  <cp:revision>2</cp:revision>
  <dcterms:created xsi:type="dcterms:W3CDTF">2019-02-24T13:53:35Z</dcterms:created>
  <dcterms:modified xsi:type="dcterms:W3CDTF">2019-02-24T14:09:46Z</dcterms:modified>
</cp:coreProperties>
</file>