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0"/>
  </p:notesMasterIdLst>
  <p:sldIdLst>
    <p:sldId id="256" r:id="rId2"/>
    <p:sldId id="1111" r:id="rId3"/>
    <p:sldId id="1056" r:id="rId4"/>
    <p:sldId id="1156" r:id="rId5"/>
    <p:sldId id="1158" r:id="rId6"/>
    <p:sldId id="1157" r:id="rId7"/>
    <p:sldId id="1141" r:id="rId8"/>
    <p:sldId id="1107" r:id="rId9"/>
    <p:sldId id="1160" r:id="rId10"/>
    <p:sldId id="1161" r:id="rId11"/>
    <p:sldId id="1162" r:id="rId12"/>
    <p:sldId id="1124" r:id="rId13"/>
    <p:sldId id="1163" r:id="rId14"/>
    <p:sldId id="1123" r:id="rId15"/>
    <p:sldId id="1164" r:id="rId16"/>
    <p:sldId id="1165" r:id="rId17"/>
    <p:sldId id="1148" r:id="rId18"/>
    <p:sldId id="1171" r:id="rId19"/>
    <p:sldId id="1166" r:id="rId20"/>
    <p:sldId id="1167" r:id="rId21"/>
    <p:sldId id="1049" r:id="rId22"/>
    <p:sldId id="1169" r:id="rId23"/>
    <p:sldId id="1170" r:id="rId24"/>
    <p:sldId id="1172" r:id="rId25"/>
    <p:sldId id="1126" r:id="rId26"/>
    <p:sldId id="972" r:id="rId27"/>
    <p:sldId id="1159" r:id="rId28"/>
    <p:sldId id="115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03" autoAdjust="0"/>
  </p:normalViewPr>
  <p:slideViewPr>
    <p:cSldViewPr snapToGrid="0" snapToObjects="1">
      <p:cViewPr>
        <p:scale>
          <a:sx n="100" d="100"/>
          <a:sy n="100" d="100"/>
        </p:scale>
        <p:origin x="-17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3/23/19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March 23,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March 23,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March 23,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March 23,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March 23, 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March 23, 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March 23,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March 23, 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March 23, 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March 23,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March 23, 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March 23, 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Journey to the Cross</a:t>
            </a:r>
            <a:endParaRPr lang="en-US" sz="4000" b="1" dirty="0"/>
          </a:p>
        </p:txBody>
      </p:sp>
      <p:sp>
        <p:nvSpPr>
          <p:cNvPr id="3" name="Subtitle 2"/>
          <p:cNvSpPr>
            <a:spLocks noGrp="1"/>
          </p:cNvSpPr>
          <p:nvPr>
            <p:ph type="subTitle" idx="1"/>
          </p:nvPr>
        </p:nvSpPr>
        <p:spPr>
          <a:xfrm>
            <a:off x="2133600" y="3375490"/>
            <a:ext cx="6172200" cy="879009"/>
          </a:xfrm>
        </p:spPr>
        <p:txBody>
          <a:bodyPr>
            <a:noAutofit/>
          </a:bodyPr>
          <a:lstStyle/>
          <a:p>
            <a:r>
              <a:rPr lang="en-US" sz="3200" dirty="0" smtClean="0"/>
              <a:t>A Call to Repentance</a:t>
            </a:r>
            <a:endParaRPr lang="en-US" sz="3200" dirty="0">
              <a:effectLst/>
            </a:endParaRPr>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43856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5778294" cy="646331"/>
          </a:xfrm>
          <a:prstGeom prst="rect">
            <a:avLst/>
          </a:prstGeom>
          <a:noFill/>
        </p:spPr>
        <p:txBody>
          <a:bodyPr wrap="none" rtlCol="0">
            <a:spAutoFit/>
          </a:bodyPr>
          <a:lstStyle/>
          <a:p>
            <a:r>
              <a:rPr lang="en-US" sz="3600" dirty="0" smtClean="0">
                <a:latin typeface="Helvetica"/>
                <a:cs typeface="Helvetica"/>
              </a:rPr>
              <a:t>Unfortunate Circumstances</a:t>
            </a:r>
            <a:endParaRPr lang="en-US" sz="3600" dirty="0">
              <a:latin typeface="Helvetica"/>
              <a:cs typeface="Helvetica"/>
            </a:endParaRPr>
          </a:p>
        </p:txBody>
      </p:sp>
    </p:spTree>
    <p:extLst>
      <p:ext uri="{BB962C8B-B14F-4D97-AF65-F5344CB8AC3E}">
        <p14:creationId xmlns:p14="http://schemas.microsoft.com/office/powerpoint/2010/main" val="226665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21175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307742"/>
            <a:ext cx="7404100" cy="3785652"/>
          </a:xfrm>
          <a:prstGeom prst="rect">
            <a:avLst/>
          </a:prstGeom>
        </p:spPr>
        <p:txBody>
          <a:bodyPr wrap="square">
            <a:spAutoFit/>
          </a:bodyPr>
          <a:lstStyle/>
          <a:p>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Now there were some present at that time who told Jesus about the </a:t>
            </a:r>
            <a:r>
              <a:rPr lang="en-US" sz="2400" dirty="0">
                <a:solidFill>
                  <a:srgbClr val="FFFF00"/>
                </a:solidFill>
                <a:latin typeface="Helvetica"/>
                <a:cs typeface="Helvetica"/>
              </a:rPr>
              <a:t>Galileans whose blood Pilate had mixed with their sacrifices.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Jesus answered, “Do you think that these Galileans were worse sinners than all the other Galileans because they suffered this way? </a:t>
            </a:r>
            <a:r>
              <a:rPr lang="en-US" sz="2400" b="1" baseline="30000" dirty="0">
                <a:latin typeface="Helvetica"/>
                <a:cs typeface="Helvetica"/>
              </a:rPr>
              <a:t>3</a:t>
            </a:r>
            <a:r>
              <a:rPr lang="en-US" sz="2400" b="1" dirty="0">
                <a:latin typeface="Helvetica"/>
                <a:cs typeface="Helvetica"/>
              </a:rPr>
              <a:t> </a:t>
            </a:r>
            <a:r>
              <a:rPr lang="en-US" sz="2400" dirty="0">
                <a:latin typeface="Helvetica"/>
                <a:cs typeface="Helvetica"/>
              </a:rPr>
              <a:t>I tell you, no! But unless you repent, you too will all perish. </a:t>
            </a:r>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Or those </a:t>
            </a:r>
            <a:r>
              <a:rPr lang="en-US" sz="2400" dirty="0">
                <a:solidFill>
                  <a:srgbClr val="FFFF00"/>
                </a:solidFill>
                <a:latin typeface="Helvetica"/>
                <a:cs typeface="Helvetica"/>
              </a:rPr>
              <a:t>eighteen who died when the tower in Siloam fell on them</a:t>
            </a:r>
            <a:r>
              <a:rPr lang="en-US" sz="2400" dirty="0">
                <a:latin typeface="Helvetica"/>
                <a:cs typeface="Helvetica"/>
              </a:rPr>
              <a:t>—do you think they were more guilty than all the others living in Jerusalem? </a:t>
            </a:r>
            <a:endParaRPr lang="en-US" sz="2400" dirty="0">
              <a:latin typeface="Helvetica"/>
              <a:cs typeface="Helvetica"/>
            </a:endParaRPr>
          </a:p>
        </p:txBody>
      </p:sp>
    </p:spTree>
    <p:extLst>
      <p:ext uri="{BB962C8B-B14F-4D97-AF65-F5344CB8AC3E}">
        <p14:creationId xmlns:p14="http://schemas.microsoft.com/office/powerpoint/2010/main" val="136254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77784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3957108" cy="646331"/>
          </a:xfrm>
          <a:prstGeom prst="rect">
            <a:avLst/>
          </a:prstGeom>
          <a:noFill/>
        </p:spPr>
        <p:txBody>
          <a:bodyPr wrap="none" rtlCol="0">
            <a:spAutoFit/>
          </a:bodyPr>
          <a:lstStyle/>
          <a:p>
            <a:r>
              <a:rPr lang="en-US" sz="3600" dirty="0" smtClean="0">
                <a:latin typeface="Helvetica"/>
                <a:cs typeface="Helvetica"/>
              </a:rPr>
              <a:t>All have sinned. . . </a:t>
            </a:r>
            <a:endParaRPr lang="en-US" sz="3600" dirty="0">
              <a:latin typeface="Helvetica"/>
              <a:cs typeface="Helvetica"/>
            </a:endParaRPr>
          </a:p>
        </p:txBody>
      </p:sp>
    </p:spTree>
    <p:extLst>
      <p:ext uri="{BB962C8B-B14F-4D97-AF65-F5344CB8AC3E}">
        <p14:creationId xmlns:p14="http://schemas.microsoft.com/office/powerpoint/2010/main" val="211366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307742"/>
            <a:ext cx="7404100" cy="3785652"/>
          </a:xfrm>
          <a:prstGeom prst="rect">
            <a:avLst/>
          </a:prstGeom>
        </p:spPr>
        <p:txBody>
          <a:bodyPr wrap="square">
            <a:spAutoFit/>
          </a:bodyPr>
          <a:lstStyle/>
          <a:p>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Now there were some present at that time who told Jesus about the Galileans whose blood Pilate had mixed with their sacrifices.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Jesus answered, </a:t>
            </a:r>
            <a:r>
              <a:rPr lang="en-US" sz="2400" dirty="0">
                <a:solidFill>
                  <a:srgbClr val="FFFF00"/>
                </a:solidFill>
                <a:latin typeface="Helvetica"/>
                <a:cs typeface="Helvetica"/>
              </a:rPr>
              <a:t>“Do you think that these Galileans were worse sinners than all the other Galileans because they suffered this way? </a:t>
            </a:r>
            <a:r>
              <a:rPr lang="en-US" sz="2400" b="1" baseline="30000" dirty="0">
                <a:solidFill>
                  <a:srgbClr val="FFFF00"/>
                </a:solidFill>
                <a:latin typeface="Helvetica"/>
                <a:cs typeface="Helvetica"/>
              </a:rPr>
              <a:t>3</a:t>
            </a:r>
            <a:r>
              <a:rPr lang="en-US" sz="2400" b="1" dirty="0">
                <a:solidFill>
                  <a:srgbClr val="FFFF00"/>
                </a:solidFill>
                <a:latin typeface="Helvetica"/>
                <a:cs typeface="Helvetica"/>
              </a:rPr>
              <a:t> </a:t>
            </a:r>
            <a:r>
              <a:rPr lang="en-US" sz="2400" dirty="0">
                <a:solidFill>
                  <a:srgbClr val="FFFF00"/>
                </a:solidFill>
                <a:latin typeface="Helvetica"/>
                <a:cs typeface="Helvetica"/>
              </a:rPr>
              <a:t>I tell you, no!</a:t>
            </a:r>
            <a:r>
              <a:rPr lang="en-US" sz="2400" dirty="0">
                <a:latin typeface="Helvetica"/>
                <a:cs typeface="Helvetica"/>
              </a:rPr>
              <a:t> But unless you repent, you too will all perish. </a:t>
            </a:r>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Or those eighteen who died when the tower in Siloam fell on them—</a:t>
            </a:r>
            <a:r>
              <a:rPr lang="en-US" sz="2400" dirty="0">
                <a:solidFill>
                  <a:srgbClr val="FFFF00"/>
                </a:solidFill>
                <a:latin typeface="Helvetica"/>
                <a:cs typeface="Helvetica"/>
              </a:rPr>
              <a:t>do you think they were more guilty than all the others living in Jerusalem? </a:t>
            </a:r>
            <a:endParaRPr lang="en-US" sz="2400" dirty="0">
              <a:solidFill>
                <a:srgbClr val="FFFF00"/>
              </a:solidFill>
              <a:latin typeface="Helvetica"/>
              <a:cs typeface="Helvetica"/>
            </a:endParaRPr>
          </a:p>
        </p:txBody>
      </p:sp>
    </p:spTree>
    <p:extLst>
      <p:ext uri="{BB962C8B-B14F-4D97-AF65-F5344CB8AC3E}">
        <p14:creationId xmlns:p14="http://schemas.microsoft.com/office/powerpoint/2010/main" val="425698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86643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12800"/>
            <a:ext cx="9144000" cy="5223510"/>
          </a:xfrm>
          <a:prstGeom prst="rect">
            <a:avLst/>
          </a:prstGeom>
        </p:spPr>
      </p:pic>
    </p:spTree>
    <p:extLst>
      <p:ext uri="{BB962C8B-B14F-4D97-AF65-F5344CB8AC3E}">
        <p14:creationId xmlns:p14="http://schemas.microsoft.com/office/powerpoint/2010/main" val="394435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3597785" cy="646331"/>
          </a:xfrm>
          <a:prstGeom prst="rect">
            <a:avLst/>
          </a:prstGeom>
          <a:noFill/>
        </p:spPr>
        <p:txBody>
          <a:bodyPr wrap="none" rtlCol="0">
            <a:spAutoFit/>
          </a:bodyPr>
          <a:lstStyle/>
          <a:p>
            <a:r>
              <a:rPr lang="en-US" sz="3600" dirty="0" smtClean="0">
                <a:latin typeface="Helvetica"/>
                <a:cs typeface="Helvetica"/>
              </a:rPr>
              <a:t>Repent or perish</a:t>
            </a:r>
            <a:endParaRPr lang="en-US" sz="3600" dirty="0">
              <a:latin typeface="Helvetica"/>
              <a:cs typeface="Helvetica"/>
            </a:endParaRPr>
          </a:p>
        </p:txBody>
      </p:sp>
    </p:spTree>
    <p:extLst>
      <p:ext uri="{BB962C8B-B14F-4D97-AF65-F5344CB8AC3E}">
        <p14:creationId xmlns:p14="http://schemas.microsoft.com/office/powerpoint/2010/main" val="419284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25600" y="185327"/>
            <a:ext cx="5803900" cy="6321357"/>
          </a:xfrm>
          <a:prstGeom prst="rect">
            <a:avLst/>
          </a:prstGeom>
        </p:spPr>
      </p:pic>
    </p:spTree>
    <p:extLst>
      <p:ext uri="{BB962C8B-B14F-4D97-AF65-F5344CB8AC3E}">
        <p14:creationId xmlns:p14="http://schemas.microsoft.com/office/powerpoint/2010/main" val="426037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180742"/>
            <a:ext cx="7404100" cy="4154983"/>
          </a:xfrm>
          <a:prstGeom prst="rect">
            <a:avLst/>
          </a:prstGeom>
        </p:spPr>
        <p:txBody>
          <a:bodyPr wrap="square">
            <a:spAutoFit/>
          </a:bodyPr>
          <a:lstStyle/>
          <a:p>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Now there were some present at that time who told Jesus about the Galileans whose blood Pilate had mixed with their sacrifices.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Jesus answered, “Do you think that these Galileans were worse sinners than all the other Galileans because they suffered this way? </a:t>
            </a:r>
            <a:r>
              <a:rPr lang="en-US" sz="2400" b="1" baseline="30000" dirty="0">
                <a:latin typeface="Helvetica"/>
                <a:cs typeface="Helvetica"/>
              </a:rPr>
              <a:t>3</a:t>
            </a:r>
            <a:r>
              <a:rPr lang="en-US" sz="2400" b="1" dirty="0">
                <a:latin typeface="Helvetica"/>
                <a:cs typeface="Helvetica"/>
              </a:rPr>
              <a:t> </a:t>
            </a:r>
            <a:r>
              <a:rPr lang="en-US" sz="2400" dirty="0">
                <a:latin typeface="Helvetica"/>
                <a:cs typeface="Helvetica"/>
              </a:rPr>
              <a:t>I tell you, no! </a:t>
            </a:r>
            <a:r>
              <a:rPr lang="en-US" sz="2400" dirty="0">
                <a:solidFill>
                  <a:srgbClr val="FFFF00"/>
                </a:solidFill>
                <a:latin typeface="Helvetica"/>
                <a:cs typeface="Helvetica"/>
              </a:rPr>
              <a:t>But unless you repent, you too will all perish.</a:t>
            </a:r>
            <a:r>
              <a:rPr lang="en-US" sz="2400" dirty="0">
                <a:latin typeface="Helvetica"/>
                <a:cs typeface="Helvetica"/>
              </a:rPr>
              <a:t> </a:t>
            </a:r>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Or those eighteen who died when the tower in Siloam fell on them—do you think they were more guilty than all the others living in Jerusalem? </a:t>
            </a:r>
            <a:r>
              <a:rPr lang="en-US" sz="2400" b="1" baseline="30000" dirty="0">
                <a:latin typeface="Helvetica"/>
                <a:cs typeface="Helvetica"/>
              </a:rPr>
              <a:t>5</a:t>
            </a:r>
            <a:r>
              <a:rPr lang="en-US" sz="2400" b="1" dirty="0">
                <a:latin typeface="Helvetica"/>
                <a:cs typeface="Helvetica"/>
              </a:rPr>
              <a:t> </a:t>
            </a:r>
            <a:r>
              <a:rPr lang="en-US" sz="2400" dirty="0">
                <a:latin typeface="Helvetica"/>
                <a:cs typeface="Helvetica"/>
              </a:rPr>
              <a:t>I tell you, no! </a:t>
            </a:r>
            <a:r>
              <a:rPr lang="en-US" sz="2400" dirty="0">
                <a:solidFill>
                  <a:srgbClr val="FFFF00"/>
                </a:solidFill>
                <a:latin typeface="Helvetica"/>
                <a:cs typeface="Helvetica"/>
              </a:rPr>
              <a:t>But unless you repent, you too will all perish.</a:t>
            </a:r>
            <a:r>
              <a:rPr lang="en-US" sz="2400" dirty="0" smtClean="0">
                <a:solidFill>
                  <a:srgbClr val="FFFF00"/>
                </a:solidFill>
                <a:latin typeface="Helvetica"/>
                <a:cs typeface="Helvetica"/>
              </a:rPr>
              <a:t>”</a:t>
            </a:r>
            <a:endParaRPr lang="en-US" sz="2400" dirty="0">
              <a:solidFill>
                <a:srgbClr val="FFFF00"/>
              </a:solidFill>
              <a:latin typeface="Helvetica"/>
              <a:cs typeface="Helvetica"/>
            </a:endParaRPr>
          </a:p>
        </p:txBody>
      </p:sp>
    </p:spTree>
    <p:extLst>
      <p:ext uri="{BB962C8B-B14F-4D97-AF65-F5344CB8AC3E}">
        <p14:creationId xmlns:p14="http://schemas.microsoft.com/office/powerpoint/2010/main" val="210469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4050"/>
            <a:ext cx="9155289" cy="5149850"/>
          </a:xfrm>
          <a:prstGeom prst="rect">
            <a:avLst/>
          </a:prstGeom>
        </p:spPr>
      </p:pic>
    </p:spTree>
    <p:extLst>
      <p:ext uri="{BB962C8B-B14F-4D97-AF65-F5344CB8AC3E}">
        <p14:creationId xmlns:p14="http://schemas.microsoft.com/office/powerpoint/2010/main" val="24474524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3256270" cy="646331"/>
          </a:xfrm>
          <a:prstGeom prst="rect">
            <a:avLst/>
          </a:prstGeom>
          <a:noFill/>
        </p:spPr>
        <p:txBody>
          <a:bodyPr wrap="none" rtlCol="0">
            <a:spAutoFit/>
          </a:bodyPr>
          <a:lstStyle/>
          <a:p>
            <a:r>
              <a:rPr lang="en-US" sz="3600" dirty="0" smtClean="0">
                <a:latin typeface="Helvetica"/>
                <a:cs typeface="Helvetica"/>
              </a:rPr>
              <a:t>God’s patience</a:t>
            </a:r>
            <a:endParaRPr lang="en-US" sz="3600" dirty="0">
              <a:latin typeface="Helvetica"/>
              <a:cs typeface="Helvetica"/>
            </a:endParaRPr>
          </a:p>
        </p:txBody>
      </p:sp>
    </p:spTree>
    <p:extLst>
      <p:ext uri="{BB962C8B-B14F-4D97-AF65-F5344CB8AC3E}">
        <p14:creationId xmlns:p14="http://schemas.microsoft.com/office/powerpoint/2010/main" val="373790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500" y="1063347"/>
            <a:ext cx="7404100" cy="5047535"/>
          </a:xfrm>
          <a:prstGeom prst="rect">
            <a:avLst/>
          </a:prstGeom>
        </p:spPr>
        <p:txBody>
          <a:bodyPr wrap="square">
            <a:spAutoFit/>
          </a:bodyPr>
          <a:lstStyle/>
          <a:p>
            <a:pPr>
              <a:spcAft>
                <a:spcPts val="1200"/>
              </a:spcAft>
            </a:pPr>
            <a:r>
              <a:rPr lang="en-US" sz="2400" b="1" baseline="30000" dirty="0" smtClean="0">
                <a:latin typeface="Helvetica"/>
                <a:cs typeface="Helvetica"/>
              </a:rPr>
              <a:t>6</a:t>
            </a:r>
            <a:r>
              <a:rPr lang="en-US" sz="2400" b="1" dirty="0">
                <a:latin typeface="Helvetica"/>
                <a:cs typeface="Helvetica"/>
              </a:rPr>
              <a:t> </a:t>
            </a:r>
            <a:r>
              <a:rPr lang="en-US" sz="2400" dirty="0">
                <a:latin typeface="Helvetica"/>
                <a:cs typeface="Helvetica"/>
              </a:rPr>
              <a:t>Then he told this parable: “A man had a fig tree growing in his vineyard, and he went to look for fruit on it but did not find any. </a:t>
            </a:r>
            <a:r>
              <a:rPr lang="en-US" sz="2400" b="1" baseline="30000" dirty="0">
                <a:latin typeface="Helvetica"/>
                <a:cs typeface="Helvetica"/>
              </a:rPr>
              <a:t>7</a:t>
            </a:r>
            <a:r>
              <a:rPr lang="en-US" sz="2400" b="1" dirty="0">
                <a:latin typeface="Helvetica"/>
                <a:cs typeface="Helvetica"/>
              </a:rPr>
              <a:t> </a:t>
            </a:r>
            <a:r>
              <a:rPr lang="en-US" sz="2400" dirty="0">
                <a:latin typeface="Helvetica"/>
                <a:cs typeface="Helvetica"/>
              </a:rPr>
              <a:t>So he said to the man who took care of the vineyard, ‘For three years now I’ve been coming to look for fruit on this fig tree and haven’t found any. Cut it down! Why should it use up the soil?’</a:t>
            </a:r>
          </a:p>
          <a:p>
            <a:r>
              <a:rPr lang="en-US" sz="2400" b="1" baseline="30000" dirty="0">
                <a:latin typeface="Helvetica"/>
                <a:cs typeface="Helvetica"/>
              </a:rPr>
              <a:t>8</a:t>
            </a:r>
            <a:r>
              <a:rPr lang="en-US" sz="2400" b="1" dirty="0">
                <a:latin typeface="Helvetica"/>
                <a:cs typeface="Helvetica"/>
              </a:rPr>
              <a:t> </a:t>
            </a:r>
            <a:r>
              <a:rPr lang="en-US" sz="2400" dirty="0">
                <a:latin typeface="Helvetica"/>
                <a:cs typeface="Helvetica"/>
              </a:rPr>
              <a:t>“‘Sir,’ the man replied, </a:t>
            </a:r>
            <a:r>
              <a:rPr lang="en-US" sz="2400" dirty="0">
                <a:solidFill>
                  <a:srgbClr val="FFFF00"/>
                </a:solidFill>
                <a:latin typeface="Helvetica"/>
                <a:cs typeface="Helvetica"/>
              </a:rPr>
              <a:t>‘leave it alone for one more year, and I’ll dig around it and fertilize it. </a:t>
            </a:r>
            <a:r>
              <a:rPr lang="en-US" sz="2400" b="1" baseline="30000" dirty="0">
                <a:latin typeface="Helvetica"/>
                <a:cs typeface="Helvetica"/>
              </a:rPr>
              <a:t>9</a:t>
            </a:r>
            <a:r>
              <a:rPr lang="en-US" sz="2400" b="1" dirty="0">
                <a:latin typeface="Helvetica"/>
                <a:cs typeface="Helvetica"/>
              </a:rPr>
              <a:t> </a:t>
            </a:r>
            <a:r>
              <a:rPr lang="en-US" sz="2400" dirty="0">
                <a:latin typeface="Helvetica"/>
                <a:cs typeface="Helvetica"/>
              </a:rPr>
              <a:t>If it bears fruit next year, fine! If not, then cut it down.’</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a:t>
            </a:r>
            <a:r>
              <a:rPr lang="en-US" sz="2400" dirty="0">
                <a:latin typeface="Helvetica"/>
                <a:cs typeface="Helvetica"/>
              </a:rPr>
              <a:t> </a:t>
            </a:r>
            <a:r>
              <a:rPr lang="en-US" sz="2400" dirty="0" smtClean="0">
                <a:latin typeface="Helvetica"/>
                <a:cs typeface="Helvetica"/>
              </a:rPr>
              <a:t>      	    Luke 13</a:t>
            </a:r>
            <a:endParaRPr lang="en-US" sz="2400" dirty="0">
              <a:latin typeface="Helvetica"/>
              <a:cs typeface="Helvetica"/>
            </a:endParaRPr>
          </a:p>
        </p:txBody>
      </p:sp>
    </p:spTree>
    <p:extLst>
      <p:ext uri="{BB962C8B-B14F-4D97-AF65-F5344CB8AC3E}">
        <p14:creationId xmlns:p14="http://schemas.microsoft.com/office/powerpoint/2010/main" val="128878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
            <a:ext cx="9144000" cy="6774656"/>
          </a:xfrm>
          <a:prstGeom prst="rect">
            <a:avLst/>
          </a:prstGeom>
        </p:spPr>
      </p:pic>
    </p:spTree>
    <p:extLst>
      <p:ext uri="{BB962C8B-B14F-4D97-AF65-F5344CB8AC3E}">
        <p14:creationId xmlns:p14="http://schemas.microsoft.com/office/powerpoint/2010/main" val="36331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1100"/>
            <a:ext cx="9144000" cy="4475860"/>
          </a:xfrm>
          <a:prstGeom prst="rect">
            <a:avLst/>
          </a:prstGeom>
        </p:spPr>
      </p:pic>
    </p:spTree>
    <p:extLst>
      <p:ext uri="{BB962C8B-B14F-4D97-AF65-F5344CB8AC3E}">
        <p14:creationId xmlns:p14="http://schemas.microsoft.com/office/powerpoint/2010/main" val="3915736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4239111" cy="646331"/>
          </a:xfrm>
          <a:prstGeom prst="rect">
            <a:avLst/>
          </a:prstGeom>
          <a:noFill/>
        </p:spPr>
        <p:txBody>
          <a:bodyPr wrap="none" rtlCol="0">
            <a:spAutoFit/>
          </a:bodyPr>
          <a:lstStyle/>
          <a:p>
            <a:r>
              <a:rPr lang="en-US" sz="3600" dirty="0" smtClean="0">
                <a:latin typeface="Helvetica"/>
                <a:cs typeface="Helvetica"/>
              </a:rPr>
              <a:t>Lesson for disciples</a:t>
            </a:r>
            <a:endParaRPr lang="en-US" sz="3600" dirty="0">
              <a:latin typeface="Helvetica"/>
              <a:cs typeface="Helvetica"/>
            </a:endParaRPr>
          </a:p>
        </p:txBody>
      </p:sp>
    </p:spTree>
    <p:extLst>
      <p:ext uri="{BB962C8B-B14F-4D97-AF65-F5344CB8AC3E}">
        <p14:creationId xmlns:p14="http://schemas.microsoft.com/office/powerpoint/2010/main" val="136119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679700"/>
            <a:ext cx="7226300" cy="954107"/>
          </a:xfrm>
          <a:prstGeom prst="rect">
            <a:avLst/>
          </a:prstGeom>
          <a:noFill/>
        </p:spPr>
        <p:txBody>
          <a:bodyPr wrap="square" rtlCol="0">
            <a:spAutoFit/>
          </a:bodyPr>
          <a:lstStyle/>
          <a:p>
            <a:r>
              <a:rPr lang="en-US" sz="2800" dirty="0" smtClean="0">
                <a:latin typeface="Helvetica"/>
                <a:cs typeface="Helvetica"/>
              </a:rPr>
              <a:t>Renew our walk with God </a:t>
            </a:r>
            <a:r>
              <a:rPr lang="en-US" sz="2800" dirty="0" smtClean="0">
                <a:latin typeface="Helvetica"/>
                <a:cs typeface="Helvetica"/>
              </a:rPr>
              <a:t>through repentance.</a:t>
            </a:r>
            <a:endParaRPr lang="en-US" sz="2800" dirty="0">
              <a:latin typeface="Helvetica"/>
              <a:cs typeface="Helvetica"/>
            </a:endParaRPr>
          </a:p>
        </p:txBody>
      </p:sp>
    </p:spTree>
    <p:extLst>
      <p:ext uri="{BB962C8B-B14F-4D97-AF65-F5344CB8AC3E}">
        <p14:creationId xmlns:p14="http://schemas.microsoft.com/office/powerpoint/2010/main" val="226761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0"/>
            <a:ext cx="5314950" cy="6858000"/>
          </a:xfrm>
          <a:prstGeom prst="rect">
            <a:avLst/>
          </a:prstGeom>
        </p:spPr>
      </p:pic>
    </p:spTree>
    <p:extLst>
      <p:ext uri="{BB962C8B-B14F-4D97-AF65-F5344CB8AC3E}">
        <p14:creationId xmlns:p14="http://schemas.microsoft.com/office/powerpoint/2010/main" val="422069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7788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454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7300" y="5930900"/>
            <a:ext cx="4991100" cy="646331"/>
          </a:xfrm>
          <a:prstGeom prst="rect">
            <a:avLst/>
          </a:prstGeom>
        </p:spPr>
        <p:txBody>
          <a:bodyPr wrap="square">
            <a:spAutoFit/>
          </a:bodyPr>
          <a:lstStyle/>
          <a:p>
            <a:r>
              <a:rPr lang="en-US" dirty="0" smtClean="0">
                <a:latin typeface="Helvetica"/>
                <a:cs typeface="Helvetica"/>
              </a:rPr>
              <a:t>CNN: Cyclone </a:t>
            </a:r>
            <a:r>
              <a:rPr lang="en-US" dirty="0" err="1">
                <a:latin typeface="Helvetica"/>
                <a:cs typeface="Helvetica"/>
              </a:rPr>
              <a:t>Idai</a:t>
            </a:r>
            <a:r>
              <a:rPr lang="en-US" dirty="0">
                <a:latin typeface="Helvetica"/>
                <a:cs typeface="Helvetica"/>
              </a:rPr>
              <a:t> may have killed more than 1,000 people in Mozambique</a:t>
            </a:r>
          </a:p>
        </p:txBody>
      </p:sp>
      <p:pic>
        <p:nvPicPr>
          <p:cNvPr id="3" name="Picture 2"/>
          <p:cNvPicPr>
            <a:picLocks noChangeAspect="1"/>
          </p:cNvPicPr>
          <p:nvPr/>
        </p:nvPicPr>
        <p:blipFill>
          <a:blip r:embed="rId2"/>
          <a:stretch>
            <a:fillRect/>
          </a:stretch>
        </p:blipFill>
        <p:spPr>
          <a:xfrm>
            <a:off x="0" y="473027"/>
            <a:ext cx="9144000" cy="5134708"/>
          </a:xfrm>
          <a:prstGeom prst="rect">
            <a:avLst/>
          </a:prstGeom>
        </p:spPr>
      </p:pic>
    </p:spTree>
    <p:extLst>
      <p:ext uri="{BB962C8B-B14F-4D97-AF65-F5344CB8AC3E}">
        <p14:creationId xmlns:p14="http://schemas.microsoft.com/office/powerpoint/2010/main" val="382267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180742"/>
            <a:ext cx="7404100" cy="4154983"/>
          </a:xfrm>
          <a:prstGeom prst="rect">
            <a:avLst/>
          </a:prstGeom>
        </p:spPr>
        <p:txBody>
          <a:bodyPr wrap="square">
            <a:spAutoFit/>
          </a:bodyPr>
          <a:lstStyle/>
          <a:p>
            <a:r>
              <a:rPr lang="en-US" sz="2400" b="1" baseline="30000" dirty="0" smtClean="0">
                <a:latin typeface="Helvetica"/>
                <a:cs typeface="Helvetica"/>
              </a:rPr>
              <a:t>1</a:t>
            </a:r>
            <a:r>
              <a:rPr lang="en-US" sz="2400" b="1" dirty="0">
                <a:latin typeface="Helvetica"/>
                <a:cs typeface="Helvetica"/>
              </a:rPr>
              <a:t> </a:t>
            </a:r>
            <a:r>
              <a:rPr lang="en-US" sz="2400" dirty="0">
                <a:latin typeface="Helvetica"/>
                <a:cs typeface="Helvetica"/>
              </a:rPr>
              <a:t>Now there were some present at that time who told Jesus about the Galileans whose blood Pilate had mixed with their sacrifices. </a:t>
            </a:r>
            <a:r>
              <a:rPr lang="en-US" sz="2400" b="1" baseline="30000" dirty="0">
                <a:latin typeface="Helvetica"/>
                <a:cs typeface="Helvetica"/>
              </a:rPr>
              <a:t>2</a:t>
            </a:r>
            <a:r>
              <a:rPr lang="en-US" sz="2400" b="1" dirty="0">
                <a:latin typeface="Helvetica"/>
                <a:cs typeface="Helvetica"/>
              </a:rPr>
              <a:t> </a:t>
            </a:r>
            <a:r>
              <a:rPr lang="en-US" sz="2400" dirty="0">
                <a:latin typeface="Helvetica"/>
                <a:cs typeface="Helvetica"/>
              </a:rPr>
              <a:t>Jesus answered, “Do you think that these Galileans were worse sinners than all the other Galileans because they suffered this way? </a:t>
            </a:r>
            <a:r>
              <a:rPr lang="en-US" sz="2400" b="1" baseline="30000" dirty="0">
                <a:latin typeface="Helvetica"/>
                <a:cs typeface="Helvetica"/>
              </a:rPr>
              <a:t>3</a:t>
            </a:r>
            <a:r>
              <a:rPr lang="en-US" sz="2400" b="1" dirty="0">
                <a:latin typeface="Helvetica"/>
                <a:cs typeface="Helvetica"/>
              </a:rPr>
              <a:t> </a:t>
            </a:r>
            <a:r>
              <a:rPr lang="en-US" sz="2400" dirty="0">
                <a:latin typeface="Helvetica"/>
                <a:cs typeface="Helvetica"/>
              </a:rPr>
              <a:t>I tell you, no! But unless you repent, you too will all perish. </a:t>
            </a:r>
            <a:r>
              <a:rPr lang="en-US" sz="2400" b="1" baseline="30000" dirty="0">
                <a:latin typeface="Helvetica"/>
                <a:cs typeface="Helvetica"/>
              </a:rPr>
              <a:t>4</a:t>
            </a:r>
            <a:r>
              <a:rPr lang="en-US" sz="2400" b="1" dirty="0">
                <a:latin typeface="Helvetica"/>
                <a:cs typeface="Helvetica"/>
              </a:rPr>
              <a:t> </a:t>
            </a:r>
            <a:r>
              <a:rPr lang="en-US" sz="2400" dirty="0">
                <a:latin typeface="Helvetica"/>
                <a:cs typeface="Helvetica"/>
              </a:rPr>
              <a:t>Or those eighteen who died when the tower in Siloam fell on them—do you think they were more guilty than all the others living in Jerusalem? </a:t>
            </a:r>
            <a:r>
              <a:rPr lang="en-US" sz="2400" b="1" baseline="30000" dirty="0">
                <a:latin typeface="Helvetica"/>
                <a:cs typeface="Helvetica"/>
              </a:rPr>
              <a:t>5</a:t>
            </a:r>
            <a:r>
              <a:rPr lang="en-US" sz="2400" b="1" dirty="0">
                <a:latin typeface="Helvetica"/>
                <a:cs typeface="Helvetica"/>
              </a:rPr>
              <a:t> </a:t>
            </a:r>
            <a:r>
              <a:rPr lang="en-US" sz="2400" dirty="0">
                <a:latin typeface="Helvetica"/>
                <a:cs typeface="Helvetica"/>
              </a:rPr>
              <a:t>I tell you, no! But unless you repent, you too will all perish.</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52410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500" y="1063347"/>
            <a:ext cx="7404100" cy="5047535"/>
          </a:xfrm>
          <a:prstGeom prst="rect">
            <a:avLst/>
          </a:prstGeom>
        </p:spPr>
        <p:txBody>
          <a:bodyPr wrap="square">
            <a:spAutoFit/>
          </a:bodyPr>
          <a:lstStyle/>
          <a:p>
            <a:pPr>
              <a:spcAft>
                <a:spcPts val="1200"/>
              </a:spcAft>
            </a:pPr>
            <a:r>
              <a:rPr lang="en-US" sz="2400" b="1" baseline="30000" dirty="0" smtClean="0">
                <a:latin typeface="Helvetica"/>
                <a:cs typeface="Helvetica"/>
              </a:rPr>
              <a:t>6</a:t>
            </a:r>
            <a:r>
              <a:rPr lang="en-US" sz="2400" b="1" dirty="0">
                <a:latin typeface="Helvetica"/>
                <a:cs typeface="Helvetica"/>
              </a:rPr>
              <a:t> </a:t>
            </a:r>
            <a:r>
              <a:rPr lang="en-US" sz="2400" dirty="0">
                <a:latin typeface="Helvetica"/>
                <a:cs typeface="Helvetica"/>
              </a:rPr>
              <a:t>Then he told this parable: “A man had a fig tree growing in his vineyard, and he went to look for fruit on it but did not find any. </a:t>
            </a:r>
            <a:r>
              <a:rPr lang="en-US" sz="2400" b="1" baseline="30000" dirty="0">
                <a:latin typeface="Helvetica"/>
                <a:cs typeface="Helvetica"/>
              </a:rPr>
              <a:t>7</a:t>
            </a:r>
            <a:r>
              <a:rPr lang="en-US" sz="2400" b="1" dirty="0">
                <a:latin typeface="Helvetica"/>
                <a:cs typeface="Helvetica"/>
              </a:rPr>
              <a:t> </a:t>
            </a:r>
            <a:r>
              <a:rPr lang="en-US" sz="2400" dirty="0">
                <a:latin typeface="Helvetica"/>
                <a:cs typeface="Helvetica"/>
              </a:rPr>
              <a:t>So he said to the man who took care of the vineyard, ‘For three years now I’ve been coming to look for fruit on this fig tree and haven’t found any. Cut it down! Why should it use up the soil?’</a:t>
            </a:r>
          </a:p>
          <a:p>
            <a:r>
              <a:rPr lang="en-US" sz="2400" b="1" baseline="30000" dirty="0">
                <a:latin typeface="Helvetica"/>
                <a:cs typeface="Helvetica"/>
              </a:rPr>
              <a:t>8</a:t>
            </a:r>
            <a:r>
              <a:rPr lang="en-US" sz="2400" b="1" dirty="0">
                <a:latin typeface="Helvetica"/>
                <a:cs typeface="Helvetica"/>
              </a:rPr>
              <a:t> </a:t>
            </a:r>
            <a:r>
              <a:rPr lang="en-US" sz="2400" dirty="0">
                <a:latin typeface="Helvetica"/>
                <a:cs typeface="Helvetica"/>
              </a:rPr>
              <a:t>“‘Sir,’ the man replied, ‘leave it alone for one more year, and I’ll dig around it and fertilize it. </a:t>
            </a:r>
            <a:r>
              <a:rPr lang="en-US" sz="2400" b="1" baseline="30000" dirty="0">
                <a:latin typeface="Helvetica"/>
                <a:cs typeface="Helvetica"/>
              </a:rPr>
              <a:t>9</a:t>
            </a:r>
            <a:r>
              <a:rPr lang="en-US" sz="2400" b="1" dirty="0">
                <a:latin typeface="Helvetica"/>
                <a:cs typeface="Helvetica"/>
              </a:rPr>
              <a:t> </a:t>
            </a:r>
            <a:r>
              <a:rPr lang="en-US" sz="2400" dirty="0">
                <a:latin typeface="Helvetica"/>
                <a:cs typeface="Helvetica"/>
              </a:rPr>
              <a:t>If it bears fruit next year, fine! If not, then cut it down.’</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Luke 13:1-9</a:t>
            </a:r>
            <a:endParaRPr lang="en-US" sz="2400" dirty="0">
              <a:latin typeface="Helvetica"/>
              <a:cs typeface="Helvetica"/>
            </a:endParaRPr>
          </a:p>
        </p:txBody>
      </p:sp>
    </p:spTree>
    <p:extLst>
      <p:ext uri="{BB962C8B-B14F-4D97-AF65-F5344CB8AC3E}">
        <p14:creationId xmlns:p14="http://schemas.microsoft.com/office/powerpoint/2010/main" val="424137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679700"/>
            <a:ext cx="7226300" cy="954107"/>
          </a:xfrm>
          <a:prstGeom prst="rect">
            <a:avLst/>
          </a:prstGeom>
          <a:noFill/>
        </p:spPr>
        <p:txBody>
          <a:bodyPr wrap="square" rtlCol="0">
            <a:spAutoFit/>
          </a:bodyPr>
          <a:lstStyle/>
          <a:p>
            <a:r>
              <a:rPr lang="en-US" sz="2800" dirty="0" smtClean="0">
                <a:latin typeface="Helvetica"/>
                <a:cs typeface="Helvetica"/>
              </a:rPr>
              <a:t>Renew our walk with God </a:t>
            </a:r>
            <a:r>
              <a:rPr lang="en-US" sz="2800" dirty="0" smtClean="0">
                <a:latin typeface="Helvetica"/>
                <a:cs typeface="Helvetica"/>
              </a:rPr>
              <a:t>through repentance.</a:t>
            </a:r>
            <a:endParaRPr lang="en-US" sz="2800" dirty="0">
              <a:latin typeface="Helvetica"/>
              <a:cs typeface="Helvetica"/>
            </a:endParaRPr>
          </a:p>
        </p:txBody>
      </p:sp>
    </p:spTree>
    <p:extLst>
      <p:ext uri="{BB962C8B-B14F-4D97-AF65-F5344CB8AC3E}">
        <p14:creationId xmlns:p14="http://schemas.microsoft.com/office/powerpoint/2010/main" val="288473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00" y="2908300"/>
            <a:ext cx="1775696" cy="646331"/>
          </a:xfrm>
          <a:prstGeom prst="rect">
            <a:avLst/>
          </a:prstGeom>
          <a:noFill/>
        </p:spPr>
        <p:txBody>
          <a:bodyPr wrap="none" rtlCol="0">
            <a:spAutoFit/>
          </a:bodyPr>
          <a:lstStyle/>
          <a:p>
            <a:r>
              <a:rPr lang="en-US" sz="3600" dirty="0" smtClean="0">
                <a:latin typeface="Helvetica"/>
                <a:cs typeface="Helvetica"/>
              </a:rPr>
              <a:t>Context</a:t>
            </a:r>
            <a:endParaRPr lang="en-US" sz="3600" dirty="0">
              <a:latin typeface="Helvetica"/>
              <a:cs typeface="Helvetica"/>
            </a:endParaRPr>
          </a:p>
        </p:txBody>
      </p:sp>
    </p:spTree>
    <p:extLst>
      <p:ext uri="{BB962C8B-B14F-4D97-AF65-F5344CB8AC3E}">
        <p14:creationId xmlns:p14="http://schemas.microsoft.com/office/powerpoint/2010/main" val="3145370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62790</TotalTime>
  <Words>60</Words>
  <Application>Microsoft Macintosh PowerPoint</Application>
  <PresentationFormat>On-screen Show (4:3)</PresentationFormat>
  <Paragraphs>25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Elemental</vt:lpstr>
      <vt:lpstr>Journey to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922</cp:revision>
  <cp:lastPrinted>2019-02-03T04:32:27Z</cp:lastPrinted>
  <dcterms:created xsi:type="dcterms:W3CDTF">2013-11-03T00:06:16Z</dcterms:created>
  <dcterms:modified xsi:type="dcterms:W3CDTF">2019-03-24T12:52:52Z</dcterms:modified>
</cp:coreProperties>
</file>