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6" r:id="rId5"/>
    <p:sldId id="262" r:id="rId6"/>
    <p:sldId id="263" r:id="rId7"/>
    <p:sldId id="264" r:id="rId8"/>
    <p:sldId id="25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8"/>
    <p:restoredTop sz="62539"/>
  </p:normalViewPr>
  <p:slideViewPr>
    <p:cSldViewPr snapToGrid="0" snapToObjects="1">
      <p:cViewPr varScale="1">
        <p:scale>
          <a:sx n="66" d="100"/>
          <a:sy n="66" d="100"/>
        </p:scale>
        <p:origin x="2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DF94-2CA8-C140-9C68-5EC14CB96300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D82CB-B65B-804B-97E9-59F773BCB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7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亚哈斯遭遇的难处：北国以色列王比加和亚兰王利汛联合；攻打犹大国；</a:t>
            </a:r>
            <a:endParaRPr lang="en-US" altLang="zh-CN" dirty="0" smtClean="0"/>
          </a:p>
          <a:p>
            <a:r>
              <a:rPr lang="zh-CN" altLang="en-US" dirty="0" smtClean="0"/>
              <a:t>旁边的小国 以东和非利士人也蠢蠢欲动；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7:3</a:t>
            </a:r>
            <a:r>
              <a:rPr lang="zh-CN" altLang="en-US" baseline="0" dirty="0" smtClean="0"/>
              <a:t> 亚哈斯在那里视察水利工程</a:t>
            </a:r>
            <a:endParaRPr lang="en-US" altLang="zh-CN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0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亚哈斯的问题：错置的信心；上帝给了他话语，他不相信和倚靠上帝的话语，而去相信和倚靠亚述王；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个人层面的信心操练：十一奉献；最不方便的时候，操练那方面的信心</a:t>
            </a:r>
            <a:endParaRPr lang="en-US" altLang="zh-CN" dirty="0" smtClean="0"/>
          </a:p>
          <a:p>
            <a:r>
              <a:rPr lang="zh-CN" altLang="en-US" dirty="0" smtClean="0"/>
              <a:t>三个孩子都在上学：两个大的在大学；小的在上私立高中；</a:t>
            </a:r>
            <a:endParaRPr lang="en-US" altLang="zh-CN" dirty="0" smtClean="0"/>
          </a:p>
          <a:p>
            <a:r>
              <a:rPr lang="zh-CN" altLang="en-US" dirty="0" smtClean="0"/>
              <a:t>大的：北京房租、画板；老二要去</a:t>
            </a:r>
            <a:r>
              <a:rPr lang="en-US" altLang="zh-CN" dirty="0" err="1" smtClean="0"/>
              <a:t>urbana</a:t>
            </a:r>
            <a:r>
              <a:rPr lang="en-US" altLang="zh-CN" dirty="0" smtClean="0"/>
              <a:t>;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老三：每天和</a:t>
            </a:r>
            <a:r>
              <a:rPr lang="en-US" altLang="zh-CN" baseline="0" dirty="0" smtClean="0"/>
              <a:t>teenage</a:t>
            </a:r>
            <a:r>
              <a:rPr lang="zh-CN" altLang="en-US" baseline="0" dirty="0" smtClean="0"/>
              <a:t>在一起，不操练信心怎么行😄</a:t>
            </a:r>
            <a:endParaRPr lang="en-US" altLang="zh-CN" baseline="0" dirty="0" smtClean="0"/>
          </a:p>
          <a:p>
            <a:r>
              <a:rPr lang="zh-CN" altLang="en-US" baseline="0" dirty="0" smtClean="0"/>
              <a:t>操练：争取每月第一周奉献</a:t>
            </a:r>
            <a:r>
              <a:rPr lang="en-US" altLang="zh-CN" baseline="0" dirty="0" smtClean="0"/>
              <a:t>1/10</a:t>
            </a:r>
            <a:r>
              <a:rPr lang="zh-CN" altLang="en-US" baseline="0" dirty="0" smtClean="0"/>
              <a:t>，凭着信心，高高兴兴；也鼓励在孩子们操练十一奉献</a:t>
            </a:r>
            <a:endParaRPr lang="en-US" altLang="zh-CN" baseline="0" dirty="0" smtClean="0"/>
          </a:p>
          <a:p>
            <a:r>
              <a:rPr lang="zh-CN" altLang="en-US" baseline="0" dirty="0" smtClean="0"/>
              <a:t>信心：不是对自己的财物有信心；而是对上帝的话语有信心：“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万军之耶和华说：「你们要将当纳的十分之一全然送入仓库，使我家有粮，以此试试我，是否为你们敞开天上的窗户，倾福与你们，甚至无处可容。」</a:t>
            </a:r>
            <a:r>
              <a:rPr lang="zh-CN" altLang="en-US" baseline="0" dirty="0" smtClean="0"/>
              <a:t>” （玛拉基书</a:t>
            </a:r>
            <a:r>
              <a:rPr lang="en-US" altLang="zh-CN" baseline="0" dirty="0" smtClean="0"/>
              <a:t>3</a:t>
            </a:r>
            <a:r>
              <a:rPr lang="zh-CN" altLang="en-US" baseline="0" dirty="0" smtClean="0"/>
              <a:t>：</a:t>
            </a:r>
            <a:r>
              <a:rPr lang="en-US" altLang="zh-CN" baseline="0" dirty="0" smtClean="0"/>
              <a:t>10</a:t>
            </a:r>
            <a:r>
              <a:rPr lang="zh-CN" altLang="en-US" baseline="0" dirty="0" smtClean="0"/>
              <a:t>）</a:t>
            </a:r>
            <a:endParaRPr lang="en-US" altLang="zh-CN" baseline="0" dirty="0" smtClean="0"/>
          </a:p>
          <a:p>
            <a:r>
              <a:rPr lang="zh-CN" altLang="en-US" baseline="0" dirty="0" smtClean="0"/>
              <a:t>国内大城市的经济压力：联祷会的一致观点：</a:t>
            </a:r>
            <a:r>
              <a:rPr lang="en-US" altLang="zh-CN" baseline="0" dirty="0" smtClean="0"/>
              <a:t>70%</a:t>
            </a:r>
            <a:r>
              <a:rPr lang="zh-CN" altLang="en-US" baseline="0" dirty="0" smtClean="0"/>
              <a:t>的奉献用于房租；如果没有信心，怎么可能植堂？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教会层面的信心操练：上帝的教导是什么？我们如何遵照执行？</a:t>
            </a:r>
            <a:endParaRPr lang="en-US" altLang="zh-CN" baseline="0" dirty="0" smtClean="0"/>
          </a:p>
          <a:p>
            <a:r>
              <a:rPr lang="zh-CN" altLang="en-US" baseline="0" dirty="0" smtClean="0"/>
              <a:t>适用于我们今天的状况：圣经有没有教导教会要设立长老？有！ 那就凭信心往前走，我们这么走乃是出于对上帝话语的信心。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zh-CN" altLang="en-US" baseline="0" dirty="0" smtClean="0"/>
              <a:t>上帝的话语是无误的</a:t>
            </a:r>
            <a:r>
              <a:rPr lang="en-US" altLang="zh-CN" baseline="0" dirty="0" smtClean="0"/>
              <a:t>inerrant; </a:t>
            </a:r>
            <a:r>
              <a:rPr lang="zh-CN" altLang="en-US" baseline="0" dirty="0" smtClean="0"/>
              <a:t>可靠的</a:t>
            </a:r>
            <a:r>
              <a:rPr lang="en-US" altLang="zh-CN" baseline="0" dirty="0" smtClean="0"/>
              <a:t>infallible</a:t>
            </a:r>
          </a:p>
          <a:p>
            <a:r>
              <a:rPr lang="zh-CN" altLang="en-US" baseline="0" dirty="0" smtClean="0"/>
              <a:t>福音派信徒常常关注的是 </a:t>
            </a:r>
            <a:r>
              <a:rPr lang="en-US" altLang="zh-CN" baseline="0" dirty="0" smtClean="0"/>
              <a:t>inerrancy; </a:t>
            </a:r>
            <a:r>
              <a:rPr lang="zh-CN" altLang="en-US" baseline="0" dirty="0" smtClean="0"/>
              <a:t>但</a:t>
            </a:r>
            <a:r>
              <a:rPr lang="en-US" altLang="zh-CN" baseline="0" dirty="0" smtClean="0"/>
              <a:t>infallibility/</a:t>
            </a:r>
            <a:r>
              <a:rPr lang="zh-CN" altLang="en-US" baseline="0" dirty="0" smtClean="0"/>
              <a:t>可靠性也同样重要</a:t>
            </a:r>
            <a:endParaRPr lang="en-US" altLang="zh-CN" baseline="0" dirty="0" smtClean="0"/>
          </a:p>
          <a:p>
            <a:r>
              <a:rPr lang="zh-CN" altLang="en-US" baseline="0" dirty="0" smtClean="0"/>
              <a:t>等候仰望耶和华的必不羞愧。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8/28</a:t>
            </a:r>
            <a:r>
              <a:rPr lang="zh-CN" altLang="en-US" dirty="0" smtClean="0"/>
              <a:t>日，也就是十二天前 在北京亚运村与一些朋友的照片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都是一群不完全的人（重复两遍）：尤其是右数第三位；人家是在水火之中，这时候跑过去，人家还要接待，纯属添乱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右边第一位：张凯律师；我们都在同一条船上；揭露毒疫苗事件；一篇雄文，激起民众的共鸣，在政府封号的情形下，收到</a:t>
            </a:r>
            <a:r>
              <a:rPr lang="en-US" altLang="zh-CN" dirty="0" smtClean="0"/>
              <a:t>140</a:t>
            </a:r>
            <a:r>
              <a:rPr lang="zh-CN" altLang="en-US" dirty="0" smtClean="0"/>
              <a:t>打赏，平均每个字</a:t>
            </a:r>
            <a:r>
              <a:rPr lang="en-US" altLang="zh-CN" dirty="0" smtClean="0"/>
              <a:t>500</a:t>
            </a:r>
            <a:r>
              <a:rPr lang="zh-CN" altLang="en-US" dirty="0" smtClean="0"/>
              <a:t>元；他为此设立了基金会，把钱用于公益</a:t>
            </a:r>
            <a:endParaRPr lang="en-US" altLang="zh-CN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北京锡安教会金明日牧师；高颖佳牧师；王林牧师</a:t>
            </a:r>
            <a:endParaRPr lang="en-US" altLang="zh-CN" dirty="0" smtClean="0"/>
          </a:p>
          <a:p>
            <a:r>
              <a:rPr lang="zh-CN" altLang="en-US" dirty="0" smtClean="0"/>
              <a:t>受到打压；政府动用近万警力，对</a:t>
            </a:r>
            <a:r>
              <a:rPr lang="en-US" altLang="zh-CN" dirty="0" smtClean="0"/>
              <a:t>5</a:t>
            </a:r>
            <a:r>
              <a:rPr lang="zh-CN" altLang="en-US" dirty="0" smtClean="0"/>
              <a:t>年之内参加过锡安教会的人进行盘查；找到这些人的单位、家人；威胁恐吓；锡安教会聚会人数从</a:t>
            </a:r>
            <a:r>
              <a:rPr lang="en-US" altLang="zh-CN" dirty="0" smtClean="0"/>
              <a:t>1500</a:t>
            </a:r>
            <a:r>
              <a:rPr lang="zh-CN" altLang="en-US" dirty="0" smtClean="0"/>
              <a:t>下降到</a:t>
            </a:r>
            <a:r>
              <a:rPr lang="en-US" altLang="zh-CN" dirty="0" smtClean="0"/>
              <a:t>900</a:t>
            </a:r>
          </a:p>
          <a:p>
            <a:r>
              <a:rPr lang="zh-CN" altLang="en-US" dirty="0" smtClean="0"/>
              <a:t>政府找房东的麻烦，房东被迫毁约，逼他们搬出去；本来</a:t>
            </a:r>
            <a:r>
              <a:rPr lang="en-US" altLang="zh-CN" dirty="0" smtClean="0"/>
              <a:t>8/19</a:t>
            </a:r>
            <a:r>
              <a:rPr lang="zh-CN" altLang="en-US" dirty="0" smtClean="0"/>
              <a:t>是最后一天；我去的前一周（</a:t>
            </a:r>
            <a:r>
              <a:rPr lang="en-US" altLang="zh-CN" dirty="0" smtClean="0"/>
              <a:t>8/26</a:t>
            </a:r>
            <a:r>
              <a:rPr lang="zh-CN" altLang="en-US" dirty="0" smtClean="0"/>
              <a:t>）还在隆宝辰聚会；昨天收到消息说：他们仍在隆宝辰；</a:t>
            </a:r>
            <a:endParaRPr lang="en-US" altLang="zh-CN" dirty="0" smtClean="0"/>
          </a:p>
          <a:p>
            <a:r>
              <a:rPr lang="zh-CN" altLang="en-US" dirty="0" smtClean="0"/>
              <a:t>昨天是他们那边的主日，聚会后，二十多位同工被带上警车；后来又放了出来；这是一块巨石与一粒小芥菜种的较量；较量的结果如何，你们自己去思考。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这就是我们生活的时代；和先知的时代差别并不很大。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20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教会</a:t>
            </a:r>
            <a:r>
              <a:rPr lang="en-US" altLang="zh-CN" dirty="0" smtClean="0"/>
              <a:t>/</a:t>
            </a:r>
            <a:r>
              <a:rPr lang="zh-CN" altLang="en-US" dirty="0" smtClean="0"/>
              <a:t>上帝国度的四大属性：合一性、圣洁性、使徒性、大公性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今天重点讲大公性：在阳光下的普世教会；</a:t>
            </a:r>
            <a:endParaRPr lang="en-US" altLang="zh-CN" dirty="0" smtClean="0"/>
          </a:p>
          <a:p>
            <a:r>
              <a:rPr lang="zh-CN" altLang="en-US" dirty="0" smtClean="0"/>
              <a:t>上帝的国度不相信三十六计、厚黑学、各种小法术、商君书、马基雅维利</a:t>
            </a:r>
            <a:r>
              <a:rPr lang="mr-IN" altLang="zh-CN" dirty="0" smtClean="0"/>
              <a:t>…</a:t>
            </a:r>
            <a:r>
              <a:rPr lang="en-US" altLang="zh-CN" dirty="0" smtClean="0"/>
              <a:t>.</a:t>
            </a:r>
            <a:r>
              <a:rPr lang="zh-CN" altLang="en-US" dirty="0" smtClean="0"/>
              <a:t>；上帝</a:t>
            </a:r>
            <a:r>
              <a:rPr lang="zh-CN" altLang="en-US" dirty="0" smtClean="0"/>
              <a:t>国度的原则：公平、正义；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大公性：</a:t>
            </a:r>
            <a:r>
              <a:rPr lang="en-US" altLang="zh-CN" dirty="0" smtClean="0"/>
              <a:t>Catholicity</a:t>
            </a:r>
            <a:r>
              <a:rPr lang="en-US" altLang="zh-CN" baseline="0" dirty="0" smtClean="0"/>
              <a:t>/universality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执事会／理事会做事不能偏邪；按正路正身直行，公义，凭爱心讲真理；不能因为意见不同而处事偏颇；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教会要有宪章，要有公开的行政构架，要有运作的正当程序；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夫妻店就不是大公教会；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几个人搞老人政治就不是大公教会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小集团操纵教会就不是大公教会的做法；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教会牧师不是教父；而是大而公之教会的仆人，天国的仆人；绝不能意气用事，以私对私；上帝给的原则乃是以善胜恶，教会运作的原则乃是以公胜私，公义的阳光再微弱，也能烛照私心最重的黑暗。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搞独裁就不是大公教会的做法；教会中的独裁家长制行不通；即便在社会上搞独裁也行不通；搞家长制的教会，家长的智商、恩赐、能力、才干就是这个教会的上限或短板，因为只要有超出家长的后起才俊，就会对家长构成威胁，就不能在教会中健康地生长、发展，有意无意地受到防范、歧视，最后不是被逐出教会，就是被迫离开教会，落得满身的伤痕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写匿名信就不是大公教会的做法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搞小团体就不是大公教会的做法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暗箱操作就不是大公教会；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教会的财物要公开；北京的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logos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教会的问题；韩国家长制；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牧养的最终目标：不是要让门徒们像牧师、老师；而是应该像主耶稣！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在我们教会按立长老的事上：大公性就是提名的时候要公正，不要搞小集团；不要故意忽略哪个小组、哪个族群、哪个年龄段，尤其是那些代表教会历史的老同工。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为什么是婴孩：</a:t>
            </a:r>
            <a:endParaRPr lang="en-US" altLang="zh-CN" dirty="0" smtClean="0"/>
          </a:p>
          <a:p>
            <a:r>
              <a:rPr lang="zh-CN" altLang="en-US" dirty="0" smtClean="0"/>
              <a:t>上帝对人间政治和帝王的厌烦；对现实政治及文明的否定：所以从蛮荒之地开始，从婴儿开始；是上帝的全新的创造，与世间的暴力、诡诈、愚昧、压榨、权术形成鲜明的对比。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上帝救赎的方法，不是以暴制暴，不是压制与强权；上帝救赎的核心计划，揭开面纱的那一刻，展露出来的是一张婴儿的脸！</a:t>
            </a:r>
            <a:endParaRPr lang="en-US" altLang="zh-CN" dirty="0" smtClean="0"/>
          </a:p>
          <a:p>
            <a:r>
              <a:rPr lang="zh-CN" altLang="en-US" dirty="0" smtClean="0"/>
              <a:t>这婴儿的头衔：奇妙策士、全能的神、永在的父、和平的君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这是神圣的弥赛亚；上帝国度的所有属性都体现在这一个位格的上面；也就是道成肉身；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这里让我们看到的是权力运作的属灵原则：</a:t>
            </a:r>
            <a:endParaRPr lang="en-US" altLang="zh-CN" dirty="0" smtClean="0"/>
          </a:p>
          <a:p>
            <a:r>
              <a:rPr lang="zh-CN" altLang="en-US" dirty="0" smtClean="0"/>
              <a:t>这世界上目前为止还没有找到权力运作的最好方法；而权力运作是人性与人际最重要的方面之一：</a:t>
            </a:r>
            <a:endParaRPr lang="en-US" altLang="zh-CN" dirty="0" smtClean="0"/>
          </a:p>
          <a:p>
            <a:r>
              <a:rPr lang="zh-CN" altLang="en-US" dirty="0" smtClean="0"/>
              <a:t>（笔记：选长老为什么那么难？）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面对这些危机，亚哈斯向亚述王提革拉求助；求助的代价是把耶和华殿里和皇宫府库里所有的金银都送给亚述王</a:t>
            </a:r>
            <a:endParaRPr lang="en-US" altLang="zh-CN" dirty="0" smtClean="0"/>
          </a:p>
          <a:p>
            <a:r>
              <a:rPr lang="zh-CN" altLang="en-US" dirty="0" smtClean="0"/>
              <a:t>亚哈斯向亚述纳贡称臣；亚述王提革拉毗列色带兵南下，吞并了叙利亚和以色列，暂时解了亚哈斯的燃眉之急。</a:t>
            </a:r>
            <a:endParaRPr lang="en-US" altLang="zh-CN" dirty="0" smtClean="0"/>
          </a:p>
          <a:p>
            <a:r>
              <a:rPr lang="zh-CN" altLang="en-US" dirty="0" smtClean="0"/>
              <a:t>犹大国从此成为亚述的属国</a:t>
            </a:r>
            <a:endParaRPr lang="en-US" altLang="zh-C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两个国家的结局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7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亚哈斯遇到这么多的危机，真正的原因是他得罪了上帝，惹动了上帝的怒气；他和神之间没有</a:t>
            </a:r>
            <a:r>
              <a:rPr lang="en-US" altLang="zh-CN" dirty="0" smtClean="0"/>
              <a:t>shalom/</a:t>
            </a:r>
            <a:r>
              <a:rPr lang="zh-CN" altLang="en-US" dirty="0" smtClean="0"/>
              <a:t>和平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4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7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他对耶和华不忠；对耶和华神没有信心；</a:t>
            </a:r>
            <a:endParaRPr lang="en-US" altLang="zh-CN" dirty="0" smtClean="0"/>
          </a:p>
          <a:p>
            <a:r>
              <a:rPr lang="zh-CN" altLang="en-US" dirty="0" smtClean="0"/>
              <a:t>这是他最根本的问题：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亚哈斯对主没有信心，他不得上帝的喜悦；</a:t>
            </a:r>
            <a:endParaRPr lang="en-US" altLang="zh-CN" dirty="0" smtClean="0"/>
          </a:p>
          <a:p>
            <a:r>
              <a:rPr lang="zh-CN" altLang="en-US" dirty="0" smtClean="0"/>
              <a:t>他相信自己与亚述的盟约，而不是相信上帝与亚伯拉罕、大卫所立的约</a:t>
            </a:r>
            <a:endParaRPr lang="en-US" altLang="zh-CN" dirty="0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6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上帝的话语是让他安静，让他悔改，等候神，倚靠神；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但亚哈斯不信上帝的话；他相信亚述国的军事力量；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dirty="0" smtClean="0"/>
              <a:t>亚哈斯错置的信心（见笔记）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6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D82CB-B65B-804B-97E9-59F773BCB7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5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357009"/>
          </a:xfrm>
        </p:spPr>
        <p:txBody>
          <a:bodyPr/>
          <a:lstStyle/>
          <a:p>
            <a:r>
              <a:rPr lang="zh-CN" altLang="en-US" dirty="0" smtClean="0"/>
              <a:t>有一婴孩为我们而生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5400" y="4115900"/>
            <a:ext cx="8915399" cy="495012"/>
          </a:xfrm>
        </p:spPr>
        <p:txBody>
          <a:bodyPr/>
          <a:lstStyle/>
          <a:p>
            <a:r>
              <a:rPr lang="zh-CN" altLang="en-US" dirty="0" smtClean="0"/>
              <a:t>以赛亚书 </a:t>
            </a:r>
            <a:r>
              <a:rPr lang="en-US" altLang="zh-CN" dirty="0" smtClean="0"/>
              <a:t>9:1-7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63" y="181197"/>
            <a:ext cx="8911687" cy="733203"/>
          </a:xfrm>
        </p:spPr>
        <p:txBody>
          <a:bodyPr/>
          <a:lstStyle/>
          <a:p>
            <a:r>
              <a:rPr lang="zh-CN" altLang="en-US" dirty="0" smtClean="0"/>
              <a:t>拿撒勒所在地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7"/>
          <a:stretch/>
        </p:blipFill>
        <p:spPr bwMode="auto">
          <a:xfrm>
            <a:off x="6218238" y="181197"/>
            <a:ext cx="4900612" cy="66768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10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450" y="238348"/>
            <a:ext cx="8911687" cy="60461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有一</a:t>
            </a:r>
            <a:r>
              <a:rPr lang="zh-CN" altLang="en-US" smtClean="0"/>
              <a:t>婴孩为我们而生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228725"/>
            <a:ext cx="8915400" cy="5372100"/>
          </a:xfrm>
        </p:spPr>
        <p:txBody>
          <a:bodyPr>
            <a:noAutofit/>
          </a:bodyPr>
          <a:lstStyle/>
          <a:p>
            <a:r>
              <a:rPr lang="en-US" altLang="zh-TW" sz="3600" b="1" baseline="30000" dirty="0">
                <a:latin typeface="STSong" charset="-122"/>
                <a:ea typeface="STSong" charset="-122"/>
                <a:cs typeface="STSong" charset="-122"/>
              </a:rPr>
              <a:t>6 </a:t>
            </a:r>
            <a:r>
              <a:rPr lang="zh-TW" altLang="en-US" sz="3600" dirty="0">
                <a:latin typeface="STSong" charset="-122"/>
                <a:ea typeface="STSong" charset="-122"/>
                <a:cs typeface="STSong" charset="-122"/>
              </a:rPr>
              <a:t>因 有 一 嬰 孩 為 我 們 而 生 ； 有 一 子 賜 給 我 們 。 政 權 必 擔 在 他 的 肩 頭 上 ； 他 名 稱 為 奇 妙 策 士 、 全 能 的 神 、 永 在 的 父 、 和 平 的 君 。</a:t>
            </a:r>
          </a:p>
          <a:p>
            <a:r>
              <a:rPr lang="en-US" altLang="zh-TW" sz="3600" b="1" baseline="30000" dirty="0">
                <a:latin typeface="STSong" charset="-122"/>
                <a:ea typeface="STSong" charset="-122"/>
                <a:cs typeface="STSong" charset="-122"/>
              </a:rPr>
              <a:t>7 </a:t>
            </a:r>
            <a:r>
              <a:rPr lang="zh-TW" altLang="en-US" sz="3600" dirty="0">
                <a:latin typeface="STSong" charset="-122"/>
                <a:ea typeface="STSong" charset="-122"/>
                <a:cs typeface="STSong" charset="-122"/>
              </a:rPr>
              <a:t>他 的 政 權 與 平 安 必 加 增 無 窮 。 他 必 在 大 衛 的 寶 座 上 治 理 他 的 國 ， 以 公 平 公 義 使 國 堅 定 穩 固 ， 從 今 直 到 永 遠 。 萬 軍 之 耶 和 華 的 熱 心 必 成 就 這 事 </a:t>
            </a:r>
            <a:r>
              <a:rPr lang="zh-TW" altLang="en-US" sz="36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endParaRPr lang="zh-TW" altLang="en-US" sz="3600" dirty="0">
              <a:latin typeface="STSong" charset="-122"/>
              <a:ea typeface="STSong" charset="-122"/>
              <a:cs typeface="ST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7503"/>
          </a:xfrm>
        </p:spPr>
        <p:txBody>
          <a:bodyPr/>
          <a:lstStyle/>
          <a:p>
            <a:r>
              <a:rPr lang="zh-CN" altLang="en-US" dirty="0" smtClean="0"/>
              <a:t>亚哈斯的警训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71638"/>
            <a:ext cx="9218612" cy="468630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人非有信就不能得上帝的喜悦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亚哈斯的问题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个人层面的信心操练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教会层面的信心操练</a:t>
            </a:r>
            <a:endParaRPr lang="en-US" altLang="zh-CN" sz="3600" dirty="0" smtClean="0"/>
          </a:p>
          <a:p>
            <a:pPr lvl="1"/>
            <a:r>
              <a:rPr lang="zh-CN" altLang="en-US" sz="3600" dirty="0" smtClean="0"/>
              <a:t>相信上帝话语的可靠性</a:t>
            </a:r>
            <a:r>
              <a:rPr lang="en-US" altLang="zh-CN" sz="3600" dirty="0" smtClean="0"/>
              <a:t>/infallibility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85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998" y="273915"/>
            <a:ext cx="8911687" cy="893405"/>
          </a:xfrm>
        </p:spPr>
        <p:txBody>
          <a:bodyPr/>
          <a:lstStyle/>
          <a:p>
            <a:r>
              <a:rPr lang="zh-CN" altLang="en-US" dirty="0" smtClean="0"/>
              <a:t>认识我们的时代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998" y="1634247"/>
            <a:ext cx="9378614" cy="486383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我们生活的时代：</a:t>
            </a:r>
            <a:endParaRPr lang="en-US" altLang="zh-CN" sz="4000" dirty="0" smtClean="0"/>
          </a:p>
          <a:p>
            <a:pPr lvl="1"/>
            <a:r>
              <a:rPr lang="zh-CN" altLang="en-US" sz="4000" dirty="0" smtClean="0"/>
              <a:t>亚哈斯的时代</a:t>
            </a:r>
            <a:endParaRPr lang="en-US" altLang="zh-CN" sz="4000" dirty="0" smtClean="0"/>
          </a:p>
          <a:p>
            <a:pPr lvl="1"/>
            <a:r>
              <a:rPr lang="zh-CN" altLang="en-US" sz="4000" dirty="0" smtClean="0"/>
              <a:t>尼布甲尼撒的时代</a:t>
            </a:r>
            <a:endParaRPr lang="en-US" altLang="zh-CN" sz="4000" dirty="0" smtClean="0"/>
          </a:p>
          <a:p>
            <a:pPr lvl="1"/>
            <a:r>
              <a:rPr lang="zh-CN" altLang="en-US" sz="4000" dirty="0" smtClean="0"/>
              <a:t>法老的时代</a:t>
            </a:r>
            <a:endParaRPr lang="en-US" altLang="zh-CN" sz="4000" dirty="0" smtClean="0"/>
          </a:p>
          <a:p>
            <a:pPr lvl="1"/>
            <a:r>
              <a:rPr lang="zh-CN" altLang="en-US" sz="4000" dirty="0" smtClean="0"/>
              <a:t>希律的时代</a:t>
            </a:r>
            <a:endParaRPr lang="en-US" altLang="zh-CN" sz="4000" dirty="0" smtClean="0"/>
          </a:p>
          <a:p>
            <a:pPr lvl="1"/>
            <a:r>
              <a:rPr lang="zh-CN" altLang="en-US" sz="4000" dirty="0" smtClean="0"/>
              <a:t>红卫兵的时代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85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879" y="371191"/>
            <a:ext cx="8911687" cy="815584"/>
          </a:xfrm>
        </p:spPr>
        <p:txBody>
          <a:bodyPr/>
          <a:lstStyle/>
          <a:p>
            <a:r>
              <a:rPr lang="zh-CN" altLang="en-US" dirty="0" smtClean="0"/>
              <a:t>我们</a:t>
            </a:r>
            <a:r>
              <a:rPr lang="zh-CN" altLang="en-US" smtClean="0"/>
              <a:t>生活的时代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2851" y="1478605"/>
            <a:ext cx="7295745" cy="51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077" y="235003"/>
            <a:ext cx="8911687" cy="893405"/>
          </a:xfrm>
        </p:spPr>
        <p:txBody>
          <a:bodyPr/>
          <a:lstStyle/>
          <a:p>
            <a:r>
              <a:rPr lang="zh-CN" altLang="en-US" dirty="0" smtClean="0"/>
              <a:t>光明国度的原则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077" y="1128408"/>
            <a:ext cx="9786025" cy="5194571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圣经中的大光常用做上帝的标志：</a:t>
            </a:r>
            <a:endParaRPr lang="en-US" altLang="zh-CN" sz="4000" dirty="0" smtClean="0"/>
          </a:p>
          <a:p>
            <a:pPr lvl="1"/>
            <a:r>
              <a:rPr lang="zh-CN" altLang="en-US" sz="4000" dirty="0" smtClean="0"/>
              <a:t>以赛亚书 </a:t>
            </a:r>
            <a:r>
              <a:rPr lang="en-US" altLang="zh-CN" sz="4000" dirty="0" smtClean="0"/>
              <a:t>42:16</a:t>
            </a:r>
          </a:p>
          <a:p>
            <a:pPr lvl="1"/>
            <a:r>
              <a:rPr lang="zh-CN" altLang="en-US" sz="4000" dirty="0" smtClean="0"/>
              <a:t>撒母耳记下 </a:t>
            </a:r>
            <a:r>
              <a:rPr lang="en-US" altLang="zh-CN" sz="4000" dirty="0" smtClean="0"/>
              <a:t>22:29</a:t>
            </a:r>
          </a:p>
          <a:p>
            <a:pPr lvl="1"/>
            <a:r>
              <a:rPr lang="zh-CN" altLang="en-US" sz="4000" dirty="0" smtClean="0"/>
              <a:t>约伯记 </a:t>
            </a:r>
            <a:r>
              <a:rPr lang="en-US" altLang="zh-CN" sz="4000" dirty="0" smtClean="0"/>
              <a:t>29:3</a:t>
            </a:r>
          </a:p>
          <a:p>
            <a:pPr lvl="1"/>
            <a:r>
              <a:rPr lang="zh-CN" altLang="en-US" sz="4000" dirty="0" smtClean="0"/>
              <a:t>诗篇 </a:t>
            </a:r>
            <a:r>
              <a:rPr lang="en-US" altLang="zh-CN" sz="4000" dirty="0" smtClean="0"/>
              <a:t>139:11-12</a:t>
            </a:r>
          </a:p>
          <a:p>
            <a:pPr lvl="1"/>
            <a:r>
              <a:rPr lang="zh-CN" altLang="en-US" sz="4000" dirty="0" smtClean="0"/>
              <a:t>约翰一书 </a:t>
            </a:r>
            <a:r>
              <a:rPr lang="en-US" altLang="zh-CN" sz="4000" dirty="0" smtClean="0"/>
              <a:t>1:5</a:t>
            </a:r>
          </a:p>
          <a:p>
            <a:r>
              <a:rPr lang="zh-CN" altLang="en-US" sz="4200" dirty="0" smtClean="0"/>
              <a:t>教会的大公性</a:t>
            </a:r>
            <a:r>
              <a:rPr lang="en-US" altLang="zh-CN" sz="4200" dirty="0" smtClean="0"/>
              <a:t>Catholicity/Universality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998" y="410101"/>
            <a:ext cx="8911687" cy="835039"/>
          </a:xfrm>
        </p:spPr>
        <p:txBody>
          <a:bodyPr/>
          <a:lstStyle/>
          <a:p>
            <a:r>
              <a:rPr lang="zh-CN" altLang="en-US" dirty="0" smtClean="0"/>
              <a:t>有一婴孩为我们而生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998" y="1634247"/>
            <a:ext cx="9378614" cy="490274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以赛亚书中关于婴孩的主题：</a:t>
            </a:r>
            <a:endParaRPr lang="en-US" altLang="zh-CN" sz="4000" dirty="0" smtClean="0"/>
          </a:p>
          <a:p>
            <a:pPr lvl="1"/>
            <a:r>
              <a:rPr lang="en-US" altLang="zh-CN" sz="4000" dirty="0" smtClean="0"/>
              <a:t>11</a:t>
            </a:r>
            <a:r>
              <a:rPr lang="zh-CN" altLang="en-US" sz="4000" dirty="0" smtClean="0"/>
              <a:t>：</a:t>
            </a:r>
            <a:r>
              <a:rPr lang="en-US" altLang="zh-CN" sz="4000" dirty="0" smtClean="0"/>
              <a:t>6-8</a:t>
            </a:r>
          </a:p>
          <a:p>
            <a:pPr lvl="1"/>
            <a:r>
              <a:rPr lang="en-US" altLang="zh-CN" sz="4000" dirty="0" smtClean="0"/>
              <a:t>7:3.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14</a:t>
            </a:r>
          </a:p>
          <a:p>
            <a:pPr lvl="1"/>
            <a:r>
              <a:rPr lang="en-US" altLang="zh-CN" sz="4000" dirty="0" smtClean="0"/>
              <a:t>8:1-4</a:t>
            </a:r>
            <a:r>
              <a:rPr lang="zh-CN" altLang="en-US" sz="4000" dirty="0" smtClean="0"/>
              <a:t>，</a:t>
            </a:r>
            <a:r>
              <a:rPr lang="en-US" altLang="zh-CN" sz="4000" dirty="0" smtClean="0"/>
              <a:t>8</a:t>
            </a:r>
            <a:r>
              <a:rPr lang="zh-CN" altLang="en-US" sz="4000" dirty="0" smtClean="0"/>
              <a:t>，</a:t>
            </a:r>
            <a:r>
              <a:rPr lang="en-US" altLang="zh-CN" sz="4000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5092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33215"/>
          </a:xfrm>
        </p:spPr>
        <p:txBody>
          <a:bodyPr/>
          <a:lstStyle/>
          <a:p>
            <a:r>
              <a:rPr lang="zh-CN" altLang="en-US" dirty="0" smtClean="0"/>
              <a:t>经文的历史背景及地缘政治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457325"/>
            <a:ext cx="4313864" cy="51863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STSong" charset="-122"/>
                <a:ea typeface="STSong" charset="-122"/>
                <a:cs typeface="STSong" charset="-122"/>
              </a:rPr>
              <a:t>Isaiah 7:1</a:t>
            </a:r>
            <a:r>
              <a:rPr lang="zh-CN" altLang="en-US" dirty="0" smtClean="0">
                <a:latin typeface="STSong" charset="-122"/>
                <a:ea typeface="STSong" charset="-122"/>
                <a:cs typeface="STSong" charset="-122"/>
              </a:rPr>
              <a:t>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烏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西 雅 的 孫 子 、 約 坦 的 兒 子 、 猶 大 王 亞 哈 斯 在 位 的 時 候 ， 亞 蘭 王 利 汛 和 利 瑪 利 的 兒 子 、 以 色 列 王 比 加 上 來 攻 打 耶 路 撒 冷 ， 卻 不 能 攻 取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endParaRPr lang="en-US" altLang="zh-TW" dirty="0" smtClean="0">
              <a:latin typeface="STSong" charset="-122"/>
              <a:ea typeface="STSong" charset="-122"/>
              <a:cs typeface="STSong" charset="-122"/>
            </a:endParaRPr>
          </a:p>
          <a:p>
            <a:r>
              <a:rPr lang="en-US" altLang="zh-TW" dirty="0" smtClean="0">
                <a:latin typeface="STSong" charset="-122"/>
                <a:ea typeface="STSong" charset="-122"/>
                <a:cs typeface="STSong" charset="-122"/>
              </a:rPr>
              <a:t>7:2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有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人 告 訴 大 衛 家 說 ： 亞 蘭 與 以 法 蓮 已 經 同 盟 。 王 的 心 和 百 姓 的 心 就 都 跳 動 ， 好 像 林 中 的 樹 被 風 吹 動 一 樣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endParaRPr lang="en-US" altLang="zh-TW" dirty="0" smtClean="0">
              <a:latin typeface="STSong" charset="-122"/>
              <a:ea typeface="STSong" charset="-122"/>
              <a:cs typeface="STSong" charset="-122"/>
            </a:endParaRPr>
          </a:p>
          <a:p>
            <a:r>
              <a:rPr lang="en-US" altLang="zh-TW" dirty="0" smtClean="0">
                <a:latin typeface="STSong" charset="-122"/>
                <a:ea typeface="STSong" charset="-122"/>
                <a:cs typeface="STSong" charset="-122"/>
              </a:rPr>
              <a:t>7:3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耶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和 華 對 以 賽 亞 說 ： 你 和 你 的 兒 子 施 亞 雅 述 出 去 ， 到 上 池 的 水 溝 頭 ， 在 漂 布 地 的 大 路 上 ， 去 迎 接 亞 哈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斯</a:t>
            </a:r>
            <a:endParaRPr lang="en-US" altLang="zh-TW" dirty="0" smtClean="0">
              <a:latin typeface="STSong" charset="-122"/>
              <a:ea typeface="STSong" charset="-122"/>
              <a:cs typeface="STSong" charset="-122"/>
            </a:endParaRPr>
          </a:p>
          <a:p>
            <a:r>
              <a:rPr lang="en-US" altLang="zh-TW" dirty="0">
                <a:latin typeface="STSong" charset="-122"/>
                <a:ea typeface="STSong" charset="-122"/>
                <a:cs typeface="STSong" charset="-122"/>
              </a:rPr>
              <a:t>2 Chron. </a:t>
            </a:r>
            <a:r>
              <a:rPr lang="en-US" altLang="zh-TW" dirty="0" smtClean="0">
                <a:latin typeface="STSong" charset="-122"/>
                <a:ea typeface="STSong" charset="-122"/>
                <a:cs typeface="STSong" charset="-122"/>
              </a:rPr>
              <a:t>28 </a:t>
            </a:r>
            <a:r>
              <a:rPr lang="en-US" altLang="zh-TW" b="1" baseline="30000" dirty="0" smtClean="0">
                <a:latin typeface="STSong" charset="-122"/>
                <a:ea typeface="STSong" charset="-122"/>
                <a:cs typeface="STSong" charset="-122"/>
              </a:rPr>
              <a:t>16</a:t>
            </a:r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那 時 ， 亞 哈 斯 王 差 遣 人 去 見 亞 述 諸 王 ， 求 他 們 幫 助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；</a:t>
            </a:r>
            <a:r>
              <a:rPr lang="en-US" altLang="zh-TW" b="1" baseline="30000" dirty="0" smtClean="0">
                <a:latin typeface="STSong" charset="-122"/>
                <a:ea typeface="STSong" charset="-122"/>
                <a:cs typeface="STSong" charset="-122"/>
              </a:rPr>
              <a:t>17</a:t>
            </a:r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因 為 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以 東 人 又 來 攻 擊 猶 大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， 擄 掠 子 民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b="1" baseline="30000" dirty="0" smtClean="0">
                <a:latin typeface="STSong" charset="-122"/>
                <a:ea typeface="STSong" charset="-122"/>
                <a:cs typeface="STSong" charset="-122"/>
              </a:rPr>
              <a:t>18</a:t>
            </a:r>
            <a:r>
              <a:rPr lang="en-US" altLang="zh-TW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dirty="0">
                <a:solidFill>
                  <a:srgbClr val="FF0000"/>
                </a:solidFill>
                <a:latin typeface="STSong" charset="-122"/>
                <a:ea typeface="STSong" charset="-122"/>
                <a:cs typeface="STSong" charset="-122"/>
              </a:rPr>
              <a:t>非 利 士 人 也 來 侵 佔 </a:t>
            </a:r>
            <a:r>
              <a:rPr lang="zh-TW" altLang="en-US" dirty="0">
                <a:latin typeface="STSong" charset="-122"/>
                <a:ea typeface="STSong" charset="-122"/>
                <a:cs typeface="STSong" charset="-122"/>
              </a:rPr>
              <a:t>高 原 和 猶 大 南 方 的 城 邑 ， 取 了 伯 示 麥 、 亞 雅 崙 、 基 低 羅 ， 梭 哥 和 屬 梭 哥 的 鄉 村 ， 亭 納 和 屬 亭 納 的 鄉 村 ， 瑾 鎖 和 屬 瑾 鎖 的 鄉 村 ， 就 住 在 那 裡 </a:t>
            </a:r>
            <a:r>
              <a:rPr lang="zh-TW" altLang="en-US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endParaRPr lang="zh-TW" altLang="en-US" dirty="0">
              <a:latin typeface="STSong" charset="-122"/>
              <a:ea typeface="STSong" charset="-122"/>
              <a:cs typeface="STSong" charset="-122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14563" y="1457325"/>
            <a:ext cx="4700587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724" y="266923"/>
            <a:ext cx="8911687" cy="647478"/>
          </a:xfrm>
        </p:spPr>
        <p:txBody>
          <a:bodyPr/>
          <a:lstStyle/>
          <a:p>
            <a:r>
              <a:rPr lang="zh-CN" altLang="en-US" dirty="0" smtClean="0"/>
              <a:t>以赛亚时期的亚述帝国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0838" y="1443037"/>
            <a:ext cx="5100637" cy="4814887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 smtClean="0"/>
              <a:t>亚哈斯的解决办法：求助于亚述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Kings 16:7-9 </a:t>
            </a:r>
            <a:r>
              <a:rPr lang="en-US" altLang="zh-TW" sz="2400" b="1" baseline="30000" dirty="0"/>
              <a:t>7 </a:t>
            </a:r>
            <a:r>
              <a:rPr lang="zh-TW" altLang="en-US" sz="2400" dirty="0"/>
              <a:t>亞 哈 斯 差 遣 使 者 去 見 亞 述 王 提 革 拉 毗 列 色 ， 說 ： </a:t>
            </a:r>
            <a:r>
              <a:rPr lang="zh-TW" altLang="en-US" sz="2400" dirty="0">
                <a:solidFill>
                  <a:srgbClr val="FF0000"/>
                </a:solidFill>
              </a:rPr>
              <a:t>我 是 你 的 僕 人 、 你 的 兒 子</a:t>
            </a:r>
            <a:r>
              <a:rPr lang="zh-TW" altLang="en-US" sz="2400" dirty="0"/>
              <a:t> 。 現 在 亞 蘭 王 和 以 色 列 王 攻 擊 我 ， 求 你 來 救 我 脫 離 他 們 的 手 </a:t>
            </a:r>
            <a:r>
              <a:rPr lang="zh-TW" altLang="en-US" sz="2400" dirty="0" smtClean="0"/>
              <a:t>。</a:t>
            </a:r>
            <a:r>
              <a:rPr lang="en-US" altLang="zh-TW" sz="2400" b="1" baseline="30000" dirty="0" smtClean="0"/>
              <a:t>8</a:t>
            </a:r>
            <a:r>
              <a:rPr lang="en-US" altLang="zh-TW" sz="2400" b="1" baseline="30000" dirty="0"/>
              <a:t> </a:t>
            </a:r>
            <a:r>
              <a:rPr lang="zh-TW" altLang="en-US" sz="2400" dirty="0">
                <a:solidFill>
                  <a:srgbClr val="FF0000"/>
                </a:solidFill>
              </a:rPr>
              <a:t>亞 哈 斯 將 耶 和 華 殿 裡 和 王 宮 府 庫 裡 所 有 的 金 銀 都 送 給 亞 述 王 為 禮 物 </a:t>
            </a:r>
            <a:r>
              <a:rPr lang="zh-TW" altLang="en-US" sz="2400" dirty="0" smtClean="0"/>
              <a:t>。</a:t>
            </a:r>
            <a:r>
              <a:rPr lang="en-US" altLang="zh-TW" sz="2400" b="1" baseline="30000" dirty="0" smtClean="0"/>
              <a:t>9</a:t>
            </a:r>
            <a:r>
              <a:rPr lang="en-US" altLang="zh-TW" sz="2400" b="1" baseline="30000" dirty="0"/>
              <a:t> </a:t>
            </a:r>
            <a:r>
              <a:rPr lang="zh-TW" altLang="en-US" sz="2400" dirty="0"/>
              <a:t>亞 述 王 應 允 了 他 ， 就 上 去 攻 打 大 馬 色 ， 將 城 攻 取 ， 殺 了 利 汛 ， 把 居 民 擄 到 吉 珥 。</a:t>
            </a:r>
          </a:p>
          <a:p>
            <a:endParaRPr lang="en-US" altLang="zh-CN" dirty="0" smtClean="0"/>
          </a:p>
        </p:txBody>
      </p:sp>
      <p:pic>
        <p:nvPicPr>
          <p:cNvPr id="5" name="Content Placeholder 3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4" y="1443038"/>
            <a:ext cx="5243512" cy="4814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874" y="295497"/>
            <a:ext cx="8911687" cy="676053"/>
          </a:xfrm>
        </p:spPr>
        <p:txBody>
          <a:bodyPr/>
          <a:lstStyle/>
          <a:p>
            <a:r>
              <a:rPr lang="zh-CN" altLang="en-US" dirty="0" smtClean="0"/>
              <a:t>以色列和犹大的倾覆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1378745"/>
            <a:ext cx="4342893" cy="442912"/>
          </a:xfrm>
        </p:spPr>
        <p:txBody>
          <a:bodyPr/>
          <a:lstStyle/>
          <a:p>
            <a:r>
              <a:rPr lang="zh-CN" altLang="en-US" dirty="0" smtClean="0"/>
              <a:t>以色列于主前</a:t>
            </a:r>
            <a:r>
              <a:rPr lang="en-US" altLang="zh-CN" dirty="0" smtClean="0"/>
              <a:t>722</a:t>
            </a:r>
            <a:r>
              <a:rPr lang="zh-CN" altLang="en-US" dirty="0" smtClean="0"/>
              <a:t>被亚述所灭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32106" y="1378745"/>
            <a:ext cx="4400071" cy="442912"/>
          </a:xfrm>
        </p:spPr>
        <p:txBody>
          <a:bodyPr/>
          <a:lstStyle/>
          <a:p>
            <a:r>
              <a:rPr lang="zh-CN" altLang="en-US" dirty="0" smtClean="0"/>
              <a:t>犹大于主前</a:t>
            </a:r>
            <a:r>
              <a:rPr lang="en-US" altLang="zh-CN" dirty="0" smtClean="0"/>
              <a:t>586</a:t>
            </a:r>
            <a:r>
              <a:rPr lang="zh-CN" altLang="en-US" dirty="0" smtClean="0"/>
              <a:t>被新巴比伦所灭</a:t>
            </a:r>
            <a:endParaRPr lang="en-US" dirty="0"/>
          </a:p>
        </p:txBody>
      </p:sp>
      <p:pic>
        <p:nvPicPr>
          <p:cNvPr id="7" name="Content Placeholder 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57388"/>
            <a:ext cx="4743450" cy="405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06" y="1957388"/>
            <a:ext cx="4573526" cy="4057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9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71476"/>
            <a:ext cx="8911687" cy="75723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危机背后的真正原因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838" y="1343025"/>
            <a:ext cx="9375774" cy="530066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4000" dirty="0" smtClean="0"/>
              <a:t>亚哈斯遭遇危机的属灵原因</a:t>
            </a:r>
            <a:endParaRPr lang="en-US" sz="4000" dirty="0" smtClean="0"/>
          </a:p>
          <a:p>
            <a:pPr lvl="1"/>
            <a:r>
              <a:rPr lang="en-US" sz="3200" dirty="0" smtClean="0">
                <a:latin typeface="STSong" charset="-122"/>
                <a:ea typeface="STSong" charset="-122"/>
                <a:cs typeface="STSong" charset="-122"/>
              </a:rPr>
              <a:t>2 Kings 16:1-4 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利 瑪 利 的 兒 子 比 加 十 七 年 ， 猶 大 王 約 坦 的 兒 子 亞 哈 斯 登 基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sz="3200" b="1" baseline="30000" dirty="0" smtClean="0">
                <a:latin typeface="STSong" charset="-122"/>
                <a:ea typeface="STSong" charset="-122"/>
                <a:cs typeface="STSong" charset="-122"/>
              </a:rPr>
              <a:t>2</a:t>
            </a:r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他 登 基 的 時 候 年 二 十 歲 ， 在 耶 路 撒 冷 作 王 十 六 年 ； 不 像 他 祖 大 衛 行 耶 和 華 ─ 他 神 眼 中 看 為 正 的 事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，</a:t>
            </a:r>
            <a:r>
              <a:rPr lang="en-US" altLang="zh-TW" sz="3200" b="1" baseline="30000" dirty="0" smtClean="0">
                <a:latin typeface="STSong" charset="-122"/>
                <a:ea typeface="STSong" charset="-122"/>
                <a:cs typeface="STSong" charset="-122"/>
              </a:rPr>
              <a:t>3</a:t>
            </a:r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卻 效 法 以 色 列 諸 王 所 行 的 ， 又 照 著 耶 和 華 從 以 色 列 人 面 前 趕 出 的 外 邦 人 所 行 可 憎 的 事 ， 使 他 的 兒 子 經 火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，</a:t>
            </a:r>
            <a:r>
              <a:rPr lang="en-US" altLang="zh-TW" sz="3200" b="1" baseline="30000" dirty="0" smtClean="0">
                <a:latin typeface="STSong" charset="-122"/>
                <a:ea typeface="STSong" charset="-122"/>
                <a:cs typeface="STSong" charset="-122"/>
              </a:rPr>
              <a:t>4</a:t>
            </a:r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並 在 邱 壇 上 、 山 岡 上 、 各 青 翠 樹 下 獻 祭 燒 香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endParaRPr lang="en-US" altLang="zh-TW" sz="3200" dirty="0" smtClean="0">
              <a:latin typeface="STSong" charset="-122"/>
              <a:ea typeface="STSong" charset="-122"/>
              <a:cs typeface="STSong" charset="-122"/>
            </a:endParaRPr>
          </a:p>
          <a:p>
            <a:pPr lvl="1"/>
            <a:r>
              <a:rPr lang="en-US" altLang="zh-CN" sz="3200" dirty="0">
                <a:latin typeface="STSong" charset="-122"/>
                <a:ea typeface="STSong" charset="-122"/>
                <a:cs typeface="STSong" charset="-122"/>
              </a:rPr>
              <a:t>2</a:t>
            </a:r>
            <a:r>
              <a:rPr lang="zh-CN" altLang="en-US" sz="3200" dirty="0">
                <a:latin typeface="STSong" charset="-122"/>
                <a:ea typeface="STSong" charset="-122"/>
                <a:cs typeface="STSong" charset="-122"/>
              </a:rPr>
              <a:t> </a:t>
            </a:r>
            <a:r>
              <a:rPr lang="en-US" altLang="zh-CN" sz="3200" dirty="0">
                <a:latin typeface="STSong" charset="-122"/>
                <a:ea typeface="STSong" charset="-122"/>
                <a:cs typeface="STSong" charset="-122"/>
              </a:rPr>
              <a:t>Chron. 28:19 </a:t>
            </a:r>
            <a:r>
              <a:rPr lang="en-US" altLang="zh-TW" sz="32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200" dirty="0">
                <a:latin typeface="STSong" charset="-122"/>
                <a:ea typeface="STSong" charset="-122"/>
                <a:cs typeface="STSong" charset="-122"/>
              </a:rPr>
              <a:t>因 為 以 色 列 王 亞 哈 斯 在 猶 大 放 肆 ， 大 大 干 犯 耶 和 華 ， 所 以 耶 和 華 使 猶 大 卑 微 </a:t>
            </a:r>
            <a:r>
              <a:rPr lang="zh-TW" altLang="en-US" sz="32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endParaRPr lang="zh-TW" altLang="en-US" sz="3200" dirty="0">
              <a:latin typeface="STSong" charset="-122"/>
              <a:ea typeface="STSong" charset="-122"/>
              <a:cs typeface="ST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71476"/>
            <a:ext cx="8911687" cy="75723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危机背后的真正原因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838" y="1343025"/>
            <a:ext cx="9375774" cy="5300663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4000" dirty="0" smtClean="0"/>
              <a:t>亚哈斯并未悔改：</a:t>
            </a:r>
            <a:endParaRPr lang="en-US" altLang="zh-CN" sz="4000" dirty="0" smtClean="0"/>
          </a:p>
          <a:p>
            <a:pPr lvl="1"/>
            <a:r>
              <a:rPr lang="en-US" altLang="zh-CN" sz="3800" dirty="0" smtClean="0">
                <a:latin typeface="STSong" charset="-122"/>
                <a:ea typeface="STSong" charset="-122"/>
                <a:cs typeface="STSong" charset="-122"/>
              </a:rPr>
              <a:t>2</a:t>
            </a:r>
            <a:r>
              <a:rPr lang="zh-CN" altLang="en-US" sz="3800" dirty="0" smtClean="0">
                <a:latin typeface="STSong" charset="-122"/>
                <a:ea typeface="STSong" charset="-122"/>
                <a:cs typeface="STSong" charset="-122"/>
              </a:rPr>
              <a:t> </a:t>
            </a:r>
            <a:r>
              <a:rPr lang="en-US" altLang="zh-CN" sz="3800" dirty="0" smtClean="0">
                <a:latin typeface="STSong" charset="-122"/>
                <a:ea typeface="STSong" charset="-122"/>
                <a:cs typeface="STSong" charset="-122"/>
              </a:rPr>
              <a:t>Kings 16 </a:t>
            </a:r>
            <a:r>
              <a:rPr lang="en-US" altLang="zh-TW" sz="3800" b="1" baseline="30000" dirty="0">
                <a:latin typeface="STSong" charset="-122"/>
                <a:ea typeface="STSong" charset="-122"/>
                <a:cs typeface="STSong" charset="-122"/>
              </a:rPr>
              <a:t>10 </a:t>
            </a:r>
            <a:r>
              <a:rPr lang="zh-TW" altLang="en-US" sz="3800" dirty="0">
                <a:latin typeface="STSong" charset="-122"/>
                <a:ea typeface="STSong" charset="-122"/>
                <a:cs typeface="STSong" charset="-122"/>
              </a:rPr>
              <a:t>亞 哈 斯 王 上 大 馬 色 去 迎 接 亞 述 王 提 革 拉 毗 列 色 ， 在 大 馬 色 看 見 一 座 壇 ， 就 照 壇 的 規 模 樣 式 作 法 畫 了 圖 樣 ， 送 到 祭 司 烏 利 亞 那 裡 </a:t>
            </a:r>
            <a:r>
              <a:rPr lang="zh-TW" altLang="en-US" sz="38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sz="3800" b="1" baseline="30000" dirty="0" smtClean="0">
                <a:latin typeface="STSong" charset="-122"/>
                <a:ea typeface="STSong" charset="-122"/>
                <a:cs typeface="STSong" charset="-122"/>
              </a:rPr>
              <a:t>11</a:t>
            </a:r>
            <a:r>
              <a:rPr lang="en-US" altLang="zh-TW" sz="38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800" dirty="0">
                <a:latin typeface="STSong" charset="-122"/>
                <a:ea typeface="STSong" charset="-122"/>
                <a:cs typeface="STSong" charset="-122"/>
              </a:rPr>
              <a:t>祭 司 烏 利 亞 照 著 亞 哈 斯 王 從 大 馬 色 送 來 的 圖 樣 ， 在 亞 哈 斯 王 沒 有 從 大 馬 色 回 來 之 先 ， 建 築 一 座 壇 </a:t>
            </a:r>
            <a:r>
              <a:rPr lang="zh-TW" altLang="en-US" sz="3800" dirty="0" smtClean="0">
                <a:latin typeface="STSong" charset="-122"/>
                <a:ea typeface="STSong" charset="-122"/>
                <a:cs typeface="STSong" charset="-122"/>
              </a:rPr>
              <a:t>。</a:t>
            </a:r>
            <a:r>
              <a:rPr lang="en-US" altLang="zh-TW" sz="3800" b="1" baseline="30000" dirty="0" smtClean="0">
                <a:latin typeface="STSong" charset="-122"/>
                <a:ea typeface="STSong" charset="-122"/>
                <a:cs typeface="STSong" charset="-122"/>
              </a:rPr>
              <a:t>12</a:t>
            </a:r>
            <a:r>
              <a:rPr lang="en-US" altLang="zh-TW" sz="38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800" dirty="0">
                <a:latin typeface="STSong" charset="-122"/>
                <a:ea typeface="STSong" charset="-122"/>
                <a:cs typeface="STSong" charset="-122"/>
              </a:rPr>
              <a:t>王 從 大 馬 色 回 來 看 見 壇 ， 就 近 前 來 ， 在 壇 上 獻 祭 </a:t>
            </a:r>
            <a:r>
              <a:rPr lang="zh-TW" altLang="en-US" sz="3800" dirty="0" smtClean="0">
                <a:latin typeface="STSong" charset="-122"/>
                <a:ea typeface="STSong" charset="-122"/>
                <a:cs typeface="STSong" charset="-122"/>
              </a:rPr>
              <a:t>；</a:t>
            </a:r>
            <a:r>
              <a:rPr lang="en-US" altLang="zh-TW" sz="3800" b="1" baseline="30000" dirty="0" smtClean="0">
                <a:latin typeface="STSong" charset="-122"/>
                <a:ea typeface="STSong" charset="-122"/>
                <a:cs typeface="STSong" charset="-122"/>
              </a:rPr>
              <a:t>13</a:t>
            </a:r>
            <a:r>
              <a:rPr lang="en-US" altLang="zh-TW" sz="38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800" dirty="0">
                <a:latin typeface="STSong" charset="-122"/>
                <a:ea typeface="STSong" charset="-122"/>
                <a:cs typeface="STSong" charset="-122"/>
              </a:rPr>
              <a:t>燒 燔 祭 、 素 祭 、 澆 奠 祭 ， 將 平 安 祭 牲 的 血 灑 在 壇 上 </a:t>
            </a:r>
            <a:r>
              <a:rPr lang="zh-TW" altLang="en-US" sz="3800" dirty="0" smtClean="0">
                <a:latin typeface="STSong" charset="-122"/>
                <a:ea typeface="STSong" charset="-122"/>
                <a:cs typeface="STSong" charset="-122"/>
              </a:rPr>
              <a:t>，</a:t>
            </a:r>
            <a:r>
              <a:rPr lang="en-US" altLang="zh-TW" sz="3800" b="1" baseline="30000" dirty="0" smtClean="0">
                <a:latin typeface="STSong" charset="-122"/>
                <a:ea typeface="STSong" charset="-122"/>
                <a:cs typeface="STSong" charset="-122"/>
              </a:rPr>
              <a:t>14</a:t>
            </a:r>
            <a:r>
              <a:rPr lang="en-US" altLang="zh-TW" sz="3800" b="1" baseline="30000" dirty="0">
                <a:latin typeface="STSong" charset="-122"/>
                <a:ea typeface="STSong" charset="-122"/>
                <a:cs typeface="STSong" charset="-122"/>
              </a:rPr>
              <a:t> </a:t>
            </a:r>
            <a:r>
              <a:rPr lang="zh-TW" altLang="en-US" sz="3800" dirty="0">
                <a:latin typeface="STSong" charset="-122"/>
                <a:ea typeface="STSong" charset="-122"/>
                <a:cs typeface="STSong" charset="-122"/>
              </a:rPr>
              <a:t>又 將 耶 和 華 面 前 的 銅 壇 從 耶 和 華 殿 和 新 壇 的 中 間 搬 到 新 壇 的 北 邊 。</a:t>
            </a:r>
          </a:p>
          <a:p>
            <a:endParaRPr lang="en-US" altLang="zh-CN" sz="4000" dirty="0" smtClean="0"/>
          </a:p>
          <a:p>
            <a:endParaRPr lang="zh-TW" altLang="en-US" sz="3200" dirty="0">
              <a:latin typeface="STSong" charset="-122"/>
              <a:ea typeface="STSong" charset="-122"/>
              <a:cs typeface="ST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30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71476"/>
            <a:ext cx="8911687" cy="75723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危机背后的真正原因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838" y="1343025"/>
            <a:ext cx="9375774" cy="5300663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4000" dirty="0" smtClean="0"/>
              <a:t>亚哈斯并未悔改：</a:t>
            </a:r>
            <a:endParaRPr lang="en-US" altLang="zh-CN" sz="4000" dirty="0" smtClean="0"/>
          </a:p>
          <a:p>
            <a:r>
              <a:rPr lang="en-US" altLang="zh-CN" sz="3800" dirty="0" smtClean="0">
                <a:latin typeface="STSong" charset="-122"/>
                <a:ea typeface="STSong" charset="-122"/>
                <a:cs typeface="STSong" charset="-122"/>
              </a:rPr>
              <a:t>2</a:t>
            </a:r>
            <a:r>
              <a:rPr lang="zh-CN" altLang="en-US" sz="3800" dirty="0" smtClean="0">
                <a:latin typeface="STSong" charset="-122"/>
                <a:ea typeface="STSong" charset="-122"/>
                <a:cs typeface="STSong" charset="-122"/>
              </a:rPr>
              <a:t> </a:t>
            </a:r>
            <a:r>
              <a:rPr lang="en-US" altLang="zh-CN" sz="3800" dirty="0" err="1" smtClean="0">
                <a:latin typeface="STSong" charset="-122"/>
                <a:ea typeface="STSong" charset="-122"/>
                <a:cs typeface="STSong" charset="-122"/>
              </a:rPr>
              <a:t>Chron</a:t>
            </a:r>
            <a:r>
              <a:rPr lang="en-US" altLang="zh-CN" sz="3800" dirty="0" smtClean="0">
                <a:latin typeface="STSong" charset="-122"/>
                <a:ea typeface="STSong" charset="-122"/>
                <a:cs typeface="STSong" charset="-122"/>
              </a:rPr>
              <a:t> 28 </a:t>
            </a:r>
            <a:r>
              <a:rPr lang="en-US" altLang="zh-TW" sz="3200" b="1" baseline="30000" dirty="0"/>
              <a:t>20 </a:t>
            </a:r>
            <a:r>
              <a:rPr lang="zh-TW" altLang="en-US" sz="3200" dirty="0"/>
              <a:t>亞 述 王 提 革 拉 毗 尼 色 上 來 ， 卻 沒 有 幫 助 他 ， 反 倒 欺 凌 他 </a:t>
            </a:r>
            <a:r>
              <a:rPr lang="zh-TW" altLang="en-US" sz="3200" dirty="0" smtClean="0"/>
              <a:t>。</a:t>
            </a:r>
            <a:r>
              <a:rPr lang="en-US" altLang="zh-TW" sz="3200" b="1" baseline="30000" dirty="0" smtClean="0"/>
              <a:t>21</a:t>
            </a:r>
            <a:r>
              <a:rPr lang="en-US" altLang="zh-TW" sz="3200" b="1" baseline="30000" dirty="0"/>
              <a:t> </a:t>
            </a:r>
            <a:r>
              <a:rPr lang="zh-TW" altLang="en-US" sz="3200" dirty="0"/>
              <a:t>亞 哈 斯 從 耶 和 華 殿 裡 和 王 宮 中 ， 並 首 領 家 內 所 取 的 財 寶 給 了 亞 述 王 ， 這 也 無 濟 於 事 </a:t>
            </a:r>
            <a:r>
              <a:rPr lang="zh-TW" altLang="en-US" sz="3200" dirty="0" smtClean="0"/>
              <a:t>。</a:t>
            </a:r>
            <a:r>
              <a:rPr lang="en-US" altLang="zh-TW" sz="3200" b="1" baseline="30000" dirty="0" smtClean="0">
                <a:solidFill>
                  <a:srgbClr val="FF0000"/>
                </a:solidFill>
              </a:rPr>
              <a:t>22</a:t>
            </a:r>
            <a:r>
              <a:rPr lang="en-US" altLang="zh-TW" sz="3200" b="1" baseline="30000" dirty="0">
                <a:solidFill>
                  <a:srgbClr val="FF0000"/>
                </a:solidFill>
              </a:rPr>
              <a:t> </a:t>
            </a:r>
            <a:r>
              <a:rPr lang="zh-TW" altLang="en-US" sz="3200" dirty="0">
                <a:solidFill>
                  <a:srgbClr val="FF0000"/>
                </a:solidFill>
              </a:rPr>
              <a:t>這 亞 哈 斯 王 在 急 難 的 時 候 ， 越 發 得 罪 耶 和 華 </a:t>
            </a:r>
            <a:r>
              <a:rPr lang="zh-TW" altLang="en-US" sz="3200" dirty="0" smtClean="0">
                <a:solidFill>
                  <a:srgbClr val="FF0000"/>
                </a:solidFill>
              </a:rPr>
              <a:t>。</a:t>
            </a:r>
            <a:r>
              <a:rPr lang="en-US" altLang="zh-TW" sz="3200" b="1" baseline="30000" dirty="0" smtClean="0">
                <a:solidFill>
                  <a:srgbClr val="FF0000"/>
                </a:solidFill>
              </a:rPr>
              <a:t>23</a:t>
            </a:r>
            <a:r>
              <a:rPr lang="en-US" altLang="zh-TW" sz="3200" b="1" baseline="30000" dirty="0">
                <a:solidFill>
                  <a:srgbClr val="FF0000"/>
                </a:solidFill>
              </a:rPr>
              <a:t> </a:t>
            </a:r>
            <a:r>
              <a:rPr lang="zh-TW" altLang="en-US" sz="3200" dirty="0">
                <a:solidFill>
                  <a:srgbClr val="FF0000"/>
                </a:solidFill>
              </a:rPr>
              <a:t>他 祭 祀 攻 擊 他 的 大 馬 色 之 神 ， 說 ： 因 為 亞 蘭 王 的 神 幫 助 他 們 ， 我 也 獻 祭 與 他 ， 他 好 幫 助 我 。 </a:t>
            </a:r>
            <a:r>
              <a:rPr lang="zh-TW" altLang="en-US" sz="3200" dirty="0"/>
              <a:t>但 那 些 神 使 他 和 以 色 列 眾 人 敗 亡 了 </a:t>
            </a:r>
            <a:r>
              <a:rPr lang="zh-TW" altLang="en-US" sz="3200" dirty="0" smtClean="0"/>
              <a:t>。</a:t>
            </a:r>
            <a:r>
              <a:rPr lang="en-US" altLang="zh-TW" sz="3200" b="1" baseline="30000" dirty="0" smtClean="0"/>
              <a:t>24</a:t>
            </a:r>
            <a:r>
              <a:rPr lang="en-US" altLang="zh-TW" sz="3200" b="1" baseline="30000" dirty="0"/>
              <a:t> </a:t>
            </a:r>
            <a:r>
              <a:rPr lang="zh-TW" altLang="en-US" sz="3200" dirty="0"/>
              <a:t>亞 哈 斯 將 神 殿 裡 的 器 皿 都 聚 了 來 ， 毀 壞 了 ， 且 封 鎖 耶 和 華 殿 的 門 ； 在 耶 路 撒 冷 各 處 的 拐 角 建 築 祭 壇 </a:t>
            </a:r>
            <a:r>
              <a:rPr lang="zh-TW" altLang="en-US" sz="3200" dirty="0" smtClean="0"/>
              <a:t>，</a:t>
            </a:r>
            <a:r>
              <a:rPr lang="en-US" altLang="zh-TW" sz="3200" b="1" baseline="30000" dirty="0" smtClean="0"/>
              <a:t>25</a:t>
            </a:r>
            <a:r>
              <a:rPr lang="en-US" altLang="zh-TW" sz="3200" b="1" baseline="30000" dirty="0"/>
              <a:t> </a:t>
            </a:r>
            <a:r>
              <a:rPr lang="zh-TW" altLang="en-US" sz="3200" dirty="0"/>
              <a:t>又 在 猶 大 各 城 建 立 邱 壇 ， 與 別 神 燒 香 ， 惹 動 耶 和 華 ─ 他 列 祖 神 的 怒 氣 。</a:t>
            </a:r>
          </a:p>
          <a:p>
            <a:pPr lvl="1"/>
            <a:endParaRPr lang="zh-TW" altLang="en-US" sz="3800" dirty="0">
              <a:latin typeface="STSong" charset="-122"/>
              <a:ea typeface="STSong" charset="-122"/>
              <a:cs typeface="STSong" charset="-122"/>
            </a:endParaRPr>
          </a:p>
          <a:p>
            <a:endParaRPr lang="en-US" altLang="zh-CN" sz="4000" dirty="0" smtClean="0"/>
          </a:p>
          <a:p>
            <a:endParaRPr lang="zh-TW" altLang="en-US" sz="3200" dirty="0">
              <a:latin typeface="STSong" charset="-122"/>
              <a:ea typeface="STSong" charset="-122"/>
              <a:cs typeface="ST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81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319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上帝藉先知以赛亚给亚哈斯的启示：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49" y="1500188"/>
            <a:ext cx="10315575" cy="5129212"/>
          </a:xfrm>
        </p:spPr>
        <p:txBody>
          <a:bodyPr>
            <a:noAutofit/>
          </a:bodyPr>
          <a:lstStyle/>
          <a:p>
            <a:r>
              <a:rPr lang="en-US" altLang="zh-TW" sz="2400" b="1" baseline="30000" dirty="0"/>
              <a:t>4 </a:t>
            </a:r>
            <a:r>
              <a:rPr lang="zh-TW" altLang="en-US" sz="2400" dirty="0"/>
              <a:t>對 他 說 ： 你 要 謹 慎 安 靜 ， 不 要 因 亞 蘭 王 利 汛 和 利 瑪 利 的 兒 子 這 兩 個 冒 煙 的 火 把 頭 所 發 的 烈 怒 害 怕 ， 也 不 要 心 裡 膽 怯 。</a:t>
            </a:r>
          </a:p>
          <a:p>
            <a:r>
              <a:rPr lang="en-US" altLang="zh-TW" sz="2400" b="1" baseline="30000" dirty="0"/>
              <a:t>5 </a:t>
            </a:r>
            <a:r>
              <a:rPr lang="zh-TW" altLang="en-US" sz="2400" dirty="0"/>
              <a:t>因 為 亞 蘭 和 以 法 蓮 ， 並 利 瑪 利 的 兒 子 ， 設 惡 謀 害 你 ，</a:t>
            </a:r>
          </a:p>
          <a:p>
            <a:r>
              <a:rPr lang="en-US" altLang="zh-TW" sz="2400" b="1" baseline="30000" dirty="0"/>
              <a:t>6 </a:t>
            </a:r>
            <a:r>
              <a:rPr lang="zh-TW" altLang="en-US" sz="2400" dirty="0"/>
              <a:t>說 ： 我 們 可 以 上 去 攻 擊 猶 大 ， 擾 亂 他 ， 攻 破 他 ， 在 其 中 立 他 比 勒 的 兒 子 為 王 。</a:t>
            </a:r>
          </a:p>
          <a:p>
            <a:r>
              <a:rPr lang="en-US" altLang="zh-TW" sz="2400" b="1" baseline="30000" dirty="0"/>
              <a:t>7 </a:t>
            </a:r>
            <a:r>
              <a:rPr lang="zh-TW" altLang="en-US" sz="2400" dirty="0"/>
              <a:t>所 以 主 耶 和 華 如 此 說 ： 這 所 謀 的 必 立 不 住 ， 也 不 得 成 就 。</a:t>
            </a:r>
          </a:p>
          <a:p>
            <a:r>
              <a:rPr lang="en-US" altLang="zh-TW" sz="2400" b="1" baseline="30000" dirty="0"/>
              <a:t>8 </a:t>
            </a:r>
            <a:r>
              <a:rPr lang="zh-TW" altLang="en-US" sz="2400" dirty="0"/>
              <a:t>原 來 亞 蘭 的 首 城 是 大 馬 色 ； 大 馬 色 的 首 領 是 利 汛 。 （ 六 十 五 年 之 內 ， 以 法 蓮 必 然 破 壞 ， 不 再 成 為 國 民 。 ）</a:t>
            </a:r>
          </a:p>
          <a:p>
            <a:r>
              <a:rPr lang="en-US" altLang="zh-TW" sz="2400" b="1" baseline="30000" dirty="0"/>
              <a:t>9 </a:t>
            </a:r>
            <a:r>
              <a:rPr lang="zh-TW" altLang="en-US" sz="2400" dirty="0"/>
              <a:t>以 法 蓮 的 首 城 是 撒 瑪 利 亞 ； 撒 瑪 利 亞 的 首 領 是 利 瑪 利 的 兒 子 。 你 們 若 是 不 信 ， 定 然 不 得 立 穩 </a:t>
            </a:r>
            <a:r>
              <a:rPr lang="zh-TW" altLang="en-US" sz="2400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565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890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上帝的拯救 </a:t>
            </a:r>
            <a:r>
              <a:rPr lang="en-US" altLang="zh-CN" dirty="0" smtClean="0"/>
              <a:t>(</a:t>
            </a:r>
            <a:r>
              <a:rPr lang="zh-CN" altLang="en-US" dirty="0" smtClean="0"/>
              <a:t>以赛亚书</a:t>
            </a:r>
            <a:r>
              <a:rPr lang="en-US" altLang="zh-CN" dirty="0" smtClean="0"/>
              <a:t>9:1-7)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414463"/>
            <a:ext cx="9486900" cy="51435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Isaiah 9:1-7</a:t>
            </a:r>
            <a:r>
              <a:rPr lang="en-US" altLang="zh-TW" sz="2800" dirty="0" smtClean="0"/>
              <a:t> </a:t>
            </a:r>
            <a:r>
              <a:rPr lang="zh-TW" altLang="en-US" sz="2800" dirty="0" smtClean="0">
                <a:latin typeface="STSong" charset="-122"/>
                <a:ea typeface="STSong" charset="-122"/>
                <a:cs typeface="STSong" charset="-122"/>
              </a:rPr>
              <a:t>但 </a:t>
            </a:r>
            <a:r>
              <a:rPr lang="zh-TW" altLang="en-US" sz="2800" dirty="0">
                <a:latin typeface="STSong" charset="-122"/>
                <a:ea typeface="STSong" charset="-122"/>
                <a:cs typeface="STSong" charset="-122"/>
              </a:rPr>
              <a:t>那 受 過 痛 苦 的 必 不 再 見 幽 暗 。 從 前 神 使 西 布 倫 地 和 拿 弗 他 利 地 被 藐 視 ， 末 後 卻 使 這 沿 海 的 路 ， 約 但 河 外 ， 外 邦 人 的 加 利 利 地 得 著 榮 耀 。</a:t>
            </a:r>
          </a:p>
          <a:p>
            <a:r>
              <a:rPr lang="en-US" altLang="zh-TW" sz="2800" b="1" baseline="30000" dirty="0">
                <a:latin typeface="STSong" charset="-122"/>
                <a:ea typeface="STSong" charset="-122"/>
                <a:cs typeface="STSong" charset="-122"/>
              </a:rPr>
              <a:t>2 </a:t>
            </a:r>
            <a:r>
              <a:rPr lang="zh-TW" altLang="en-US" sz="2800" dirty="0">
                <a:latin typeface="STSong" charset="-122"/>
                <a:ea typeface="STSong" charset="-122"/>
                <a:cs typeface="STSong" charset="-122"/>
              </a:rPr>
              <a:t>在 黑 暗 中 行 走 的 百 姓 看 見 了 大 光 ， 住 在 死 蔭 之 地 的 人 有 光 照 耀 他 們 。</a:t>
            </a:r>
          </a:p>
          <a:p>
            <a:r>
              <a:rPr lang="en-US" altLang="zh-TW" sz="2800" b="1" baseline="30000" dirty="0">
                <a:latin typeface="STSong" charset="-122"/>
                <a:ea typeface="STSong" charset="-122"/>
                <a:cs typeface="STSong" charset="-122"/>
              </a:rPr>
              <a:t>3 </a:t>
            </a:r>
            <a:r>
              <a:rPr lang="zh-TW" altLang="en-US" sz="2800" dirty="0">
                <a:latin typeface="STSong" charset="-122"/>
                <a:ea typeface="STSong" charset="-122"/>
                <a:cs typeface="STSong" charset="-122"/>
              </a:rPr>
              <a:t>你 使 這 國 民 繁 多 ， 加 增 他 們 的 喜 樂 ； 他 們 在 你 面 前 歡 喜 ， 好 像 收 割 的 歡 喜 ， 像 人 分 擄 物 那 樣 的 快 樂 。</a:t>
            </a:r>
          </a:p>
          <a:p>
            <a:r>
              <a:rPr lang="en-US" altLang="zh-TW" sz="2800" b="1" baseline="30000" dirty="0">
                <a:latin typeface="STSong" charset="-122"/>
                <a:ea typeface="STSong" charset="-122"/>
                <a:cs typeface="STSong" charset="-122"/>
              </a:rPr>
              <a:t>4 </a:t>
            </a:r>
            <a:r>
              <a:rPr lang="zh-TW" altLang="en-US" sz="2800" dirty="0">
                <a:latin typeface="STSong" charset="-122"/>
                <a:ea typeface="STSong" charset="-122"/>
                <a:cs typeface="STSong" charset="-122"/>
              </a:rPr>
              <a:t>因 為 他 們 所 負 的 重 軛 和 肩 頭 上 的 杖 ， 並 欺 壓 他 們 人 的 棍 ， 你 都 已 經 折 斷 ， 好 像 在 米 甸 的 日 子 一 樣 。</a:t>
            </a:r>
          </a:p>
          <a:p>
            <a:r>
              <a:rPr lang="en-US" altLang="zh-TW" sz="2800" b="1" baseline="30000" dirty="0">
                <a:latin typeface="STSong" charset="-122"/>
                <a:ea typeface="STSong" charset="-122"/>
                <a:cs typeface="STSong" charset="-122"/>
              </a:rPr>
              <a:t>5 </a:t>
            </a:r>
            <a:r>
              <a:rPr lang="zh-TW" altLang="en-US" sz="2800" dirty="0">
                <a:latin typeface="STSong" charset="-122"/>
                <a:ea typeface="STSong" charset="-122"/>
                <a:cs typeface="STSong" charset="-122"/>
              </a:rPr>
              <a:t>戰 士 在 亂 殺 之 間 所 穿 戴 的 盔 甲 ， 並 那 滾 在 血 中 的 衣 服 ， 都 必 作 為 可 燒 的 ， 當 作 火 柴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704</TotalTime>
  <Words>1945</Words>
  <Application>Microsoft Macintosh PowerPoint</Application>
  <PresentationFormat>Widescreen</PresentationFormat>
  <Paragraphs>169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Century Gothic</vt:lpstr>
      <vt:lpstr>DengXian</vt:lpstr>
      <vt:lpstr>Mangal</vt:lpstr>
      <vt:lpstr>STSong</vt:lpstr>
      <vt:lpstr>Wingdings 3</vt:lpstr>
      <vt:lpstr>幼圆</vt:lpstr>
      <vt:lpstr>微軟正黑體</vt:lpstr>
      <vt:lpstr>Arial</vt:lpstr>
      <vt:lpstr>Wisp</vt:lpstr>
      <vt:lpstr>有一婴孩为我们而生</vt:lpstr>
      <vt:lpstr>经文的历史背景及地缘政治</vt:lpstr>
      <vt:lpstr>以赛亚时期的亚述帝国</vt:lpstr>
      <vt:lpstr>以色列和犹大的倾覆</vt:lpstr>
      <vt:lpstr>危机背后的真正原因</vt:lpstr>
      <vt:lpstr>危机背后的真正原因</vt:lpstr>
      <vt:lpstr>危机背后的真正原因</vt:lpstr>
      <vt:lpstr>上帝藉先知以赛亚给亚哈斯的启示：</vt:lpstr>
      <vt:lpstr>上帝的拯救 (以赛亚书9:1-7)</vt:lpstr>
      <vt:lpstr>拿撒勒所在地</vt:lpstr>
      <vt:lpstr>有一婴孩为我们而生</vt:lpstr>
      <vt:lpstr>亚哈斯的警训</vt:lpstr>
      <vt:lpstr>认识我们的时代</vt:lpstr>
      <vt:lpstr>我们生活的时代</vt:lpstr>
      <vt:lpstr>光明国度的原则</vt:lpstr>
      <vt:lpstr>有一婴孩为我们而生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dcterms:created xsi:type="dcterms:W3CDTF">2018-09-09T03:17:18Z</dcterms:created>
  <dcterms:modified xsi:type="dcterms:W3CDTF">2018-09-09T15:01:40Z</dcterms:modified>
</cp:coreProperties>
</file>