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5"/>
  </p:notesMasterIdLst>
  <p:sldIdLst>
    <p:sldId id="256" r:id="rId2"/>
    <p:sldId id="382" r:id="rId3"/>
    <p:sldId id="414" r:id="rId4"/>
    <p:sldId id="437" r:id="rId5"/>
    <p:sldId id="413" r:id="rId6"/>
    <p:sldId id="438" r:id="rId7"/>
    <p:sldId id="441" r:id="rId8"/>
    <p:sldId id="440" r:id="rId9"/>
    <p:sldId id="439" r:id="rId10"/>
    <p:sldId id="442" r:id="rId11"/>
    <p:sldId id="444" r:id="rId12"/>
    <p:sldId id="443" r:id="rId13"/>
    <p:sldId id="448" r:id="rId14"/>
    <p:sldId id="453" r:id="rId15"/>
    <p:sldId id="445" r:id="rId16"/>
    <p:sldId id="446" r:id="rId17"/>
    <p:sldId id="449" r:id="rId18"/>
    <p:sldId id="451" r:id="rId19"/>
    <p:sldId id="450" r:id="rId20"/>
    <p:sldId id="454" r:id="rId21"/>
    <p:sldId id="452" r:id="rId22"/>
    <p:sldId id="455" r:id="rId23"/>
    <p:sldId id="44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1040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3/21/15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March 21, 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March 21,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March 21,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March 21, 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March 21, 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March 21, 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March 21, 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March 21, 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March 21, 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March 21, 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March 21, 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March 21,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Conformed to Christ’s Image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Time to Fast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71574"/>
            <a:ext cx="7302500" cy="486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2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05" y="977900"/>
            <a:ext cx="8095594" cy="539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0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247795"/>
            <a:ext cx="68707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>
                <a:latin typeface="Helvetica"/>
                <a:cs typeface="Helvetica"/>
              </a:rPr>
              <a:t>14 </a:t>
            </a:r>
            <a:r>
              <a:rPr lang="en-US" sz="2600" dirty="0">
                <a:latin typeface="Helvetica"/>
                <a:cs typeface="Helvetica"/>
              </a:rPr>
              <a:t>Then John’s disciples came and asked him, </a:t>
            </a:r>
            <a:r>
              <a:rPr lang="en-US" sz="2600" dirty="0">
                <a:solidFill>
                  <a:srgbClr val="FFFFFF"/>
                </a:solidFill>
                <a:latin typeface="Helvetica"/>
                <a:cs typeface="Helvetica"/>
              </a:rPr>
              <a:t>“How is it that we and the Pharisees fast often, but your disciples do not fast?”</a:t>
            </a:r>
          </a:p>
          <a:p>
            <a:r>
              <a:rPr lang="en-US" sz="2600" b="1" baseline="30000" dirty="0">
                <a:latin typeface="Helvetica"/>
                <a:cs typeface="Helvetica"/>
              </a:rPr>
              <a:t>15 </a:t>
            </a:r>
            <a:r>
              <a:rPr lang="en-US" sz="2600" dirty="0">
                <a:latin typeface="Helvetica"/>
                <a:cs typeface="Helvetica"/>
              </a:rPr>
              <a:t>Jesus answered, “How can the guests of the bridegroom mourn while he is with them? 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The time will come when the bridegroom will be taken from them; then they will fast.</a:t>
            </a:r>
          </a:p>
          <a:p>
            <a:r>
              <a:rPr lang="en-US" sz="2600" dirty="0">
                <a:latin typeface="Helvetica"/>
                <a:cs typeface="Helvetica"/>
              </a:rPr>
              <a:t> </a:t>
            </a: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	</a:t>
            </a:r>
            <a:r>
              <a:rPr lang="en-US" sz="2600" dirty="0" smtClean="0">
                <a:latin typeface="Helvetica"/>
                <a:cs typeface="Helvetica"/>
              </a:rPr>
              <a:t>Matthew 9:14-15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1244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560704"/>
            <a:ext cx="4038600" cy="571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30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260" y="558800"/>
            <a:ext cx="2647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Reasons to  Fast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9800" y="1305342"/>
            <a:ext cx="7112000" cy="5139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>
                <a:latin typeface="Helvetica"/>
                <a:cs typeface="Helvetica"/>
              </a:rPr>
              <a:t>Because Christ Expects it of </a:t>
            </a:r>
            <a:r>
              <a:rPr lang="en-US" sz="2200" dirty="0" smtClean="0">
                <a:latin typeface="Helvetica"/>
                <a:cs typeface="Helvetica"/>
              </a:rPr>
              <a:t>Christians</a:t>
            </a:r>
            <a:endParaRPr lang="en-US" sz="2200" dirty="0">
              <a:latin typeface="Helvetica"/>
              <a:cs typeface="Helvetica"/>
            </a:endParaRPr>
          </a:p>
          <a:p>
            <a:pPr marL="342900" indent="-342900">
              <a:buFont typeface="+mj-lt"/>
              <a:buAutoNum type="arabicPeriod"/>
            </a:pPr>
            <a:endParaRPr lang="en-US" sz="2200" dirty="0">
              <a:latin typeface="Helvetica"/>
              <a:cs typeface="Helvetic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latin typeface="Helvetica"/>
                <a:cs typeface="Helvetica"/>
              </a:rPr>
              <a:t>For Guidance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>
              <a:latin typeface="Helvetica"/>
              <a:cs typeface="Helvetic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latin typeface="Helvetica"/>
                <a:cs typeface="Helvetica"/>
              </a:rPr>
              <a:t>For Intensity of Prayer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>
              <a:latin typeface="Helvetica"/>
              <a:cs typeface="Helvetic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latin typeface="Helvetica"/>
                <a:cs typeface="Helvetica"/>
              </a:rPr>
              <a:t>As a sign of mourning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>
              <a:latin typeface="Helvetica"/>
              <a:cs typeface="Helvetic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latin typeface="Helvetica"/>
                <a:cs typeface="Helvetica"/>
              </a:rPr>
              <a:t>To show humility in the presence of God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>
              <a:latin typeface="Helvetica"/>
              <a:cs typeface="Helvetic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latin typeface="Helvetica"/>
                <a:cs typeface="Helvetica"/>
              </a:rPr>
              <a:t>For worship</a:t>
            </a:r>
          </a:p>
          <a:p>
            <a:endParaRPr lang="en-US" sz="2200" dirty="0">
              <a:latin typeface="Helvetica"/>
              <a:cs typeface="Helvetic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latin typeface="Helvetica"/>
                <a:cs typeface="Helvetica"/>
              </a:rPr>
              <a:t>For spiritual </a:t>
            </a:r>
            <a:r>
              <a:rPr lang="en-US" sz="2200" dirty="0" smtClean="0">
                <a:latin typeface="Helvetica"/>
                <a:cs typeface="Helvetica"/>
              </a:rPr>
              <a:t>strength</a:t>
            </a:r>
          </a:p>
          <a:p>
            <a:endParaRPr lang="en-US" sz="2200" dirty="0">
              <a:latin typeface="Helvetica"/>
              <a:cs typeface="Helvetica"/>
            </a:endParaRPr>
          </a:p>
          <a:p>
            <a:r>
              <a:rPr lang="en-US" sz="2000" dirty="0" smtClean="0">
                <a:latin typeface="Helvetica"/>
                <a:cs typeface="Helvetica"/>
              </a:rPr>
              <a:t>						</a:t>
            </a:r>
            <a:r>
              <a:rPr lang="en-US" sz="1600" dirty="0" smtClean="0">
                <a:latin typeface="Helvetica"/>
                <a:cs typeface="Helvetica"/>
              </a:rPr>
              <a:t>David Peach</a:t>
            </a:r>
            <a:endParaRPr lang="en-US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6859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711200"/>
            <a:ext cx="50419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75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938" y="1041400"/>
            <a:ext cx="4311293" cy="558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600" y="386834"/>
            <a:ext cx="2914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Application: World</a:t>
            </a:r>
            <a:endParaRPr lang="en-US" sz="24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06518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560752"/>
            <a:ext cx="8102600" cy="4831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300" y="571500"/>
            <a:ext cx="3125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Application: Church</a:t>
            </a:r>
            <a:endParaRPr lang="en-US" sz="24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17820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219200"/>
            <a:ext cx="8128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16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516066"/>
            <a:ext cx="3228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Application: Ministry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460500"/>
            <a:ext cx="67818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3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1400" y="2263795"/>
            <a:ext cx="68707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Helvetica"/>
                <a:cs typeface="Helvetica"/>
              </a:rPr>
              <a:t>For those God foreknew he also predestined to be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conformed to the image of his </a:t>
            </a:r>
            <a:r>
              <a:rPr lang="en-US" sz="2600" dirty="0" smtClean="0">
                <a:solidFill>
                  <a:srgbClr val="FFFF00"/>
                </a:solidFill>
                <a:latin typeface="Helvetica"/>
                <a:cs typeface="Helvetica"/>
              </a:rPr>
              <a:t>Son </a:t>
            </a:r>
            <a:r>
              <a:rPr lang="en-US" sz="2600" dirty="0" smtClean="0">
                <a:latin typeface="Helvetica"/>
                <a:cs typeface="Helvetica"/>
              </a:rPr>
              <a:t>. . . </a:t>
            </a: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	</a:t>
            </a: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		Romans 8:29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59652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617666"/>
            <a:ext cx="3348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Application: Personal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7653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4478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39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800" y="931565"/>
            <a:ext cx="1461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Fasting </a:t>
            </a:r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9100" y="2092742"/>
            <a:ext cx="50165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600" dirty="0" smtClean="0">
                <a:latin typeface="Helvetica"/>
                <a:cs typeface="Helvetica"/>
              </a:rPr>
              <a:t>On a regular basis</a:t>
            </a:r>
            <a:endParaRPr lang="en-US" sz="2600" dirty="0">
              <a:latin typeface="Helvetica"/>
              <a:cs typeface="Helvetica"/>
            </a:endParaRPr>
          </a:p>
          <a:p>
            <a:endParaRPr lang="en-US" sz="2600" dirty="0">
              <a:latin typeface="Helvetica"/>
              <a:cs typeface="Helvetic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600" dirty="0" smtClean="0">
                <a:latin typeface="Helvetica"/>
                <a:cs typeface="Helvetica"/>
              </a:rPr>
              <a:t>During appointed seasons</a:t>
            </a:r>
          </a:p>
          <a:p>
            <a:endParaRPr lang="en-US" sz="2600" dirty="0" smtClean="0">
              <a:latin typeface="Helvetica"/>
              <a:cs typeface="Helvetic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600" dirty="0" smtClean="0">
                <a:latin typeface="Helvetica"/>
                <a:cs typeface="Helvetica"/>
              </a:rPr>
              <a:t>For a purpose</a:t>
            </a:r>
            <a:endParaRPr lang="en-US" sz="2600" dirty="0">
              <a:latin typeface="Helvetica"/>
              <a:cs typeface="Helvetica"/>
            </a:endParaRPr>
          </a:p>
          <a:p>
            <a:pPr marL="342900" indent="-342900">
              <a:buFont typeface="+mj-lt"/>
              <a:buAutoNum type="arabicPeriod"/>
            </a:pPr>
            <a:endParaRPr lang="en-US" sz="2600" dirty="0">
              <a:latin typeface="Helvetica"/>
              <a:cs typeface="Helvetic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600" dirty="0" smtClean="0">
                <a:latin typeface="Helvetica"/>
                <a:cs typeface="Helvetica"/>
              </a:rPr>
              <a:t>When God leads</a:t>
            </a:r>
            <a:endParaRPr lang="en-US" sz="26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</a:t>
            </a:r>
            <a:r>
              <a:rPr lang="en-US" sz="2000" dirty="0" smtClean="0">
                <a:latin typeface="Helvetica"/>
                <a:cs typeface="Helvetica"/>
              </a:rPr>
              <a:t>	</a:t>
            </a:r>
            <a:endParaRPr lang="en-US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01806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62" y="1092200"/>
            <a:ext cx="6891638" cy="509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7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71" y="1193798"/>
            <a:ext cx="8131629" cy="45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2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987425"/>
            <a:ext cx="7099299" cy="53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8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247795"/>
            <a:ext cx="68707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>
                <a:latin typeface="Helvetica"/>
                <a:cs typeface="Helvetica"/>
              </a:rPr>
              <a:t>14 </a:t>
            </a:r>
            <a:r>
              <a:rPr lang="en-US" sz="2600" dirty="0">
                <a:latin typeface="Helvetica"/>
                <a:cs typeface="Helvetica"/>
              </a:rPr>
              <a:t>Then John’s disciples came and asked him, “How is it that we and the Pharisees fast often, but your disciples do not fast?”</a:t>
            </a:r>
          </a:p>
          <a:p>
            <a:r>
              <a:rPr lang="en-US" sz="2600" b="1" baseline="30000" dirty="0">
                <a:latin typeface="Helvetica"/>
                <a:cs typeface="Helvetica"/>
              </a:rPr>
              <a:t>15 </a:t>
            </a:r>
            <a:r>
              <a:rPr lang="en-US" sz="2600" dirty="0">
                <a:latin typeface="Helvetica"/>
                <a:cs typeface="Helvetica"/>
              </a:rPr>
              <a:t>Jesus answered, “How can the guests of the bridegroom mourn while he is with them? The time will come when the bridegroom will be taken from them; then they will fast.</a:t>
            </a:r>
          </a:p>
          <a:p>
            <a:r>
              <a:rPr lang="en-US" sz="2600" dirty="0">
                <a:latin typeface="Helvetica"/>
                <a:cs typeface="Helvetica"/>
              </a:rPr>
              <a:t> </a:t>
            </a: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	</a:t>
            </a:r>
            <a:r>
              <a:rPr lang="en-US" sz="2600" dirty="0" smtClean="0">
                <a:latin typeface="Helvetica"/>
                <a:cs typeface="Helvetica"/>
              </a:rPr>
              <a:t>Matthew 9:14-15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2057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247795"/>
            <a:ext cx="68707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>
                <a:latin typeface="Helvetica"/>
                <a:cs typeface="Helvetica"/>
              </a:rPr>
              <a:t>14 </a:t>
            </a:r>
            <a:r>
              <a:rPr lang="en-US" sz="2600" dirty="0">
                <a:latin typeface="Helvetica"/>
                <a:cs typeface="Helvetica"/>
              </a:rPr>
              <a:t>Then John’s disciples came and asked him,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“How is it that we and the Pharisees fast often, but your disciples do not fast?”</a:t>
            </a:r>
          </a:p>
          <a:p>
            <a:r>
              <a:rPr lang="en-US" sz="2600" b="1" baseline="30000" dirty="0">
                <a:latin typeface="Helvetica"/>
                <a:cs typeface="Helvetica"/>
              </a:rPr>
              <a:t>15 </a:t>
            </a:r>
            <a:r>
              <a:rPr lang="en-US" sz="2600" dirty="0">
                <a:latin typeface="Helvetica"/>
                <a:cs typeface="Helvetica"/>
              </a:rPr>
              <a:t>Jesus answered, “How can the guests of the bridegroom mourn while he is with them? The time will come when the bridegroom will be taken from them; then they will fast.</a:t>
            </a:r>
          </a:p>
          <a:p>
            <a:r>
              <a:rPr lang="en-US" sz="2600" dirty="0">
                <a:latin typeface="Helvetica"/>
                <a:cs typeface="Helvetica"/>
              </a:rPr>
              <a:t> </a:t>
            </a: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	</a:t>
            </a:r>
            <a:r>
              <a:rPr lang="en-US" sz="2600" dirty="0" smtClean="0">
                <a:latin typeface="Helvetica"/>
                <a:cs typeface="Helvetica"/>
              </a:rPr>
              <a:t>Matthew 9:14-15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1670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8725" y="4013875"/>
            <a:ext cx="3695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John’s </a:t>
            </a:r>
            <a:r>
              <a:rPr lang="en-US" dirty="0">
                <a:latin typeface="Helvetica"/>
                <a:cs typeface="Helvetica"/>
              </a:rPr>
              <a:t>clothes were made of camel’s hair, and he had a leather belt around his waist. His food was locusts and wild honey. </a:t>
            </a:r>
            <a:endParaRPr lang="en-US" dirty="0" smtClean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		Matthew 3:4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419100"/>
            <a:ext cx="4227025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5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498600"/>
            <a:ext cx="8255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1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247795"/>
            <a:ext cx="68707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>
                <a:latin typeface="Helvetica"/>
                <a:cs typeface="Helvetica"/>
              </a:rPr>
              <a:t>14 </a:t>
            </a:r>
            <a:r>
              <a:rPr lang="en-US" sz="2600" dirty="0">
                <a:latin typeface="Helvetica"/>
                <a:cs typeface="Helvetica"/>
              </a:rPr>
              <a:t>Then John’s disciples came and asked him, </a:t>
            </a:r>
            <a:r>
              <a:rPr lang="en-US" sz="2600" dirty="0">
                <a:solidFill>
                  <a:srgbClr val="FFFFFF"/>
                </a:solidFill>
                <a:latin typeface="Helvetica"/>
                <a:cs typeface="Helvetica"/>
              </a:rPr>
              <a:t>“How is it that we and the Pharisees fast often, but your disciples do not fast?”</a:t>
            </a:r>
          </a:p>
          <a:p>
            <a:r>
              <a:rPr lang="en-US" sz="2600" b="1" baseline="30000" dirty="0">
                <a:latin typeface="Helvetica"/>
                <a:cs typeface="Helvetica"/>
              </a:rPr>
              <a:t>15 </a:t>
            </a:r>
            <a:r>
              <a:rPr lang="en-US" sz="2600" dirty="0">
                <a:latin typeface="Helvetica"/>
                <a:cs typeface="Helvetica"/>
              </a:rPr>
              <a:t>Jesus answered, 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“How can the guests of the bridegroom mourn while he is with them? </a:t>
            </a:r>
            <a:r>
              <a:rPr lang="en-US" sz="2600" dirty="0">
                <a:latin typeface="Helvetica"/>
                <a:cs typeface="Helvetica"/>
              </a:rPr>
              <a:t>The time will come when the bridegroom will be taken from them; then they will fast.</a:t>
            </a:r>
          </a:p>
          <a:p>
            <a:r>
              <a:rPr lang="en-US" sz="2600" dirty="0">
                <a:latin typeface="Helvetica"/>
                <a:cs typeface="Helvetica"/>
              </a:rPr>
              <a:t> </a:t>
            </a: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	</a:t>
            </a:r>
            <a:r>
              <a:rPr lang="en-US" sz="2600" dirty="0" smtClean="0">
                <a:latin typeface="Helvetica"/>
                <a:cs typeface="Helvetica"/>
              </a:rPr>
              <a:t>Matthew 9:14-15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24630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34391</TotalTime>
  <Words>116</Words>
  <Application>Microsoft Macintosh PowerPoint</Application>
  <PresentationFormat>On-screen Show (4:3)</PresentationFormat>
  <Paragraphs>53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Elemental</vt:lpstr>
      <vt:lpstr>Conformed to Christ’s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250</cp:revision>
  <dcterms:created xsi:type="dcterms:W3CDTF">2013-11-03T00:06:16Z</dcterms:created>
  <dcterms:modified xsi:type="dcterms:W3CDTF">2015-03-22T12:51:16Z</dcterms:modified>
</cp:coreProperties>
</file>