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37"/>
  </p:notesMasterIdLst>
  <p:sldIdLst>
    <p:sldId id="256" r:id="rId2"/>
    <p:sldId id="380" r:id="rId3"/>
    <p:sldId id="400" r:id="rId4"/>
    <p:sldId id="403" r:id="rId5"/>
    <p:sldId id="425" r:id="rId6"/>
    <p:sldId id="426" r:id="rId7"/>
    <p:sldId id="386" r:id="rId8"/>
    <p:sldId id="433" r:id="rId9"/>
    <p:sldId id="427" r:id="rId10"/>
    <p:sldId id="428" r:id="rId11"/>
    <p:sldId id="406" r:id="rId12"/>
    <p:sldId id="438" r:id="rId13"/>
    <p:sldId id="430" r:id="rId14"/>
    <p:sldId id="429" r:id="rId15"/>
    <p:sldId id="388" r:id="rId16"/>
    <p:sldId id="431" r:id="rId17"/>
    <p:sldId id="419" r:id="rId18"/>
    <p:sldId id="439" r:id="rId19"/>
    <p:sldId id="434" r:id="rId20"/>
    <p:sldId id="391" r:id="rId21"/>
    <p:sldId id="441" r:id="rId22"/>
    <p:sldId id="421" r:id="rId23"/>
    <p:sldId id="440" r:id="rId24"/>
    <p:sldId id="435" r:id="rId25"/>
    <p:sldId id="436" r:id="rId26"/>
    <p:sldId id="413" r:id="rId27"/>
    <p:sldId id="447" r:id="rId28"/>
    <p:sldId id="443" r:id="rId29"/>
    <p:sldId id="446" r:id="rId30"/>
    <p:sldId id="444" r:id="rId31"/>
    <p:sldId id="424" r:id="rId32"/>
    <p:sldId id="442" r:id="rId33"/>
    <p:sldId id="448" r:id="rId34"/>
    <p:sldId id="445" r:id="rId35"/>
    <p:sldId id="4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94712" autoAdjust="0"/>
  </p:normalViewPr>
  <p:slideViewPr>
    <p:cSldViewPr snapToGrid="0" snapToObjects="1">
      <p:cViewPr>
        <p:scale>
          <a:sx n="100" d="100"/>
          <a:sy n="100" d="100"/>
        </p:scale>
        <p:origin x="-1000"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notesMaster" Target="notesMasters/notesMaster1.xml"/><Relationship Id="rId38" Type="http://schemas.openxmlformats.org/officeDocument/2006/relationships/printerSettings" Target="printerSettings/printerSettings1.bin"/><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6FE64F-718D-834F-BDFC-B940820A2267}" type="datetimeFigureOut">
              <a:rPr lang="en-US" smtClean="0"/>
              <a:t>1/16/16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4F823B-A632-F44F-9C36-9A3FD243B28F}" type="slidenum">
              <a:rPr lang="en-US" smtClean="0"/>
              <a:t>‹#›</a:t>
            </a:fld>
            <a:endParaRPr lang="en-US"/>
          </a:p>
        </p:txBody>
      </p:sp>
    </p:spTree>
    <p:extLst>
      <p:ext uri="{BB962C8B-B14F-4D97-AF65-F5344CB8AC3E}">
        <p14:creationId xmlns:p14="http://schemas.microsoft.com/office/powerpoint/2010/main" val="1202457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2069C06D-4ED8-42C6-905D-CA84CA1B6CBF}" type="datetime2">
              <a:rPr lang="en-US" smtClean="0"/>
              <a:t>Saturday, January 16,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EEE0E-EDB0-4D84-86B0-50833DF22902}" type="datetime2">
              <a:rPr lang="en-US" smtClean="0"/>
              <a:t>Saturday, January 16,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14372C-B5AB-4C39-B273-B99224EB4DD5}" type="datetime2">
              <a:rPr lang="en-US" smtClean="0"/>
              <a:t>Saturday, January 16, 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789C0F2-17E0-497A-9BBE-0C73201AAF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4CB1CAA-32CD-4B55-B92A-B8F0843CACF4}" type="datetime2">
              <a:rPr lang="en-US" smtClean="0"/>
              <a:t>Saturday, January 16,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D8CDC4-3D19-4983-B478-82F6B8E5AB66}" type="datetime2">
              <a:rPr lang="en-US" smtClean="0"/>
              <a:t>Saturday, January 16, 16</a:t>
            </a:fld>
            <a:endParaRPr lang="en-US" dirty="0"/>
          </a:p>
        </p:txBody>
      </p:sp>
      <p:sp>
        <p:nvSpPr>
          <p:cNvPr id="13" name="Slide Number Placeholder 12"/>
          <p:cNvSpPr>
            <a:spLocks noGrp="1"/>
          </p:cNvSpPr>
          <p:nvPr>
            <p:ph type="sldNum" sz="quarter" idx="11"/>
          </p:nvPr>
        </p:nvSpPr>
        <p:spPr/>
        <p:txBody>
          <a:bodyPr/>
          <a:lstStyle/>
          <a:p>
            <a:fld id="{1789C0F2-17E0-497A-9BBE-0C73201AAFE3}" type="slidenum">
              <a:rPr lang="en-US" smtClean="0"/>
              <a:pPr/>
              <a:t>‹#›</a:t>
            </a:fld>
            <a:endParaRPr lang="en-US" dirty="0"/>
          </a:p>
        </p:txBody>
      </p:sp>
      <p:sp>
        <p:nvSpPr>
          <p:cNvPr id="14" name="Footer Placeholder 13"/>
          <p:cNvSpPr>
            <a:spLocks noGrp="1"/>
          </p:cNvSpPr>
          <p:nvPr>
            <p:ph type="ftr" sz="quarter" idx="12"/>
          </p:nvPr>
        </p:nvSpPr>
        <p:spPr/>
        <p:txBody>
          <a:bodyPr/>
          <a:lstStyle/>
          <a:p>
            <a:endParaRPr lang="en-US" dirty="0"/>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4B82477-D5D3-4181-8C11-75D0F2433A87}" type="datetime2">
              <a:rPr lang="en-US" smtClean="0"/>
              <a:t>Saturday, January 16, 16</a:t>
            </a:fld>
            <a:endParaRPr lang="en-US" dirty="0"/>
          </a:p>
        </p:txBody>
      </p:sp>
      <p:sp>
        <p:nvSpPr>
          <p:cNvPr id="9" name="Slide Number Placeholder 8"/>
          <p:cNvSpPr>
            <a:spLocks noGrp="1"/>
          </p:cNvSpPr>
          <p:nvPr>
            <p:ph type="sldNum" sz="quarter" idx="11"/>
          </p:nvPr>
        </p:nvSpPr>
        <p:spPr/>
        <p:txBody>
          <a:bodyPr/>
          <a:lstStyle/>
          <a:p>
            <a:fld id="{1789C0F2-17E0-497A-9BBE-0C73201AAFE3}" type="slidenum">
              <a:rPr lang="en-US" smtClean="0"/>
              <a:pPr/>
              <a:t>‹#›</a:t>
            </a:fld>
            <a:endParaRPr lang="en-US" dirty="0"/>
          </a:p>
        </p:txBody>
      </p:sp>
      <p:sp>
        <p:nvSpPr>
          <p:cNvPr id="10" name="Footer Placeholder 9"/>
          <p:cNvSpPr>
            <a:spLocks noGrp="1"/>
          </p:cNvSpPr>
          <p:nvPr>
            <p:ph type="ftr" sz="quarter" idx="12"/>
          </p:nvPr>
        </p:nvSpPr>
        <p:spPr/>
        <p:txBody>
          <a:bodyPr/>
          <a:lstStyle/>
          <a:p>
            <a:endParaRPr lang="en-US" dirty="0"/>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213E253B-1893-4367-8BAE-DF4BC10DC578}" type="datetime2">
              <a:rPr lang="en-US" smtClean="0"/>
              <a:t>Saturday, January 16, 16</a:t>
            </a:fld>
            <a:endParaRPr lang="en-US" dirty="0"/>
          </a:p>
        </p:txBody>
      </p:sp>
      <p:sp>
        <p:nvSpPr>
          <p:cNvPr id="15" name="Slide Number Placeholder 14"/>
          <p:cNvSpPr>
            <a:spLocks noGrp="1"/>
          </p:cNvSpPr>
          <p:nvPr>
            <p:ph type="sldNum" sz="quarter" idx="11"/>
          </p:nvPr>
        </p:nvSpPr>
        <p:spPr/>
        <p:txBody>
          <a:bodyPr/>
          <a:lstStyle/>
          <a:p>
            <a:fld id="{1789C0F2-17E0-497A-9BBE-0C73201AAFE3}" type="slidenum">
              <a:rPr lang="en-US" smtClean="0"/>
              <a:pPr/>
              <a:t>‹#›</a:t>
            </a:fld>
            <a:endParaRPr lang="en-US" dirty="0"/>
          </a:p>
        </p:txBody>
      </p:sp>
      <p:sp>
        <p:nvSpPr>
          <p:cNvPr id="16" name="Footer Placeholder 15"/>
          <p:cNvSpPr>
            <a:spLocks noGrp="1"/>
          </p:cNvSpPr>
          <p:nvPr>
            <p:ph type="ftr" sz="quarter" idx="12"/>
          </p:nvPr>
        </p:nvSpPr>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8B62300D-25B3-4603-86C9-4CB776489F00}" type="datetime2">
              <a:rPr lang="en-US" smtClean="0"/>
              <a:t>Saturday, January 16, 16</a:t>
            </a:fld>
            <a:endParaRPr lang="en-US" dirty="0"/>
          </a:p>
        </p:txBody>
      </p:sp>
      <p:sp>
        <p:nvSpPr>
          <p:cNvPr id="8" name="Slide Number Placeholder 7"/>
          <p:cNvSpPr>
            <a:spLocks noGrp="1"/>
          </p:cNvSpPr>
          <p:nvPr>
            <p:ph type="sldNum" sz="quarter" idx="11"/>
          </p:nvPr>
        </p:nvSpPr>
        <p:spPr/>
        <p:txBody>
          <a:bodyPr/>
          <a:lstStyle/>
          <a:p>
            <a:fld id="{1789C0F2-17E0-497A-9BBE-0C73201AAFE3}"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C6314AD9-FCC8-48B7-B85B-012A91320DFF}" type="datetime2">
              <a:rPr lang="en-US" smtClean="0"/>
              <a:t>Saturday, January 16, 16</a:t>
            </a:fld>
            <a:endParaRPr lang="en-US" dirty="0"/>
          </a:p>
        </p:txBody>
      </p:sp>
      <p:sp>
        <p:nvSpPr>
          <p:cNvPr id="6" name="Slide Number Placeholder 5"/>
          <p:cNvSpPr>
            <a:spLocks noGrp="1"/>
          </p:cNvSpPr>
          <p:nvPr>
            <p:ph type="sldNum" sz="quarter" idx="11"/>
          </p:nvPr>
        </p:nvSpPr>
        <p:spPr/>
        <p:txBody>
          <a:bodyPr/>
          <a:lstStyle/>
          <a:p>
            <a:fld id="{1789C0F2-17E0-497A-9BBE-0C73201AAFE3}" type="slidenum">
              <a:rPr lang="en-US" smtClean="0"/>
              <a:pPr/>
              <a:t>‹#›</a:t>
            </a:fld>
            <a:endParaRPr lang="en-US" dirty="0"/>
          </a:p>
        </p:txBody>
      </p:sp>
      <p:sp>
        <p:nvSpPr>
          <p:cNvPr id="7" name="Footer Placeholder 6"/>
          <p:cNvSpPr>
            <a:spLocks noGrp="1"/>
          </p:cNvSpPr>
          <p:nvPr>
            <p:ph type="ftr" sz="quarter" idx="12"/>
          </p:nvPr>
        </p:nvSpPr>
        <p:spPr/>
        <p:txBody>
          <a:bodyPr/>
          <a:lstStyle/>
          <a:p>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182DC50-D5DB-4F94-B367-9876CD2C4012}" type="datetime2">
              <a:rPr lang="en-US" smtClean="0"/>
              <a:t>Saturday, January 16, 16</a:t>
            </a:fld>
            <a:endParaRPr lang="en-US" dirty="0"/>
          </a:p>
        </p:txBody>
      </p:sp>
      <p:sp>
        <p:nvSpPr>
          <p:cNvPr id="16" name="Slide Number Placeholder 15"/>
          <p:cNvSpPr>
            <a:spLocks noGrp="1"/>
          </p:cNvSpPr>
          <p:nvPr>
            <p:ph type="sldNum" sz="quarter" idx="11"/>
          </p:nvPr>
        </p:nvSpPr>
        <p:spPr/>
        <p:txBody>
          <a:bodyPr/>
          <a:lstStyle/>
          <a:p>
            <a:fld id="{1789C0F2-17E0-497A-9BBE-0C73201AAFE3}" type="slidenum">
              <a:rPr lang="en-US" smtClean="0"/>
              <a:pPr/>
              <a:t>‹#›</a:t>
            </a:fld>
            <a:endParaRPr lang="en-US" dirty="0"/>
          </a:p>
        </p:txBody>
      </p:sp>
      <p:sp>
        <p:nvSpPr>
          <p:cNvPr id="17" name="Footer Placeholder 16"/>
          <p:cNvSpPr>
            <a:spLocks noGrp="1"/>
          </p:cNvSpPr>
          <p:nvPr>
            <p:ph type="ftr" sz="quarter" idx="12"/>
          </p:nvPr>
        </p:nvSpPr>
        <p:spPr/>
        <p:txBody>
          <a:bodyPr/>
          <a:lstStyle/>
          <a:p>
            <a:endParaRPr lang="en-US" dirty="0"/>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292EB412-E790-42EA-81FE-2925D3A43D91}" type="datetime2">
              <a:rPr lang="en-US" smtClean="0"/>
              <a:t>Saturday, January 16, 16</a:t>
            </a:fld>
            <a:endParaRPr lang="en-US" dirty="0"/>
          </a:p>
        </p:txBody>
      </p:sp>
      <p:sp>
        <p:nvSpPr>
          <p:cNvPr id="14" name="Slide Number Placeholder 13"/>
          <p:cNvSpPr>
            <a:spLocks noGrp="1"/>
          </p:cNvSpPr>
          <p:nvPr>
            <p:ph type="sldNum" sz="quarter" idx="11"/>
          </p:nvPr>
        </p:nvSpPr>
        <p:spPr/>
        <p:txBody>
          <a:bodyPr/>
          <a:lstStyle/>
          <a:p>
            <a:fld id="{1789C0F2-17E0-497A-9BBE-0C73201AAFE3}" type="slidenum">
              <a:rPr lang="en-US" smtClean="0"/>
              <a:pPr/>
              <a:t>‹#›</a:t>
            </a:fld>
            <a:endParaRPr lang="en-US" dirty="0"/>
          </a:p>
        </p:txBody>
      </p:sp>
      <p:sp>
        <p:nvSpPr>
          <p:cNvPr id="15" name="Footer Placeholder 14"/>
          <p:cNvSpPr>
            <a:spLocks noGrp="1"/>
          </p:cNvSpPr>
          <p:nvPr>
            <p:ph type="ftr" sz="quarter" idx="12"/>
          </p:nvPr>
        </p:nvSpPr>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0B385921-A91A-409C-921C-0E0EC1E750EC}" type="datetime2">
              <a:rPr lang="en-US" smtClean="0"/>
              <a:t>Saturday, January 16, 16</a:t>
            </a:fld>
            <a:endParaRPr lang="en-US" dirty="0"/>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dirty="0"/>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1789C0F2-17E0-497A-9BBE-0C73201AAFE3}"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400" b="1" dirty="0" smtClean="0"/>
              <a:t>Jesus</a:t>
            </a:r>
            <a:endParaRPr lang="en-US" sz="4400" b="1" dirty="0"/>
          </a:p>
        </p:txBody>
      </p:sp>
      <p:sp>
        <p:nvSpPr>
          <p:cNvPr id="3" name="Subtitle 2"/>
          <p:cNvSpPr>
            <a:spLocks noGrp="1"/>
          </p:cNvSpPr>
          <p:nvPr>
            <p:ph type="subTitle" idx="1"/>
          </p:nvPr>
        </p:nvSpPr>
        <p:spPr/>
        <p:txBody>
          <a:bodyPr>
            <a:normAutofit/>
          </a:bodyPr>
          <a:lstStyle/>
          <a:p>
            <a:r>
              <a:rPr lang="en-US" sz="3200" dirty="0" smtClean="0"/>
              <a:t>A Wedding Miracle</a:t>
            </a:r>
            <a:endParaRPr lang="en-US" sz="3200" dirty="0"/>
          </a:p>
        </p:txBody>
      </p:sp>
    </p:spTree>
    <p:extLst>
      <p:ext uri="{BB962C8B-B14F-4D97-AF65-F5344CB8AC3E}">
        <p14:creationId xmlns:p14="http://schemas.microsoft.com/office/powerpoint/2010/main" val="7117831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987147"/>
            <a:ext cx="7988300" cy="5078313"/>
          </a:xfrm>
          <a:prstGeom prst="rect">
            <a:avLst/>
          </a:prstGeom>
        </p:spPr>
        <p:txBody>
          <a:bodyPr wrap="square">
            <a:spAutoFit/>
          </a:bodyPr>
          <a:lstStyle/>
          <a:p>
            <a:pPr>
              <a:spcAft>
                <a:spcPts val="1200"/>
              </a:spcAft>
            </a:pPr>
            <a:r>
              <a:rPr lang="en-US" altLang="zh-CHT" sz="2200" baseline="30000" dirty="0" smtClean="0"/>
              <a:t>7</a:t>
            </a:r>
            <a:r>
              <a:rPr lang="en-US" altLang="zh-CHT" sz="2200" dirty="0" smtClean="0"/>
              <a:t> </a:t>
            </a:r>
            <a:r>
              <a:rPr lang="zh-CHT" altLang="en-US" sz="2200" dirty="0"/>
              <a:t>耶 穌 對 用 人 說 ： 「 把 缸 倒 滿 了 水 。 他 們 就 倒 滿 了 ， 直 到 缸 口 。 」</a:t>
            </a:r>
          </a:p>
          <a:p>
            <a:pPr>
              <a:spcAft>
                <a:spcPts val="1200"/>
              </a:spcAft>
            </a:pPr>
            <a:r>
              <a:rPr lang="en-US" altLang="zh-CHT" sz="2200" baseline="30000" dirty="0"/>
              <a:t>8</a:t>
            </a:r>
            <a:r>
              <a:rPr lang="en-US" altLang="zh-CHT" sz="2200" dirty="0"/>
              <a:t> </a:t>
            </a:r>
            <a:r>
              <a:rPr lang="zh-CHT" altLang="en-US" sz="2200" dirty="0"/>
              <a:t>耶 穌 又 說 ： 「 現 在 可 以 舀 出 來 ， 送 給 管 筵 席 的 。 他 們 就 送 了 去 。 」</a:t>
            </a:r>
          </a:p>
          <a:p>
            <a:pPr>
              <a:spcAft>
                <a:spcPts val="1200"/>
              </a:spcAft>
            </a:pPr>
            <a:r>
              <a:rPr lang="en-US" altLang="zh-CHT" sz="2200" baseline="30000" dirty="0"/>
              <a:t>9</a:t>
            </a:r>
            <a:r>
              <a:rPr lang="en-US" altLang="zh-CHT" sz="2200" dirty="0"/>
              <a:t> </a:t>
            </a:r>
            <a:r>
              <a:rPr lang="zh-CHT" altLang="en-US" sz="2200" dirty="0"/>
              <a:t>管 筵 席 的 嘗 了 那 水 變 的 酒 ， 並 不 知 道 是 那 裡 來 的 ， 只 有 舀 水 的 用 人 知 道 。 管 筵 席 的 便 叫 新 郎 來 ，</a:t>
            </a:r>
          </a:p>
          <a:p>
            <a:pPr>
              <a:spcAft>
                <a:spcPts val="1200"/>
              </a:spcAft>
            </a:pPr>
            <a:r>
              <a:rPr lang="en-US" altLang="zh-CHT" sz="2200" baseline="30000" dirty="0"/>
              <a:t>10</a:t>
            </a:r>
            <a:r>
              <a:rPr lang="en-US" altLang="zh-CHT" sz="2200" dirty="0"/>
              <a:t> </a:t>
            </a:r>
            <a:r>
              <a:rPr lang="zh-CHT" altLang="en-US" sz="2200" dirty="0"/>
              <a:t>對 他 說 ： 「 人 都 是 先 擺 上 好 酒 ， 等 客 喝 足 了 ， 才 擺 上 次 的 ， 你 倒 把 好 酒 留 到 如 今 ！ 」</a:t>
            </a:r>
          </a:p>
          <a:p>
            <a:pPr>
              <a:spcAft>
                <a:spcPts val="1200"/>
              </a:spcAft>
            </a:pPr>
            <a:r>
              <a:rPr lang="en-US" altLang="zh-CHT" sz="2200" baseline="30000" dirty="0"/>
              <a:t>11</a:t>
            </a:r>
            <a:r>
              <a:rPr lang="en-US" altLang="zh-CHT" sz="2200" dirty="0"/>
              <a:t> </a:t>
            </a:r>
            <a:r>
              <a:rPr lang="zh-CHT" altLang="en-US" sz="2200" dirty="0"/>
              <a:t>這 是 耶 穌 所 行 的 頭 一 件 神 蹟 ， 是 在 加 利 利 的 迦 拿 行 的 ， 顯 出 他 的 榮 耀 來 ； 他 的 門 徒 就 信 他 了 </a:t>
            </a:r>
            <a:r>
              <a:rPr lang="zh-CHT" altLang="en-US" sz="2200" dirty="0" smtClean="0"/>
              <a:t>。</a:t>
            </a:r>
            <a:endParaRPr lang="en-US" altLang="zh-CHT" sz="2200" dirty="0" smtClean="0"/>
          </a:p>
          <a:p>
            <a:endParaRPr lang="en-US" altLang="ja-JP" sz="2200" dirty="0" smtClean="0"/>
          </a:p>
          <a:p>
            <a:pPr>
              <a:spcAft>
                <a:spcPts val="1200"/>
              </a:spcAft>
            </a:pPr>
            <a:r>
              <a:rPr lang="en-US" altLang="ja-JP" sz="2200" dirty="0" smtClean="0"/>
              <a:t>					</a:t>
            </a:r>
            <a:r>
              <a:rPr lang="ja-JP" altLang="en-US" sz="2200" dirty="0" smtClean="0"/>
              <a:t>約 </a:t>
            </a:r>
            <a:r>
              <a:rPr lang="ja-JP" altLang="en-US" sz="2200" dirty="0"/>
              <a:t>翰 福 音 </a:t>
            </a:r>
            <a:r>
              <a:rPr lang="en-US" altLang="ja-JP" sz="2200" dirty="0"/>
              <a:t>2:1-</a:t>
            </a:r>
            <a:r>
              <a:rPr lang="en-US" altLang="ja-JP" sz="2200" dirty="0" smtClean="0"/>
              <a:t>11</a:t>
            </a:r>
            <a:endParaRPr lang="en-US" sz="2200" dirty="0"/>
          </a:p>
        </p:txBody>
      </p:sp>
    </p:spTree>
    <p:extLst>
      <p:ext uri="{BB962C8B-B14F-4D97-AF65-F5344CB8AC3E}">
        <p14:creationId xmlns:p14="http://schemas.microsoft.com/office/powerpoint/2010/main" val="3867169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986900"/>
            <a:ext cx="3469294" cy="646331"/>
          </a:xfrm>
          <a:prstGeom prst="rect">
            <a:avLst/>
          </a:prstGeom>
          <a:noFill/>
        </p:spPr>
        <p:txBody>
          <a:bodyPr wrap="none" rtlCol="0">
            <a:spAutoFit/>
          </a:bodyPr>
          <a:lstStyle/>
          <a:p>
            <a:r>
              <a:rPr lang="en-US" sz="3600" dirty="0" smtClean="0">
                <a:latin typeface="Helvetica"/>
                <a:cs typeface="Helvetica"/>
              </a:rPr>
              <a:t>A time to rejoice</a:t>
            </a:r>
            <a:endParaRPr lang="en-US" sz="3600" dirty="0">
              <a:latin typeface="Helvetica"/>
              <a:cs typeface="Helvetica"/>
            </a:endParaRPr>
          </a:p>
        </p:txBody>
      </p:sp>
    </p:spTree>
    <p:extLst>
      <p:ext uri="{BB962C8B-B14F-4D97-AF65-F5344CB8AC3E}">
        <p14:creationId xmlns:p14="http://schemas.microsoft.com/office/powerpoint/2010/main" val="2361696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38200" y="1069029"/>
            <a:ext cx="7599964" cy="4861871"/>
          </a:xfrm>
          <a:prstGeom prst="rect">
            <a:avLst/>
          </a:prstGeom>
        </p:spPr>
      </p:pic>
    </p:spTree>
    <p:extLst>
      <p:ext uri="{BB962C8B-B14F-4D97-AF65-F5344CB8AC3E}">
        <p14:creationId xmlns:p14="http://schemas.microsoft.com/office/powerpoint/2010/main" val="1772848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2288907"/>
            <a:ext cx="6921500" cy="1815882"/>
          </a:xfrm>
          <a:prstGeom prst="rect">
            <a:avLst/>
          </a:prstGeom>
        </p:spPr>
        <p:txBody>
          <a:bodyPr wrap="square">
            <a:spAutoFit/>
          </a:bodyPr>
          <a:lstStyle/>
          <a:p>
            <a:r>
              <a:rPr lang="en-US" sz="2800" baseline="30000" dirty="0">
                <a:latin typeface="Helvetica"/>
                <a:cs typeface="Helvetica"/>
              </a:rPr>
              <a:t>1</a:t>
            </a:r>
            <a:r>
              <a:rPr lang="en-US" sz="2800" dirty="0">
                <a:latin typeface="Helvetica"/>
                <a:cs typeface="Helvetica"/>
              </a:rPr>
              <a:t> On the third day a wedding took place at Cana in Galilee. Jesus’ mother was there</a:t>
            </a:r>
            <a:r>
              <a:rPr lang="en-US" sz="2800" dirty="0" smtClean="0">
                <a:latin typeface="Helvetica"/>
                <a:cs typeface="Helvetica"/>
              </a:rPr>
              <a:t>, </a:t>
            </a:r>
            <a:r>
              <a:rPr lang="en-US" sz="2800" baseline="30000" dirty="0" smtClean="0">
                <a:latin typeface="Helvetica"/>
                <a:cs typeface="Helvetica"/>
              </a:rPr>
              <a:t>2</a:t>
            </a:r>
            <a:r>
              <a:rPr lang="en-US" sz="2800" dirty="0" smtClean="0">
                <a:latin typeface="Helvetica"/>
                <a:cs typeface="Helvetica"/>
              </a:rPr>
              <a:t> </a:t>
            </a:r>
            <a:r>
              <a:rPr lang="en-US" sz="2800" dirty="0">
                <a:latin typeface="Helvetica"/>
                <a:cs typeface="Helvetica"/>
              </a:rPr>
              <a:t>and Jesus and his disciples had also been invited to the wedding. </a:t>
            </a:r>
            <a:endParaRPr lang="en-US" sz="2800" dirty="0" smtClean="0">
              <a:latin typeface="Helvetica"/>
              <a:cs typeface="Helvetica"/>
            </a:endParaRPr>
          </a:p>
        </p:txBody>
      </p:sp>
    </p:spTree>
    <p:extLst>
      <p:ext uri="{BB962C8B-B14F-4D97-AF65-F5344CB8AC3E}">
        <p14:creationId xmlns:p14="http://schemas.microsoft.com/office/powerpoint/2010/main" val="34705049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49400" y="1118947"/>
            <a:ext cx="6261100" cy="4648392"/>
          </a:xfrm>
          <a:prstGeom prst="rect">
            <a:avLst/>
          </a:prstGeom>
        </p:spPr>
      </p:pic>
    </p:spTree>
    <p:extLst>
      <p:ext uri="{BB962C8B-B14F-4D97-AF65-F5344CB8AC3E}">
        <p14:creationId xmlns:p14="http://schemas.microsoft.com/office/powerpoint/2010/main" val="761711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01700" y="1078732"/>
            <a:ext cx="7454900" cy="4986920"/>
          </a:xfrm>
          <a:prstGeom prst="rect">
            <a:avLst/>
          </a:prstGeom>
        </p:spPr>
      </p:pic>
    </p:spTree>
    <p:extLst>
      <p:ext uri="{BB962C8B-B14F-4D97-AF65-F5344CB8AC3E}">
        <p14:creationId xmlns:p14="http://schemas.microsoft.com/office/powerpoint/2010/main" val="3753951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36601" y="1485900"/>
            <a:ext cx="7962899" cy="4247317"/>
          </a:xfrm>
          <a:prstGeom prst="rect">
            <a:avLst/>
          </a:prstGeom>
          <a:noFill/>
        </p:spPr>
        <p:txBody>
          <a:bodyPr wrap="square" rtlCol="0">
            <a:spAutoFit/>
          </a:bodyPr>
          <a:lstStyle/>
          <a:p>
            <a:r>
              <a:rPr lang="en-US" b="1" dirty="0" smtClean="0">
                <a:latin typeface="Helvetica"/>
                <a:cs typeface="Helvetica"/>
              </a:rPr>
              <a:t>Marriage Arranged </a:t>
            </a:r>
            <a:r>
              <a:rPr lang="en-US" dirty="0" smtClean="0">
                <a:latin typeface="Helvetica"/>
                <a:cs typeface="Helvetica"/>
              </a:rPr>
              <a:t>– negotiations &amp; contract to secure bride</a:t>
            </a:r>
          </a:p>
          <a:p>
            <a:endParaRPr lang="en-US" dirty="0">
              <a:latin typeface="Helvetica"/>
              <a:cs typeface="Helvetica"/>
            </a:endParaRPr>
          </a:p>
          <a:p>
            <a:r>
              <a:rPr lang="en-US" b="1" dirty="0" smtClean="0">
                <a:latin typeface="Helvetica"/>
                <a:cs typeface="Helvetica"/>
              </a:rPr>
              <a:t>Groom</a:t>
            </a:r>
            <a:r>
              <a:rPr lang="en-US" dirty="0" smtClean="0">
                <a:latin typeface="Helvetica"/>
                <a:cs typeface="Helvetica"/>
              </a:rPr>
              <a:t> – pledge of value; Bride – purification ritual</a:t>
            </a:r>
          </a:p>
          <a:p>
            <a:endParaRPr lang="en-US" dirty="0">
              <a:latin typeface="Helvetica"/>
              <a:cs typeface="Helvetica"/>
            </a:endParaRPr>
          </a:p>
          <a:p>
            <a:r>
              <a:rPr lang="en-US" b="1" dirty="0" smtClean="0">
                <a:latin typeface="Helvetica"/>
                <a:cs typeface="Helvetica"/>
              </a:rPr>
              <a:t>Preparation</a:t>
            </a:r>
            <a:r>
              <a:rPr lang="en-US" dirty="0" smtClean="0">
                <a:latin typeface="Helvetica"/>
                <a:cs typeface="Helvetica"/>
              </a:rPr>
              <a:t> – Groom goes to “prepare a place for you” (John 14)</a:t>
            </a:r>
          </a:p>
          <a:p>
            <a:endParaRPr lang="en-US" dirty="0">
              <a:latin typeface="Helvetica"/>
              <a:cs typeface="Helvetica"/>
            </a:endParaRPr>
          </a:p>
          <a:p>
            <a:r>
              <a:rPr lang="en-US" b="1" dirty="0" smtClean="0">
                <a:latin typeface="Helvetica"/>
                <a:cs typeface="Helvetica"/>
              </a:rPr>
              <a:t>Engaged woman </a:t>
            </a:r>
            <a:r>
              <a:rPr lang="en-US" dirty="0" smtClean="0">
                <a:latin typeface="Helvetica"/>
                <a:cs typeface="Helvetica"/>
              </a:rPr>
              <a:t>– wears veil to show she is set apart &amp; bought with a price</a:t>
            </a:r>
          </a:p>
          <a:p>
            <a:endParaRPr lang="en-US" dirty="0">
              <a:latin typeface="Helvetica"/>
              <a:cs typeface="Helvetica"/>
            </a:endParaRPr>
          </a:p>
          <a:p>
            <a:r>
              <a:rPr lang="en-US" b="1" dirty="0" smtClean="0">
                <a:latin typeface="Helvetica"/>
                <a:cs typeface="Helvetica"/>
              </a:rPr>
              <a:t>Procession of oil lamps </a:t>
            </a:r>
            <a:r>
              <a:rPr lang="en-US" dirty="0" smtClean="0">
                <a:latin typeface="Helvetica"/>
                <a:cs typeface="Helvetica"/>
              </a:rPr>
              <a:t>– groom and his friends get bride</a:t>
            </a:r>
          </a:p>
          <a:p>
            <a:endParaRPr lang="en-US" dirty="0">
              <a:latin typeface="Helvetica"/>
              <a:cs typeface="Helvetica"/>
            </a:endParaRPr>
          </a:p>
          <a:p>
            <a:r>
              <a:rPr lang="en-US" b="1" dirty="0">
                <a:latin typeface="Helvetica"/>
                <a:cs typeface="Helvetica"/>
              </a:rPr>
              <a:t>A shout </a:t>
            </a:r>
            <a:r>
              <a:rPr lang="en-US" dirty="0">
                <a:latin typeface="Helvetica"/>
                <a:cs typeface="Helvetica"/>
              </a:rPr>
              <a:t>– </a:t>
            </a:r>
            <a:r>
              <a:rPr lang="en-US" dirty="0" smtClean="0">
                <a:latin typeface="Helvetica"/>
                <a:cs typeface="Helvetica"/>
              </a:rPr>
              <a:t>“Here’s </a:t>
            </a:r>
            <a:r>
              <a:rPr lang="en-US" dirty="0">
                <a:latin typeface="Helvetica"/>
                <a:cs typeface="Helvetica"/>
              </a:rPr>
              <a:t>the bridegroom! Come out to meet him</a:t>
            </a:r>
            <a:r>
              <a:rPr lang="en-US" dirty="0" smtClean="0">
                <a:latin typeface="Helvetica"/>
                <a:cs typeface="Helvetica"/>
              </a:rPr>
              <a:t>!” (Mt. 25:6)</a:t>
            </a:r>
          </a:p>
          <a:p>
            <a:endParaRPr lang="en-US" dirty="0">
              <a:latin typeface="Helvetica"/>
              <a:cs typeface="Helvetica"/>
            </a:endParaRPr>
          </a:p>
          <a:p>
            <a:r>
              <a:rPr lang="en-US" b="1" dirty="0" smtClean="0">
                <a:latin typeface="Helvetica"/>
                <a:cs typeface="Helvetica"/>
              </a:rPr>
              <a:t>Marriage begins</a:t>
            </a:r>
            <a:r>
              <a:rPr lang="en-US" dirty="0" smtClean="0">
                <a:latin typeface="Helvetica"/>
                <a:cs typeface="Helvetica"/>
              </a:rPr>
              <a:t> – Groom takes bride to father’s house for 7 days</a:t>
            </a:r>
          </a:p>
          <a:p>
            <a:endParaRPr lang="en-US" dirty="0">
              <a:latin typeface="Helvetica"/>
              <a:cs typeface="Helvetica"/>
            </a:endParaRPr>
          </a:p>
          <a:p>
            <a:r>
              <a:rPr lang="en-US" b="1" dirty="0" smtClean="0">
                <a:latin typeface="Helvetica"/>
                <a:cs typeface="Helvetica"/>
              </a:rPr>
              <a:t>Wedding Celebration </a:t>
            </a:r>
            <a:r>
              <a:rPr lang="en-US" dirty="0">
                <a:latin typeface="Helvetica"/>
                <a:cs typeface="Helvetica"/>
              </a:rPr>
              <a:t>– </a:t>
            </a:r>
            <a:r>
              <a:rPr lang="en-US" dirty="0" smtClean="0">
                <a:latin typeface="Helvetica"/>
                <a:cs typeface="Helvetica"/>
              </a:rPr>
              <a:t>7 days </a:t>
            </a:r>
            <a:r>
              <a:rPr lang="en-US" dirty="0">
                <a:latin typeface="Helvetica"/>
                <a:cs typeface="Helvetica"/>
              </a:rPr>
              <a:t>of food, music, dance and celebration</a:t>
            </a:r>
          </a:p>
        </p:txBody>
      </p:sp>
      <p:sp>
        <p:nvSpPr>
          <p:cNvPr id="3" name="TextBox 2"/>
          <p:cNvSpPr txBox="1"/>
          <p:nvPr/>
        </p:nvSpPr>
        <p:spPr>
          <a:xfrm>
            <a:off x="3213100" y="787400"/>
            <a:ext cx="3343834" cy="400110"/>
          </a:xfrm>
          <a:prstGeom prst="rect">
            <a:avLst/>
          </a:prstGeom>
          <a:noFill/>
        </p:spPr>
        <p:txBody>
          <a:bodyPr wrap="none" rtlCol="0">
            <a:spAutoFit/>
          </a:bodyPr>
          <a:lstStyle/>
          <a:p>
            <a:r>
              <a:rPr lang="en-US" sz="2000" b="1" dirty="0" smtClean="0">
                <a:latin typeface="Helvetica"/>
                <a:cs typeface="Helvetica"/>
              </a:rPr>
              <a:t>Ancient Jewish Weddings</a:t>
            </a:r>
            <a:endParaRPr lang="en-US" sz="2000" b="1" dirty="0">
              <a:latin typeface="Helvetica"/>
              <a:cs typeface="Helvetica"/>
            </a:endParaRPr>
          </a:p>
        </p:txBody>
      </p:sp>
    </p:spTree>
    <p:extLst>
      <p:ext uri="{BB962C8B-B14F-4D97-AF65-F5344CB8AC3E}">
        <p14:creationId xmlns:p14="http://schemas.microsoft.com/office/powerpoint/2010/main" val="4092571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890965"/>
            <a:ext cx="4187489" cy="646331"/>
          </a:xfrm>
          <a:prstGeom prst="rect">
            <a:avLst/>
          </a:prstGeom>
          <a:noFill/>
        </p:spPr>
        <p:txBody>
          <a:bodyPr wrap="none" rtlCol="0">
            <a:spAutoFit/>
          </a:bodyPr>
          <a:lstStyle/>
          <a:p>
            <a:r>
              <a:rPr lang="en-US" sz="3600" dirty="0" smtClean="0">
                <a:latin typeface="Helvetica"/>
                <a:cs typeface="Helvetica"/>
              </a:rPr>
              <a:t>An impending crisis</a:t>
            </a:r>
            <a:endParaRPr lang="en-US" sz="3600" dirty="0">
              <a:latin typeface="Helvetica"/>
              <a:cs typeface="Helvetica"/>
            </a:endParaRPr>
          </a:p>
        </p:txBody>
      </p:sp>
    </p:spTree>
    <p:extLst>
      <p:ext uri="{BB962C8B-B14F-4D97-AF65-F5344CB8AC3E}">
        <p14:creationId xmlns:p14="http://schemas.microsoft.com/office/powerpoint/2010/main" val="15942651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498600" y="1114921"/>
            <a:ext cx="6172200" cy="4618653"/>
          </a:xfrm>
          <a:prstGeom prst="rect">
            <a:avLst/>
          </a:prstGeom>
        </p:spPr>
      </p:pic>
    </p:spTree>
    <p:extLst>
      <p:ext uri="{BB962C8B-B14F-4D97-AF65-F5344CB8AC3E}">
        <p14:creationId xmlns:p14="http://schemas.microsoft.com/office/powerpoint/2010/main" val="994631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2983786"/>
            <a:ext cx="7162800" cy="954107"/>
          </a:xfrm>
          <a:prstGeom prst="rect">
            <a:avLst/>
          </a:prstGeom>
        </p:spPr>
        <p:txBody>
          <a:bodyPr wrap="square">
            <a:spAutoFit/>
          </a:bodyPr>
          <a:lstStyle/>
          <a:p>
            <a:r>
              <a:rPr lang="en-US" sz="2800" baseline="30000" dirty="0" smtClean="0">
                <a:latin typeface="Helvetica"/>
                <a:cs typeface="Helvetica"/>
              </a:rPr>
              <a:t>3</a:t>
            </a:r>
            <a:r>
              <a:rPr lang="en-US" sz="2800" dirty="0" smtClean="0">
                <a:latin typeface="Helvetica"/>
                <a:cs typeface="Helvetica"/>
              </a:rPr>
              <a:t> </a:t>
            </a:r>
            <a:r>
              <a:rPr lang="en-US" sz="2800" dirty="0">
                <a:latin typeface="Helvetica"/>
                <a:cs typeface="Helvetica"/>
              </a:rPr>
              <a:t>When the wine was gone, Jesus’ mother said to him, “They have no more wine.</a:t>
            </a:r>
            <a:r>
              <a:rPr lang="en-US" sz="2800" dirty="0" smtClean="0">
                <a:latin typeface="Helvetica"/>
                <a:cs typeface="Helvetica"/>
              </a:rPr>
              <a:t>”</a:t>
            </a:r>
            <a:endParaRPr lang="en-US" sz="2800" dirty="0">
              <a:latin typeface="Helvetica"/>
              <a:cs typeface="Helvetica"/>
            </a:endParaRPr>
          </a:p>
        </p:txBody>
      </p:sp>
    </p:spTree>
    <p:extLst>
      <p:ext uri="{BB962C8B-B14F-4D97-AF65-F5344CB8AC3E}">
        <p14:creationId xmlns:p14="http://schemas.microsoft.com/office/powerpoint/2010/main" val="76070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23900" y="859366"/>
            <a:ext cx="7645400" cy="5096933"/>
          </a:xfrm>
          <a:prstGeom prst="rect">
            <a:avLst/>
          </a:prstGeom>
        </p:spPr>
      </p:pic>
    </p:spTree>
    <p:extLst>
      <p:ext uri="{BB962C8B-B14F-4D97-AF65-F5344CB8AC3E}">
        <p14:creationId xmlns:p14="http://schemas.microsoft.com/office/powerpoint/2010/main" val="18515579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019300" y="698500"/>
            <a:ext cx="5105400" cy="5638800"/>
          </a:xfrm>
          <a:prstGeom prst="rect">
            <a:avLst/>
          </a:prstGeom>
        </p:spPr>
      </p:pic>
    </p:spTree>
    <p:extLst>
      <p:ext uri="{BB962C8B-B14F-4D97-AF65-F5344CB8AC3E}">
        <p14:creationId xmlns:p14="http://schemas.microsoft.com/office/powerpoint/2010/main" val="485422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8400" y="2361486"/>
            <a:ext cx="6934200" cy="1692771"/>
          </a:xfrm>
          <a:prstGeom prst="rect">
            <a:avLst/>
          </a:prstGeom>
        </p:spPr>
        <p:txBody>
          <a:bodyPr wrap="square">
            <a:spAutoFit/>
          </a:bodyPr>
          <a:lstStyle/>
          <a:p>
            <a:r>
              <a:rPr lang="en-US" sz="2600" baseline="30000" dirty="0" smtClean="0">
                <a:latin typeface="Helvetica"/>
                <a:cs typeface="Helvetica"/>
              </a:rPr>
              <a:t>4</a:t>
            </a:r>
            <a:r>
              <a:rPr lang="en-US" sz="2600" dirty="0" smtClean="0">
                <a:latin typeface="Helvetica"/>
                <a:cs typeface="Helvetica"/>
              </a:rPr>
              <a:t> </a:t>
            </a:r>
            <a:r>
              <a:rPr lang="en-US" sz="2600" dirty="0">
                <a:latin typeface="Helvetica"/>
                <a:cs typeface="Helvetica"/>
              </a:rPr>
              <a:t>“Woman, why do you involve me?” Jesus replied. “My hour has not yet come.</a:t>
            </a:r>
            <a:r>
              <a:rPr lang="en-US" sz="2600" dirty="0" smtClean="0">
                <a:latin typeface="Helvetica"/>
                <a:cs typeface="Helvetica"/>
              </a:rPr>
              <a:t>”</a:t>
            </a:r>
          </a:p>
          <a:p>
            <a:r>
              <a:rPr lang="en-US" sz="2600" baseline="30000" dirty="0" smtClean="0">
                <a:latin typeface="Helvetica"/>
                <a:cs typeface="Helvetica"/>
              </a:rPr>
              <a:t>5 </a:t>
            </a:r>
            <a:r>
              <a:rPr lang="en-US" sz="2600" dirty="0" smtClean="0">
                <a:latin typeface="Helvetica"/>
                <a:cs typeface="Helvetica"/>
              </a:rPr>
              <a:t>His mother said to the servants, “Do whatever he tells you.”</a:t>
            </a:r>
            <a:endParaRPr lang="en-US" sz="2600" dirty="0">
              <a:latin typeface="Helvetica"/>
              <a:cs typeface="Helvetica"/>
            </a:endParaRPr>
          </a:p>
        </p:txBody>
      </p:sp>
    </p:spTree>
    <p:extLst>
      <p:ext uri="{BB962C8B-B14F-4D97-AF65-F5344CB8AC3E}">
        <p14:creationId xmlns:p14="http://schemas.microsoft.com/office/powerpoint/2010/main" val="255547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400" y="2890965"/>
            <a:ext cx="3520240" cy="646331"/>
          </a:xfrm>
          <a:prstGeom prst="rect">
            <a:avLst/>
          </a:prstGeom>
          <a:noFill/>
        </p:spPr>
        <p:txBody>
          <a:bodyPr wrap="none" rtlCol="0">
            <a:spAutoFit/>
          </a:bodyPr>
          <a:lstStyle/>
          <a:p>
            <a:r>
              <a:rPr lang="en-US" sz="3600" dirty="0" smtClean="0">
                <a:latin typeface="Helvetica"/>
                <a:cs typeface="Helvetica"/>
              </a:rPr>
              <a:t>A crisis resolved</a:t>
            </a:r>
            <a:endParaRPr lang="en-US" sz="3600" dirty="0">
              <a:latin typeface="Helvetica"/>
              <a:cs typeface="Helvetica"/>
            </a:endParaRPr>
          </a:p>
        </p:txBody>
      </p:sp>
    </p:spTree>
    <p:extLst>
      <p:ext uri="{BB962C8B-B14F-4D97-AF65-F5344CB8AC3E}">
        <p14:creationId xmlns:p14="http://schemas.microsoft.com/office/powerpoint/2010/main" val="1001213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47700" y="1434304"/>
            <a:ext cx="7683500" cy="4273947"/>
          </a:xfrm>
          <a:prstGeom prst="rect">
            <a:avLst/>
          </a:prstGeom>
        </p:spPr>
      </p:pic>
    </p:spTree>
    <p:extLst>
      <p:ext uri="{BB962C8B-B14F-4D97-AF65-F5344CB8AC3E}">
        <p14:creationId xmlns:p14="http://schemas.microsoft.com/office/powerpoint/2010/main" val="37186972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1891943"/>
            <a:ext cx="7162800" cy="2677656"/>
          </a:xfrm>
          <a:prstGeom prst="rect">
            <a:avLst/>
          </a:prstGeom>
        </p:spPr>
        <p:txBody>
          <a:bodyPr wrap="square">
            <a:spAutoFit/>
          </a:bodyPr>
          <a:lstStyle/>
          <a:p>
            <a:r>
              <a:rPr lang="en-US" sz="2400" baseline="30000" dirty="0" smtClean="0">
                <a:latin typeface="Helvetica"/>
                <a:cs typeface="Helvetica"/>
              </a:rPr>
              <a:t>6</a:t>
            </a:r>
            <a:r>
              <a:rPr lang="en-US" sz="2400" dirty="0" smtClean="0">
                <a:latin typeface="Helvetica"/>
                <a:cs typeface="Helvetica"/>
              </a:rPr>
              <a:t> </a:t>
            </a:r>
            <a:r>
              <a:rPr lang="en-US" sz="2400" dirty="0">
                <a:latin typeface="Helvetica"/>
                <a:cs typeface="Helvetica"/>
              </a:rPr>
              <a:t>Nearby stood six stone water jars, the kind used by the Jews for ceremonial washing</a:t>
            </a:r>
            <a:r>
              <a:rPr lang="en-US" sz="2400" dirty="0" smtClean="0">
                <a:latin typeface="Helvetica"/>
                <a:cs typeface="Helvetica"/>
              </a:rPr>
              <a:t>, each </a:t>
            </a:r>
            <a:r>
              <a:rPr lang="en-US" sz="2400" dirty="0">
                <a:latin typeface="Helvetica"/>
                <a:cs typeface="Helvetica"/>
              </a:rPr>
              <a:t>holding from twenty to thirty gallons.</a:t>
            </a:r>
          </a:p>
          <a:p>
            <a:r>
              <a:rPr lang="en-US" sz="2400" baseline="30000" dirty="0">
                <a:latin typeface="Helvetica"/>
                <a:cs typeface="Helvetica"/>
              </a:rPr>
              <a:t>7</a:t>
            </a:r>
            <a:r>
              <a:rPr lang="en-US" sz="2400" dirty="0">
                <a:latin typeface="Helvetica"/>
                <a:cs typeface="Helvetica"/>
              </a:rPr>
              <a:t> Jesus said to the servants, “Fill the jars with water”; so they filled them to the brim</a:t>
            </a:r>
            <a:r>
              <a:rPr lang="en-US" sz="2400" dirty="0" smtClean="0">
                <a:latin typeface="Helvetica"/>
                <a:cs typeface="Helvetica"/>
              </a:rPr>
              <a:t>.</a:t>
            </a:r>
          </a:p>
          <a:p>
            <a:r>
              <a:rPr lang="en-US" sz="2400" baseline="30000" dirty="0">
                <a:latin typeface="Helvetica"/>
                <a:cs typeface="Helvetica"/>
              </a:rPr>
              <a:t>8</a:t>
            </a:r>
            <a:r>
              <a:rPr lang="en-US" sz="2400" dirty="0">
                <a:latin typeface="Helvetica"/>
                <a:cs typeface="Helvetica"/>
              </a:rPr>
              <a:t> Then he told them, “Now draw some out and take it to the master of the banquet.</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1198579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804243"/>
            <a:ext cx="7366000" cy="3046988"/>
          </a:xfrm>
          <a:prstGeom prst="rect">
            <a:avLst/>
          </a:prstGeom>
        </p:spPr>
        <p:txBody>
          <a:bodyPr wrap="square">
            <a:spAutoFit/>
          </a:bodyPr>
          <a:lstStyle/>
          <a:p>
            <a:r>
              <a:rPr lang="en-US" sz="2400" dirty="0" smtClean="0">
                <a:latin typeface="Helvetica"/>
                <a:cs typeface="Helvetica"/>
              </a:rPr>
              <a:t>They </a:t>
            </a:r>
            <a:r>
              <a:rPr lang="en-US" sz="2400" dirty="0">
                <a:latin typeface="Helvetica"/>
                <a:cs typeface="Helvetica"/>
              </a:rPr>
              <a:t>did so, </a:t>
            </a:r>
            <a:r>
              <a:rPr lang="en-US" sz="2400" baseline="30000" dirty="0">
                <a:latin typeface="Helvetica"/>
                <a:cs typeface="Helvetica"/>
              </a:rPr>
              <a:t>9</a:t>
            </a:r>
            <a:r>
              <a:rPr lang="en-US" sz="2400" dirty="0">
                <a:latin typeface="Helvetica"/>
                <a:cs typeface="Helvetica"/>
              </a:rPr>
              <a:t> and the master of the banquet tasted the water that had been turned into wine. He did not realize where it had come from, though the servants who had drawn the water knew. Then he called the bridegroom aside </a:t>
            </a:r>
            <a:r>
              <a:rPr lang="en-US" sz="2400" baseline="30000" dirty="0">
                <a:latin typeface="Helvetica"/>
                <a:cs typeface="Helvetica"/>
              </a:rPr>
              <a:t>10</a:t>
            </a:r>
            <a:r>
              <a:rPr lang="en-US" sz="2400" dirty="0">
                <a:latin typeface="Helvetica"/>
                <a:cs typeface="Helvetica"/>
              </a:rPr>
              <a:t> and said, “Everyone brings out the choice wine first and then the cheaper wine after the guests have had too much to drink; but you have saved the best till now.</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1889521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270000" y="1019174"/>
            <a:ext cx="6604000" cy="4953000"/>
          </a:xfrm>
          <a:prstGeom prst="rect">
            <a:avLst/>
          </a:prstGeom>
        </p:spPr>
      </p:pic>
    </p:spTree>
    <p:extLst>
      <p:ext uri="{BB962C8B-B14F-4D97-AF65-F5344CB8AC3E}">
        <p14:creationId xmlns:p14="http://schemas.microsoft.com/office/powerpoint/2010/main" val="13533426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075267" y="711200"/>
            <a:ext cx="6976533" cy="5232400"/>
          </a:xfrm>
          <a:prstGeom prst="rect">
            <a:avLst/>
          </a:prstGeom>
        </p:spPr>
      </p:pic>
    </p:spTree>
    <p:extLst>
      <p:ext uri="{BB962C8B-B14F-4D97-AF65-F5344CB8AC3E}">
        <p14:creationId xmlns:p14="http://schemas.microsoft.com/office/powerpoint/2010/main" val="11466356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700" y="1905000"/>
            <a:ext cx="7655311" cy="2677656"/>
          </a:xfrm>
          <a:prstGeom prst="rect">
            <a:avLst/>
          </a:prstGeom>
          <a:noFill/>
        </p:spPr>
        <p:txBody>
          <a:bodyPr wrap="none" rtlCol="0">
            <a:spAutoFit/>
          </a:bodyPr>
          <a:lstStyle/>
          <a:p>
            <a:r>
              <a:rPr lang="en-US" sz="2400" dirty="0" smtClean="0">
                <a:latin typeface="Helvetica"/>
                <a:cs typeface="Helvetica"/>
              </a:rPr>
              <a:t>Six 25 gallon jars = 150 gallons</a:t>
            </a:r>
          </a:p>
          <a:p>
            <a:endParaRPr lang="en-US" sz="2400" dirty="0">
              <a:latin typeface="Helvetica"/>
              <a:cs typeface="Helvetica"/>
            </a:endParaRPr>
          </a:p>
          <a:p>
            <a:r>
              <a:rPr lang="en-US" sz="2400" dirty="0">
                <a:latin typeface="Helvetica"/>
                <a:cs typeface="Helvetica"/>
              </a:rPr>
              <a:t>One bottle of wine = 750 ml or 1/5 of a </a:t>
            </a:r>
            <a:r>
              <a:rPr lang="en-US" sz="2400" dirty="0" smtClean="0">
                <a:latin typeface="Helvetica"/>
                <a:cs typeface="Helvetica"/>
              </a:rPr>
              <a:t>gallon</a:t>
            </a:r>
          </a:p>
          <a:p>
            <a:endParaRPr lang="en-US" sz="2400" dirty="0" smtClean="0">
              <a:latin typeface="Helvetica"/>
              <a:cs typeface="Helvetica"/>
            </a:endParaRPr>
          </a:p>
          <a:p>
            <a:r>
              <a:rPr lang="en-US" sz="2400" dirty="0" smtClean="0">
                <a:latin typeface="Helvetica"/>
                <a:cs typeface="Helvetica"/>
              </a:rPr>
              <a:t>Bottles of Wine = 750</a:t>
            </a:r>
          </a:p>
          <a:p>
            <a:endParaRPr lang="en-US" sz="2400" dirty="0">
              <a:latin typeface="Helvetica"/>
              <a:cs typeface="Helvetica"/>
            </a:endParaRPr>
          </a:p>
          <a:p>
            <a:r>
              <a:rPr lang="en-US" sz="2400" dirty="0">
                <a:latin typeface="Helvetica"/>
                <a:cs typeface="Helvetica"/>
              </a:rPr>
              <a:t>One Ton of Grapes = approximately 700 bottles of </a:t>
            </a:r>
            <a:r>
              <a:rPr lang="en-US" sz="2400" dirty="0" smtClean="0">
                <a:latin typeface="Helvetica"/>
                <a:cs typeface="Helvetica"/>
              </a:rPr>
              <a:t>wine</a:t>
            </a:r>
            <a:endParaRPr lang="en-US" sz="2400" dirty="0">
              <a:latin typeface="Helvetica"/>
              <a:cs typeface="Helvetica"/>
            </a:endParaRPr>
          </a:p>
        </p:txBody>
      </p:sp>
    </p:spTree>
    <p:extLst>
      <p:ext uri="{BB962C8B-B14F-4D97-AF65-F5344CB8AC3E}">
        <p14:creationId xmlns:p14="http://schemas.microsoft.com/office/powerpoint/2010/main" val="1546737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27100" y="1198032"/>
            <a:ext cx="7302500" cy="4868333"/>
          </a:xfrm>
          <a:prstGeom prst="rect">
            <a:avLst/>
          </a:prstGeom>
        </p:spPr>
      </p:pic>
    </p:spTree>
    <p:extLst>
      <p:ext uri="{BB962C8B-B14F-4D97-AF65-F5344CB8AC3E}">
        <p14:creationId xmlns:p14="http://schemas.microsoft.com/office/powerpoint/2010/main" val="3739292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020232" y="850900"/>
            <a:ext cx="7095067" cy="5321300"/>
          </a:xfrm>
          <a:prstGeom prst="rect">
            <a:avLst/>
          </a:prstGeom>
        </p:spPr>
      </p:pic>
    </p:spTree>
    <p:extLst>
      <p:ext uri="{BB962C8B-B14F-4D97-AF65-F5344CB8AC3E}">
        <p14:creationId xmlns:p14="http://schemas.microsoft.com/office/powerpoint/2010/main" val="1737509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25500" y="1827937"/>
            <a:ext cx="7175500" cy="3293209"/>
          </a:xfrm>
          <a:prstGeom prst="rect">
            <a:avLst/>
          </a:prstGeom>
        </p:spPr>
        <p:txBody>
          <a:bodyPr wrap="square">
            <a:spAutoFit/>
          </a:bodyPr>
          <a:lstStyle/>
          <a:p>
            <a:r>
              <a:rPr lang="en-US" sz="2600" dirty="0">
                <a:latin typeface="Helvetica"/>
                <a:cs typeface="Helvetica"/>
              </a:rPr>
              <a:t>In response to a humble request Jesus provides wine in abundance, over 100 gallons. Here is a </a:t>
            </a:r>
            <a:r>
              <a:rPr lang="en-US" sz="2600" dirty="0">
                <a:solidFill>
                  <a:srgbClr val="FFFF00"/>
                </a:solidFill>
                <a:latin typeface="Helvetica"/>
                <a:cs typeface="Helvetica"/>
              </a:rPr>
              <a:t>free, full, extravagant outpouring</a:t>
            </a:r>
            <a:r>
              <a:rPr lang="en-US" sz="2600" dirty="0">
                <a:latin typeface="Helvetica"/>
                <a:cs typeface="Helvetica"/>
              </a:rPr>
              <a:t>, and it is precisely the </a:t>
            </a:r>
            <a:r>
              <a:rPr lang="en-US" sz="2600" dirty="0">
                <a:solidFill>
                  <a:srgbClr val="FFFF00"/>
                </a:solidFill>
                <a:latin typeface="Helvetica"/>
                <a:cs typeface="Helvetica"/>
              </a:rPr>
              <a:t>Son of God's gratuitous, gracious generosity</a:t>
            </a:r>
            <a:r>
              <a:rPr lang="en-US" sz="2600" dirty="0">
                <a:latin typeface="Helvetica"/>
                <a:cs typeface="Helvetica"/>
              </a:rPr>
              <a:t> that is the glory revealed in this sign</a:t>
            </a:r>
            <a:r>
              <a:rPr lang="en-US" sz="2600" dirty="0" smtClean="0">
                <a:latin typeface="Helvetica"/>
                <a:cs typeface="Helvetica"/>
              </a:rPr>
              <a:t>.</a:t>
            </a:r>
          </a:p>
          <a:p>
            <a:endParaRPr lang="en-US" sz="2600" dirty="0">
              <a:latin typeface="Helvetica"/>
              <a:cs typeface="Helvetica"/>
            </a:endParaRPr>
          </a:p>
          <a:p>
            <a:r>
              <a:rPr lang="en-US" sz="2600" dirty="0" smtClean="0">
                <a:latin typeface="Helvetica"/>
                <a:cs typeface="Helvetica"/>
              </a:rPr>
              <a:t>	 	IVP New Testament Commentary</a:t>
            </a:r>
            <a:endParaRPr lang="en-US" sz="2600" dirty="0">
              <a:latin typeface="Helvetica"/>
              <a:cs typeface="Helvetica"/>
            </a:endParaRPr>
          </a:p>
        </p:txBody>
      </p:sp>
    </p:spTree>
    <p:extLst>
      <p:ext uri="{BB962C8B-B14F-4D97-AF65-F5344CB8AC3E}">
        <p14:creationId xmlns:p14="http://schemas.microsoft.com/office/powerpoint/2010/main" val="11782978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98500" y="2890965"/>
            <a:ext cx="7645400" cy="892552"/>
          </a:xfrm>
          <a:prstGeom prst="rect">
            <a:avLst/>
          </a:prstGeom>
          <a:noFill/>
        </p:spPr>
        <p:txBody>
          <a:bodyPr wrap="square" rtlCol="0">
            <a:spAutoFit/>
          </a:bodyPr>
          <a:lstStyle/>
          <a:p>
            <a:r>
              <a:rPr lang="en-US" sz="2600" dirty="0" smtClean="0">
                <a:latin typeface="Helvetica"/>
                <a:cs typeface="Helvetica"/>
              </a:rPr>
              <a:t>Respond in humble faith to God’s extravagant grace.</a:t>
            </a:r>
            <a:endParaRPr lang="en-US" sz="2600" dirty="0">
              <a:latin typeface="Helvetica"/>
              <a:cs typeface="Helvetica"/>
            </a:endParaRPr>
          </a:p>
        </p:txBody>
      </p:sp>
    </p:spTree>
    <p:extLst>
      <p:ext uri="{BB962C8B-B14F-4D97-AF65-F5344CB8AC3E}">
        <p14:creationId xmlns:p14="http://schemas.microsoft.com/office/powerpoint/2010/main" val="24910637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68400" y="2807762"/>
            <a:ext cx="6934200" cy="892552"/>
          </a:xfrm>
          <a:prstGeom prst="rect">
            <a:avLst/>
          </a:prstGeom>
        </p:spPr>
        <p:txBody>
          <a:bodyPr wrap="square">
            <a:spAutoFit/>
          </a:bodyPr>
          <a:lstStyle/>
          <a:p>
            <a:r>
              <a:rPr lang="en-US" sz="2600" baseline="30000" dirty="0" smtClean="0">
                <a:latin typeface="Helvetica"/>
                <a:cs typeface="Helvetica"/>
              </a:rPr>
              <a:t>5 </a:t>
            </a:r>
            <a:r>
              <a:rPr lang="en-US" sz="2600" dirty="0" smtClean="0">
                <a:latin typeface="Helvetica"/>
                <a:cs typeface="Helvetica"/>
              </a:rPr>
              <a:t>His mother said to the servants, </a:t>
            </a:r>
            <a:r>
              <a:rPr lang="en-US" sz="2600" dirty="0" smtClean="0">
                <a:solidFill>
                  <a:srgbClr val="FFFF00"/>
                </a:solidFill>
                <a:latin typeface="Helvetica"/>
                <a:cs typeface="Helvetica"/>
              </a:rPr>
              <a:t>“Do whatever he tells you.”</a:t>
            </a:r>
            <a:endParaRPr lang="en-US" sz="2600" dirty="0">
              <a:solidFill>
                <a:srgbClr val="FFFF00"/>
              </a:solidFill>
              <a:latin typeface="Helvetica"/>
              <a:cs typeface="Helvetica"/>
            </a:endParaRPr>
          </a:p>
        </p:txBody>
      </p:sp>
    </p:spTree>
    <p:extLst>
      <p:ext uri="{BB962C8B-B14F-4D97-AF65-F5344CB8AC3E}">
        <p14:creationId xmlns:p14="http://schemas.microsoft.com/office/powerpoint/2010/main" val="2874138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2490043"/>
            <a:ext cx="7366000" cy="1569660"/>
          </a:xfrm>
          <a:prstGeom prst="rect">
            <a:avLst/>
          </a:prstGeom>
        </p:spPr>
        <p:txBody>
          <a:bodyPr wrap="square">
            <a:spAutoFit/>
          </a:bodyPr>
          <a:lstStyle/>
          <a:p>
            <a:r>
              <a:rPr lang="en-US" sz="2400" baseline="30000" dirty="0" smtClean="0">
                <a:latin typeface="Helvetica"/>
                <a:cs typeface="Helvetica"/>
              </a:rPr>
              <a:t>9</a:t>
            </a:r>
            <a:r>
              <a:rPr lang="en-US" sz="2400" dirty="0" smtClean="0">
                <a:latin typeface="Helvetica"/>
                <a:cs typeface="Helvetica"/>
              </a:rPr>
              <a:t> </a:t>
            </a:r>
            <a:r>
              <a:rPr lang="en-US" sz="2400" dirty="0">
                <a:latin typeface="Helvetica"/>
                <a:cs typeface="Helvetica"/>
              </a:rPr>
              <a:t>and the master of the banquet tasted the water that had been turned into wine. He </a:t>
            </a:r>
            <a:r>
              <a:rPr lang="en-US" sz="2400" dirty="0">
                <a:solidFill>
                  <a:srgbClr val="FFFF00"/>
                </a:solidFill>
                <a:latin typeface="Helvetica"/>
                <a:cs typeface="Helvetica"/>
              </a:rPr>
              <a:t>did not realize where it had come from</a:t>
            </a:r>
            <a:r>
              <a:rPr lang="en-US" sz="2400" dirty="0">
                <a:latin typeface="Helvetica"/>
                <a:cs typeface="Helvetica"/>
              </a:rPr>
              <a:t>, though the servants who had drawn the water knew. </a:t>
            </a:r>
          </a:p>
        </p:txBody>
      </p:sp>
    </p:spTree>
    <p:extLst>
      <p:ext uri="{BB962C8B-B14F-4D97-AF65-F5344CB8AC3E}">
        <p14:creationId xmlns:p14="http://schemas.microsoft.com/office/powerpoint/2010/main" val="40302605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210643"/>
            <a:ext cx="7404100" cy="1938992"/>
          </a:xfrm>
          <a:prstGeom prst="rect">
            <a:avLst/>
          </a:prstGeom>
        </p:spPr>
        <p:txBody>
          <a:bodyPr wrap="square">
            <a:spAutoFit/>
          </a:bodyPr>
          <a:lstStyle/>
          <a:p>
            <a:r>
              <a:rPr lang="en-US" sz="2400" baseline="30000" dirty="0" smtClean="0">
                <a:latin typeface="Helvetica"/>
                <a:cs typeface="Helvetica"/>
              </a:rPr>
              <a:t>11</a:t>
            </a:r>
            <a:r>
              <a:rPr lang="en-US" sz="2400" dirty="0" smtClean="0">
                <a:latin typeface="Helvetica"/>
                <a:cs typeface="Helvetica"/>
              </a:rPr>
              <a:t> </a:t>
            </a:r>
            <a:r>
              <a:rPr lang="en-US" sz="2400" dirty="0">
                <a:latin typeface="Helvetica"/>
                <a:cs typeface="Helvetica"/>
              </a:rPr>
              <a:t>What Jesus did here in Cana of Galilee was the first of the signs through which he revealed his glory; and his disciples </a:t>
            </a:r>
            <a:r>
              <a:rPr lang="en-US" sz="2400" dirty="0">
                <a:solidFill>
                  <a:srgbClr val="FFFF00"/>
                </a:solidFill>
                <a:latin typeface="Helvetica"/>
                <a:cs typeface="Helvetica"/>
              </a:rPr>
              <a:t>believed in him</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John 2:1-11</a:t>
            </a:r>
            <a:endParaRPr lang="en-US" sz="2400" dirty="0">
              <a:latin typeface="Helvetica"/>
              <a:cs typeface="Helvetica"/>
            </a:endParaRPr>
          </a:p>
        </p:txBody>
      </p:sp>
    </p:spTree>
    <p:extLst>
      <p:ext uri="{BB962C8B-B14F-4D97-AF65-F5344CB8AC3E}">
        <p14:creationId xmlns:p14="http://schemas.microsoft.com/office/powerpoint/2010/main" val="41907788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45634" y="1460500"/>
            <a:ext cx="7450666" cy="4191000"/>
          </a:xfrm>
          <a:prstGeom prst="rect">
            <a:avLst/>
          </a:prstGeom>
        </p:spPr>
      </p:pic>
    </p:spTree>
    <p:extLst>
      <p:ext uri="{BB962C8B-B14F-4D97-AF65-F5344CB8AC3E}">
        <p14:creationId xmlns:p14="http://schemas.microsoft.com/office/powerpoint/2010/main" val="6742922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63600" y="889000"/>
            <a:ext cx="7620000" cy="5080000"/>
          </a:xfrm>
          <a:prstGeom prst="rect">
            <a:avLst/>
          </a:prstGeom>
        </p:spPr>
      </p:pic>
    </p:spTree>
    <p:extLst>
      <p:ext uri="{BB962C8B-B14F-4D97-AF65-F5344CB8AC3E}">
        <p14:creationId xmlns:p14="http://schemas.microsoft.com/office/powerpoint/2010/main" val="404333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90600" y="1662986"/>
            <a:ext cx="7162800" cy="3416320"/>
          </a:xfrm>
          <a:prstGeom prst="rect">
            <a:avLst/>
          </a:prstGeom>
        </p:spPr>
        <p:txBody>
          <a:bodyPr wrap="square">
            <a:spAutoFit/>
          </a:bodyPr>
          <a:lstStyle/>
          <a:p>
            <a:r>
              <a:rPr lang="en-US" sz="2400" baseline="30000" dirty="0">
                <a:latin typeface="Helvetica"/>
                <a:cs typeface="Helvetica"/>
              </a:rPr>
              <a:t>1</a:t>
            </a:r>
            <a:r>
              <a:rPr lang="en-US" sz="2400" dirty="0">
                <a:latin typeface="Helvetica"/>
                <a:cs typeface="Helvetica"/>
              </a:rPr>
              <a:t> On the third day a wedding took place at Cana in Galilee. Jesus’ mother was there</a:t>
            </a:r>
            <a:r>
              <a:rPr lang="en-US" sz="2400" dirty="0" smtClean="0">
                <a:latin typeface="Helvetica"/>
                <a:cs typeface="Helvetica"/>
              </a:rPr>
              <a:t>, </a:t>
            </a:r>
            <a:r>
              <a:rPr lang="en-US" sz="2400" baseline="30000" dirty="0" smtClean="0">
                <a:latin typeface="Helvetica"/>
                <a:cs typeface="Helvetica"/>
              </a:rPr>
              <a:t>2</a:t>
            </a:r>
            <a:r>
              <a:rPr lang="en-US" sz="2400" dirty="0" smtClean="0">
                <a:latin typeface="Helvetica"/>
                <a:cs typeface="Helvetica"/>
              </a:rPr>
              <a:t> </a:t>
            </a:r>
            <a:r>
              <a:rPr lang="en-US" sz="2400" dirty="0">
                <a:latin typeface="Helvetica"/>
                <a:cs typeface="Helvetica"/>
              </a:rPr>
              <a:t>and Jesus and his disciples had also been invited to the wedding. </a:t>
            </a:r>
            <a:endParaRPr lang="en-US" sz="2400" dirty="0" smtClean="0">
              <a:latin typeface="Helvetica"/>
              <a:cs typeface="Helvetica"/>
            </a:endParaRPr>
          </a:p>
          <a:p>
            <a:r>
              <a:rPr lang="en-US" sz="2400" baseline="30000" dirty="0" smtClean="0">
                <a:latin typeface="Helvetica"/>
                <a:cs typeface="Helvetica"/>
              </a:rPr>
              <a:t>3</a:t>
            </a:r>
            <a:r>
              <a:rPr lang="en-US" sz="2400" dirty="0" smtClean="0">
                <a:latin typeface="Helvetica"/>
                <a:cs typeface="Helvetica"/>
              </a:rPr>
              <a:t> </a:t>
            </a:r>
            <a:r>
              <a:rPr lang="en-US" sz="2400" dirty="0">
                <a:latin typeface="Helvetica"/>
                <a:cs typeface="Helvetica"/>
              </a:rPr>
              <a:t>When the wine was gone, Jesus’ mother said to him, “They have no more wine.”</a:t>
            </a:r>
          </a:p>
          <a:p>
            <a:r>
              <a:rPr lang="en-US" sz="2400" baseline="30000" dirty="0">
                <a:latin typeface="Helvetica"/>
                <a:cs typeface="Helvetica"/>
              </a:rPr>
              <a:t>4</a:t>
            </a:r>
            <a:r>
              <a:rPr lang="en-US" sz="2400" dirty="0">
                <a:latin typeface="Helvetica"/>
                <a:cs typeface="Helvetica"/>
              </a:rPr>
              <a:t> “Woman, why do you involve me?” Jesus replied. “My hour has not yet come.</a:t>
            </a:r>
            <a:r>
              <a:rPr lang="en-US" sz="2400" dirty="0" smtClean="0">
                <a:latin typeface="Helvetica"/>
                <a:cs typeface="Helvetica"/>
              </a:rPr>
              <a:t>”</a:t>
            </a:r>
          </a:p>
          <a:p>
            <a:r>
              <a:rPr lang="en-US" sz="2400" baseline="30000" dirty="0">
                <a:latin typeface="Helvetica"/>
                <a:cs typeface="Helvetica"/>
              </a:rPr>
              <a:t>5 </a:t>
            </a:r>
            <a:r>
              <a:rPr lang="en-US" sz="2400" dirty="0">
                <a:latin typeface="Helvetica"/>
                <a:cs typeface="Helvetica"/>
              </a:rPr>
              <a:t>His mother said to the servants, “Do whatever he tells you.</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3656610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9500" y="1891943"/>
            <a:ext cx="7162800" cy="2677656"/>
          </a:xfrm>
          <a:prstGeom prst="rect">
            <a:avLst/>
          </a:prstGeom>
        </p:spPr>
        <p:txBody>
          <a:bodyPr wrap="square">
            <a:spAutoFit/>
          </a:bodyPr>
          <a:lstStyle/>
          <a:p>
            <a:r>
              <a:rPr lang="en-US" sz="2400" baseline="30000" dirty="0" smtClean="0">
                <a:latin typeface="Helvetica"/>
                <a:cs typeface="Helvetica"/>
              </a:rPr>
              <a:t>6</a:t>
            </a:r>
            <a:r>
              <a:rPr lang="en-US" sz="2400" dirty="0" smtClean="0">
                <a:latin typeface="Helvetica"/>
                <a:cs typeface="Helvetica"/>
              </a:rPr>
              <a:t> </a:t>
            </a:r>
            <a:r>
              <a:rPr lang="en-US" sz="2400" dirty="0">
                <a:latin typeface="Helvetica"/>
                <a:cs typeface="Helvetica"/>
              </a:rPr>
              <a:t>Nearby stood six stone water jars, the kind used by the Jews for ceremonial washing</a:t>
            </a:r>
            <a:r>
              <a:rPr lang="en-US" sz="2400" dirty="0" smtClean="0">
                <a:latin typeface="Helvetica"/>
                <a:cs typeface="Helvetica"/>
              </a:rPr>
              <a:t>, each </a:t>
            </a:r>
            <a:r>
              <a:rPr lang="en-US" sz="2400" dirty="0">
                <a:latin typeface="Helvetica"/>
                <a:cs typeface="Helvetica"/>
              </a:rPr>
              <a:t>holding from twenty to thirty gallons.</a:t>
            </a:r>
          </a:p>
          <a:p>
            <a:r>
              <a:rPr lang="en-US" sz="2400" baseline="30000" dirty="0">
                <a:latin typeface="Helvetica"/>
                <a:cs typeface="Helvetica"/>
              </a:rPr>
              <a:t>7</a:t>
            </a:r>
            <a:r>
              <a:rPr lang="en-US" sz="2400" dirty="0">
                <a:latin typeface="Helvetica"/>
                <a:cs typeface="Helvetica"/>
              </a:rPr>
              <a:t> Jesus said to the servants, “Fill the jars with water”; so they filled them to the brim</a:t>
            </a:r>
            <a:r>
              <a:rPr lang="en-US" sz="2400" dirty="0" smtClean="0">
                <a:latin typeface="Helvetica"/>
                <a:cs typeface="Helvetica"/>
              </a:rPr>
              <a:t>.</a:t>
            </a:r>
          </a:p>
          <a:p>
            <a:r>
              <a:rPr lang="en-US" sz="2400" baseline="30000" dirty="0">
                <a:latin typeface="Helvetica"/>
                <a:cs typeface="Helvetica"/>
              </a:rPr>
              <a:t>8</a:t>
            </a:r>
            <a:r>
              <a:rPr lang="en-US" sz="2400" dirty="0">
                <a:latin typeface="Helvetica"/>
                <a:cs typeface="Helvetica"/>
              </a:rPr>
              <a:t> Then he told them, “Now draw some out and take it to the master of the banquet.</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3036623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38200" y="1804243"/>
            <a:ext cx="7366000" cy="3046988"/>
          </a:xfrm>
          <a:prstGeom prst="rect">
            <a:avLst/>
          </a:prstGeom>
        </p:spPr>
        <p:txBody>
          <a:bodyPr wrap="square">
            <a:spAutoFit/>
          </a:bodyPr>
          <a:lstStyle/>
          <a:p>
            <a:r>
              <a:rPr lang="en-US" sz="2400" dirty="0" smtClean="0">
                <a:latin typeface="Helvetica"/>
                <a:cs typeface="Helvetica"/>
              </a:rPr>
              <a:t>They </a:t>
            </a:r>
            <a:r>
              <a:rPr lang="en-US" sz="2400" dirty="0">
                <a:latin typeface="Helvetica"/>
                <a:cs typeface="Helvetica"/>
              </a:rPr>
              <a:t>did so, </a:t>
            </a:r>
            <a:r>
              <a:rPr lang="en-US" sz="2400" baseline="30000" dirty="0">
                <a:latin typeface="Helvetica"/>
                <a:cs typeface="Helvetica"/>
              </a:rPr>
              <a:t>9</a:t>
            </a:r>
            <a:r>
              <a:rPr lang="en-US" sz="2400" dirty="0">
                <a:latin typeface="Helvetica"/>
                <a:cs typeface="Helvetica"/>
              </a:rPr>
              <a:t> and the master of the banquet tasted the water that had been turned into wine. He did not realize where it had come from, though the servants who had drawn the water knew. Then he called the bridegroom aside </a:t>
            </a:r>
            <a:r>
              <a:rPr lang="en-US" sz="2400" baseline="30000" dirty="0">
                <a:latin typeface="Helvetica"/>
                <a:cs typeface="Helvetica"/>
              </a:rPr>
              <a:t>10</a:t>
            </a:r>
            <a:r>
              <a:rPr lang="en-US" sz="2400" dirty="0">
                <a:latin typeface="Helvetica"/>
                <a:cs typeface="Helvetica"/>
              </a:rPr>
              <a:t> and said, “Everyone brings out the choice wine first and then the cheaper wine after the guests have had too much to drink; but you have saved the best till now.</a:t>
            </a:r>
            <a:r>
              <a:rPr lang="en-US" sz="2400" dirty="0" smtClean="0">
                <a:latin typeface="Helvetica"/>
                <a:cs typeface="Helvetica"/>
              </a:rPr>
              <a:t>”</a:t>
            </a:r>
            <a:endParaRPr lang="en-US" sz="2400" dirty="0">
              <a:latin typeface="Helvetica"/>
              <a:cs typeface="Helvetica"/>
            </a:endParaRPr>
          </a:p>
        </p:txBody>
      </p:sp>
    </p:spTree>
    <p:extLst>
      <p:ext uri="{BB962C8B-B14F-4D97-AF65-F5344CB8AC3E}">
        <p14:creationId xmlns:p14="http://schemas.microsoft.com/office/powerpoint/2010/main" val="3941220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00100" y="2210643"/>
            <a:ext cx="7404100" cy="1938992"/>
          </a:xfrm>
          <a:prstGeom prst="rect">
            <a:avLst/>
          </a:prstGeom>
        </p:spPr>
        <p:txBody>
          <a:bodyPr wrap="square">
            <a:spAutoFit/>
          </a:bodyPr>
          <a:lstStyle/>
          <a:p>
            <a:r>
              <a:rPr lang="en-US" sz="2400" baseline="30000" dirty="0" smtClean="0">
                <a:latin typeface="Helvetica"/>
                <a:cs typeface="Helvetica"/>
              </a:rPr>
              <a:t>11</a:t>
            </a:r>
            <a:r>
              <a:rPr lang="en-US" sz="2400" dirty="0" smtClean="0">
                <a:latin typeface="Helvetica"/>
                <a:cs typeface="Helvetica"/>
              </a:rPr>
              <a:t> </a:t>
            </a:r>
            <a:r>
              <a:rPr lang="en-US" sz="2400" dirty="0">
                <a:latin typeface="Helvetica"/>
                <a:cs typeface="Helvetica"/>
              </a:rPr>
              <a:t>What Jesus did here in Cana of Galilee was the first of the signs through which he revealed his glory; and his disciples believed in him</a:t>
            </a:r>
            <a:r>
              <a:rPr lang="en-US" sz="2400" dirty="0" smtClean="0">
                <a:latin typeface="Helvetica"/>
                <a:cs typeface="Helvetica"/>
              </a:rPr>
              <a:t>.</a:t>
            </a:r>
          </a:p>
          <a:p>
            <a:endParaRPr lang="en-US" sz="2400" dirty="0">
              <a:latin typeface="Helvetica"/>
              <a:cs typeface="Helvetica"/>
            </a:endParaRPr>
          </a:p>
          <a:p>
            <a:r>
              <a:rPr lang="en-US" sz="2400" dirty="0" smtClean="0">
                <a:latin typeface="Helvetica"/>
                <a:cs typeface="Helvetica"/>
              </a:rPr>
              <a:t>					John 2:1-11</a:t>
            </a:r>
            <a:endParaRPr lang="en-US" sz="2400" dirty="0">
              <a:latin typeface="Helvetica"/>
              <a:cs typeface="Helvetica"/>
            </a:endParaRPr>
          </a:p>
        </p:txBody>
      </p:sp>
    </p:spTree>
    <p:extLst>
      <p:ext uri="{BB962C8B-B14F-4D97-AF65-F5344CB8AC3E}">
        <p14:creationId xmlns:p14="http://schemas.microsoft.com/office/powerpoint/2010/main" val="10110436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4200" y="834747"/>
            <a:ext cx="7988300" cy="5116785"/>
          </a:xfrm>
          <a:prstGeom prst="rect">
            <a:avLst/>
          </a:prstGeom>
        </p:spPr>
        <p:txBody>
          <a:bodyPr wrap="square">
            <a:spAutoFit/>
          </a:bodyPr>
          <a:lstStyle/>
          <a:p>
            <a:pPr>
              <a:spcAft>
                <a:spcPts val="1200"/>
              </a:spcAft>
            </a:pPr>
            <a:r>
              <a:rPr lang="en-US" altLang="zh-CHT" sz="2400" baseline="30000" dirty="0" smtClean="0">
                <a:cs typeface="Helvetica"/>
              </a:rPr>
              <a:t>1</a:t>
            </a:r>
            <a:r>
              <a:rPr lang="en-US" altLang="zh-CHT" sz="2400" dirty="0" smtClean="0">
                <a:cs typeface="Helvetica"/>
              </a:rPr>
              <a:t> </a:t>
            </a:r>
            <a:r>
              <a:rPr lang="zh-CHT" altLang="en-US" sz="2400" dirty="0">
                <a:cs typeface="Helvetica"/>
              </a:rPr>
              <a:t>第 三 日 ， 在 加 利 利 的 迦 拿 有 娶 親 的 筵 席 ， 耶 穌 的 母 親 在 那 裡 。</a:t>
            </a:r>
          </a:p>
          <a:p>
            <a:pPr>
              <a:spcAft>
                <a:spcPts val="1200"/>
              </a:spcAft>
            </a:pPr>
            <a:r>
              <a:rPr lang="en-US" altLang="zh-CHT" sz="2400" baseline="30000" dirty="0">
                <a:cs typeface="Helvetica"/>
              </a:rPr>
              <a:t>2</a:t>
            </a:r>
            <a:r>
              <a:rPr lang="en-US" altLang="zh-CHT" sz="2400" dirty="0">
                <a:cs typeface="Helvetica"/>
              </a:rPr>
              <a:t> </a:t>
            </a:r>
            <a:r>
              <a:rPr lang="zh-CHT" altLang="en-US" sz="2400" dirty="0">
                <a:cs typeface="Helvetica"/>
              </a:rPr>
              <a:t>耶 穌 和 他 的 門 徒 也 被 請 去 赴 席 。</a:t>
            </a:r>
          </a:p>
          <a:p>
            <a:pPr>
              <a:spcAft>
                <a:spcPts val="1200"/>
              </a:spcAft>
            </a:pPr>
            <a:r>
              <a:rPr lang="en-US" altLang="zh-CHT" sz="2400" baseline="30000" dirty="0">
                <a:cs typeface="Helvetica"/>
              </a:rPr>
              <a:t>3</a:t>
            </a:r>
            <a:r>
              <a:rPr lang="en-US" altLang="zh-CHT" sz="2400" dirty="0">
                <a:cs typeface="Helvetica"/>
              </a:rPr>
              <a:t> </a:t>
            </a:r>
            <a:r>
              <a:rPr lang="zh-CHT" altLang="en-US" sz="2400" dirty="0">
                <a:cs typeface="Helvetica"/>
              </a:rPr>
              <a:t>酒 用 盡 了 ， 耶 穌 的 母 親 對 他 說 ： 「 他 們 沒 有 酒 了 。 」</a:t>
            </a:r>
          </a:p>
          <a:p>
            <a:pPr>
              <a:spcAft>
                <a:spcPts val="1200"/>
              </a:spcAft>
            </a:pPr>
            <a:r>
              <a:rPr lang="en-US" altLang="zh-CHT" sz="2400" baseline="30000" dirty="0">
                <a:cs typeface="Helvetica"/>
              </a:rPr>
              <a:t>4</a:t>
            </a:r>
            <a:r>
              <a:rPr lang="en-US" altLang="zh-CHT" sz="2400" dirty="0">
                <a:cs typeface="Helvetica"/>
              </a:rPr>
              <a:t> </a:t>
            </a:r>
            <a:r>
              <a:rPr lang="zh-CHT" altLang="en-US" sz="2400" dirty="0">
                <a:cs typeface="Helvetica"/>
              </a:rPr>
              <a:t>耶 穌 說 ： 「 母 親 （ 原 文 是 婦 人 ） ， 我 與 你 有 甚 麼 相 干 ？ 我 的 時 候 還 沒 有 到 。 」</a:t>
            </a:r>
          </a:p>
          <a:p>
            <a:pPr>
              <a:spcAft>
                <a:spcPts val="1200"/>
              </a:spcAft>
            </a:pPr>
            <a:r>
              <a:rPr lang="en-US" altLang="zh-CHT" sz="2400" baseline="30000" dirty="0">
                <a:cs typeface="Helvetica"/>
              </a:rPr>
              <a:t>5</a:t>
            </a:r>
            <a:r>
              <a:rPr lang="en-US" altLang="zh-CHT" sz="2400" dirty="0">
                <a:cs typeface="Helvetica"/>
              </a:rPr>
              <a:t> </a:t>
            </a:r>
            <a:r>
              <a:rPr lang="zh-CHT" altLang="en-US" sz="2400" dirty="0">
                <a:cs typeface="Helvetica"/>
              </a:rPr>
              <a:t>他 母 親 對 用 人 說 ： 「 他 告 訴 你 們 甚 麼 ， 你 們 就 做 甚 麼 。 」</a:t>
            </a:r>
          </a:p>
          <a:p>
            <a:r>
              <a:rPr lang="en-US" altLang="zh-CHT" sz="2400" baseline="30000" dirty="0">
                <a:cs typeface="Helvetica"/>
              </a:rPr>
              <a:t>6</a:t>
            </a:r>
            <a:r>
              <a:rPr lang="en-US" altLang="zh-CHT" sz="2400" dirty="0">
                <a:cs typeface="Helvetica"/>
              </a:rPr>
              <a:t> </a:t>
            </a:r>
            <a:r>
              <a:rPr lang="zh-CHT" altLang="en-US" sz="2400" dirty="0">
                <a:cs typeface="Helvetica"/>
              </a:rPr>
              <a:t>照 猶 太 人 潔 淨 的 規 矩 ， 有 六 口 石 缸 擺 在 那 裡 ， 每 口 可 以 盛 </a:t>
            </a:r>
            <a:r>
              <a:rPr lang="zh-CHT" altLang="en-US" sz="2400" dirty="0" smtClean="0">
                <a:cs typeface="Helvetica"/>
              </a:rPr>
              <a:t>兩</a:t>
            </a:r>
            <a:endParaRPr lang="en-US" sz="2400" dirty="0">
              <a:cs typeface="Helvetica"/>
            </a:endParaRPr>
          </a:p>
        </p:txBody>
      </p:sp>
    </p:spTree>
    <p:extLst>
      <p:ext uri="{BB962C8B-B14F-4D97-AF65-F5344CB8AC3E}">
        <p14:creationId xmlns:p14="http://schemas.microsoft.com/office/powerpoint/2010/main" val="1416750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Elemental.thmx</Template>
  <TotalTime>26968</TotalTime>
  <Words>1166</Words>
  <Application>Microsoft Macintosh PowerPoint</Application>
  <PresentationFormat>On-screen Show (4:3)</PresentationFormat>
  <Paragraphs>69</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Elemental</vt:lpstr>
      <vt:lpstr>Jesus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dc:title>
  <dc:subject/>
  <dc:creator>Tom Siwicki</dc:creator>
  <cp:keywords/>
  <dc:description/>
  <cp:lastModifiedBy>Tom Siwicki</cp:lastModifiedBy>
  <cp:revision>250</cp:revision>
  <dcterms:created xsi:type="dcterms:W3CDTF">2013-11-03T00:06:16Z</dcterms:created>
  <dcterms:modified xsi:type="dcterms:W3CDTF">2016-01-17T16:05:37Z</dcterms:modified>
  <cp:category/>
</cp:coreProperties>
</file>