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677" r:id="rId3"/>
    <p:sldId id="714" r:id="rId4"/>
    <p:sldId id="860" r:id="rId5"/>
    <p:sldId id="862" r:id="rId6"/>
    <p:sldId id="861" r:id="rId7"/>
    <p:sldId id="863" r:id="rId8"/>
    <p:sldId id="868" r:id="rId9"/>
    <p:sldId id="864" r:id="rId10"/>
    <p:sldId id="870" r:id="rId11"/>
    <p:sldId id="871" r:id="rId12"/>
    <p:sldId id="873" r:id="rId13"/>
    <p:sldId id="872" r:id="rId14"/>
    <p:sldId id="831" r:id="rId15"/>
    <p:sldId id="874" r:id="rId16"/>
    <p:sldId id="877" r:id="rId17"/>
    <p:sldId id="878" r:id="rId18"/>
    <p:sldId id="875" r:id="rId19"/>
    <p:sldId id="876" r:id="rId20"/>
    <p:sldId id="879" r:id="rId21"/>
    <p:sldId id="880" r:id="rId22"/>
    <p:sldId id="882" r:id="rId23"/>
    <p:sldId id="883" r:id="rId24"/>
    <p:sldId id="881" r:id="rId25"/>
    <p:sldId id="83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040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12/4/16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December 4,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December 4,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December 4,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/>
              <a:t>Advent 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Repent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800" y="2662078"/>
            <a:ext cx="688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Prepare the way for Jesus by </a:t>
            </a:r>
            <a:r>
              <a:rPr lang="en-US" sz="2800" dirty="0" smtClean="0">
                <a:solidFill>
                  <a:srgbClr val="FFFF00"/>
                </a:solidFill>
                <a:latin typeface="Helvetica"/>
                <a:cs typeface="Helvetica"/>
              </a:rPr>
              <a:t>repenting</a:t>
            </a:r>
            <a:r>
              <a:rPr lang="en-US" sz="2800" dirty="0" smtClean="0">
                <a:latin typeface="Helvetica"/>
                <a:cs typeface="Helvetica"/>
              </a:rPr>
              <a:t>, reflecting and being revitalized.</a:t>
            </a:r>
          </a:p>
        </p:txBody>
      </p:sp>
    </p:spTree>
    <p:extLst>
      <p:ext uri="{BB962C8B-B14F-4D97-AF65-F5344CB8AC3E}">
        <p14:creationId xmlns:p14="http://schemas.microsoft.com/office/powerpoint/2010/main" val="224996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5700" y="1814356"/>
            <a:ext cx="6832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</a:t>
            </a:r>
            <a:r>
              <a:rPr lang="en-US" sz="2400" b="1" dirty="0" smtClean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In </a:t>
            </a:r>
            <a:r>
              <a:rPr lang="en-US" sz="2400" dirty="0">
                <a:latin typeface="Helvetica"/>
                <a:cs typeface="Helvetica"/>
              </a:rPr>
              <a:t>those days John the Baptist came, preaching in the wilderness of Judea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 </a:t>
            </a:r>
            <a:r>
              <a:rPr lang="en-US" sz="2400" b="1" baseline="30000" dirty="0">
                <a:latin typeface="Helvetica"/>
                <a:cs typeface="Helvetica"/>
              </a:rPr>
              <a:t>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and saying,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“Repent, for the kingdom of heaven has come near.”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b="1" baseline="30000" dirty="0">
                <a:latin typeface="Helvetica"/>
                <a:cs typeface="Helvetica"/>
              </a:rPr>
              <a:t>3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This is he who was spoken of through the prophet Isaiah:</a:t>
            </a:r>
          </a:p>
          <a:p>
            <a:r>
              <a:rPr lang="en-US" sz="2400" dirty="0">
                <a:latin typeface="Helvetica"/>
                <a:cs typeface="Helvetica"/>
              </a:rPr>
              <a:t>“A voice of one calling in the wilderness, ‘Prepare the way for the Lord,     make straight paths for him.’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36774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65200"/>
            <a:ext cx="76200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9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1500138"/>
            <a:ext cx="72644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R</a:t>
            </a:r>
            <a:r>
              <a:rPr lang="en-US" sz="2400" dirty="0" smtClean="0">
                <a:latin typeface="Helvetica"/>
                <a:cs typeface="Helvetica"/>
              </a:rPr>
              <a:t>epentance </a:t>
            </a:r>
            <a:r>
              <a:rPr lang="en-US" sz="2400" dirty="0">
                <a:latin typeface="Helvetica"/>
                <a:cs typeface="Helvetica"/>
              </a:rPr>
              <a:t>includes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feeling sorry</a:t>
            </a:r>
            <a:r>
              <a:rPr lang="en-US" sz="2400" dirty="0">
                <a:latin typeface="Helvetica"/>
                <a:cs typeface="Helvetica"/>
              </a:rPr>
              <a:t> for one’s personal sins, but it is much more. To repent is to take a clear-minded look at the ways in which one’s life colludes with the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assumptions and behaviors of the old age</a:t>
            </a:r>
            <a:r>
              <a:rPr lang="en-US" sz="2400" dirty="0">
                <a:latin typeface="Helvetica"/>
                <a:cs typeface="Helvetica"/>
              </a:rPr>
              <a:t>, to turn away from such complicity, and to turn towards God and the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attitudes and actions of the realm of heaven</a:t>
            </a:r>
            <a:r>
              <a:rPr lang="en-US" sz="2400" dirty="0" smtClean="0">
                <a:solidFill>
                  <a:srgbClr val="FFFF00"/>
                </a:solidFill>
                <a:latin typeface="Helvetica"/>
                <a:cs typeface="Helvetica"/>
              </a:rPr>
              <a:t>.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Prof. Ron Allen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Christian Theological Seminary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195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4953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51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800" y="2662078"/>
            <a:ext cx="688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Prepare the way for Jesus by repenting, </a:t>
            </a:r>
            <a:r>
              <a:rPr lang="en-US" sz="2800" dirty="0" smtClean="0">
                <a:solidFill>
                  <a:srgbClr val="FFFF00"/>
                </a:solidFill>
                <a:latin typeface="Helvetica"/>
                <a:cs typeface="Helvetica"/>
              </a:rPr>
              <a:t>reflecting</a:t>
            </a:r>
            <a:r>
              <a:rPr lang="en-US" sz="2800" dirty="0" smtClean="0">
                <a:latin typeface="Helvetica"/>
                <a:cs typeface="Helvetica"/>
              </a:rPr>
              <a:t> and being revitalized.</a:t>
            </a:r>
          </a:p>
        </p:txBody>
      </p:sp>
    </p:spTree>
    <p:extLst>
      <p:ext uri="{BB962C8B-B14F-4D97-AF65-F5344CB8AC3E}">
        <p14:creationId xmlns:p14="http://schemas.microsoft.com/office/powerpoint/2010/main" val="3191727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3300" y="1264488"/>
            <a:ext cx="7277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7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But when he saw many of the Pharisees and Sadducees coming to where he was baptizing, he said to them: “You brood of vipers! Who warned you to flee from the coming wrath? </a:t>
            </a:r>
            <a:r>
              <a:rPr lang="en-US" sz="2400" b="1" baseline="30000" dirty="0">
                <a:latin typeface="Helvetica"/>
                <a:cs typeface="Helvetica"/>
              </a:rPr>
              <a:t>8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Produce fruit in keeping with repentance.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b="1" baseline="30000" dirty="0">
                <a:latin typeface="Helvetica"/>
                <a:cs typeface="Helvetica"/>
              </a:rPr>
              <a:t>9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And do not think you can say to yourselves,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‘We have Abraham as our father.’</a:t>
            </a:r>
            <a:r>
              <a:rPr lang="en-US" sz="2400" dirty="0">
                <a:latin typeface="Helvetica"/>
                <a:cs typeface="Helvetica"/>
              </a:rPr>
              <a:t> I tell you that out of these stones God can raise up children for Abraham. </a:t>
            </a:r>
            <a:r>
              <a:rPr lang="en-US" sz="2400" b="1" baseline="30000" dirty="0">
                <a:latin typeface="Helvetica"/>
                <a:cs typeface="Helvetica"/>
              </a:rPr>
              <a:t>10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The ax is already at the root of the trees, and every tree that does not produce good fruit will be cut down and thrown into the fire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20603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68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19100"/>
            <a:ext cx="58928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96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9500" y="161290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But we forbid no believer to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confirm and support this faith</a:t>
            </a:r>
            <a:r>
              <a:rPr lang="en-US" sz="2400" dirty="0">
                <a:latin typeface="Helvetica"/>
                <a:cs typeface="Helvetica"/>
              </a:rPr>
              <a:t> by the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signs of the divine favor</a:t>
            </a:r>
            <a:r>
              <a:rPr lang="en-US" sz="2400" dirty="0">
                <a:latin typeface="Helvetica"/>
                <a:cs typeface="Helvetica"/>
              </a:rPr>
              <a:t> towards him. For if when we call to mind the gifts which God has bestowed upon </a:t>
            </a:r>
            <a:r>
              <a:rPr lang="en-US" sz="2400" dirty="0" smtClean="0">
                <a:latin typeface="Helvetica"/>
                <a:cs typeface="Helvetica"/>
              </a:rPr>
              <a:t>us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. . . much </a:t>
            </a:r>
            <a:r>
              <a:rPr lang="en-US" sz="2400" dirty="0">
                <a:latin typeface="Helvetica"/>
                <a:cs typeface="Helvetica"/>
              </a:rPr>
              <a:t>more is this the case with the gift of good works, which shows that we have received the Spirit of adoption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	John Calvin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491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845344"/>
            <a:ext cx="7823200" cy="4400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5281" y="5626100"/>
            <a:ext cx="316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Shawn the Subway Preacher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8848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800" y="2662078"/>
            <a:ext cx="688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Prepare the way for Jesus by repenting, reflecting and being </a:t>
            </a:r>
            <a:r>
              <a:rPr lang="en-US" sz="2800" dirty="0" smtClean="0">
                <a:solidFill>
                  <a:srgbClr val="FFFF00"/>
                </a:solidFill>
                <a:latin typeface="Helvetica"/>
                <a:cs typeface="Helvetica"/>
              </a:rPr>
              <a:t>revitalized</a:t>
            </a:r>
            <a:r>
              <a:rPr lang="en-US" sz="2800" dirty="0" smtClean="0">
                <a:latin typeface="Helvetica"/>
                <a:cs typeface="Helvetic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97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3300" y="1776256"/>
            <a:ext cx="7124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11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“I baptize you </a:t>
            </a:r>
            <a:r>
              <a:rPr lang="en-US" sz="2400" dirty="0" smtClean="0">
                <a:latin typeface="Helvetica"/>
                <a:cs typeface="Helvetica"/>
              </a:rPr>
              <a:t>with </a:t>
            </a:r>
            <a:r>
              <a:rPr lang="en-US" sz="2400" dirty="0">
                <a:latin typeface="Helvetica"/>
                <a:cs typeface="Helvetica"/>
              </a:rPr>
              <a:t>water for repentance. But after me comes one who is more powerful than I, whose sandals I am not worthy to carry.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He will baptize you </a:t>
            </a:r>
            <a:r>
              <a:rPr lang="en-US" sz="2400" dirty="0" smtClean="0">
                <a:solidFill>
                  <a:srgbClr val="FFFF00"/>
                </a:solidFill>
                <a:latin typeface="Helvetica"/>
                <a:cs typeface="Helvetica"/>
              </a:rPr>
              <a:t>with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the Holy Spirit and fire</a:t>
            </a:r>
            <a:r>
              <a:rPr lang="en-US" sz="2400" dirty="0">
                <a:latin typeface="Helvetica"/>
                <a:cs typeface="Helvetica"/>
              </a:rPr>
              <a:t>. </a:t>
            </a:r>
            <a:r>
              <a:rPr lang="en-US" sz="2400" b="1" baseline="30000" dirty="0">
                <a:latin typeface="Helvetica"/>
                <a:cs typeface="Helvetica"/>
              </a:rPr>
              <a:t>12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His winnowing fork is in his hand, and he will clear his threshing floor, gathering his wheat into the barn and burning up the chaff with unquenchable fire.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				Matthew 3:1-12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3717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3429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26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74115"/>
            <a:ext cx="8496300" cy="52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7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800" y="2662078"/>
            <a:ext cx="688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Prepare the way for Jesus by repenting, reflecting and being revitalized.</a:t>
            </a:r>
          </a:p>
        </p:txBody>
      </p:sp>
    </p:spTree>
    <p:extLst>
      <p:ext uri="{BB962C8B-B14F-4D97-AF65-F5344CB8AC3E}">
        <p14:creationId xmlns:p14="http://schemas.microsoft.com/office/powerpoint/2010/main" val="1961022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26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04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5700" y="1814356"/>
            <a:ext cx="6832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</a:t>
            </a:r>
            <a:r>
              <a:rPr lang="en-US" sz="2400" b="1" dirty="0" smtClean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In </a:t>
            </a:r>
            <a:r>
              <a:rPr lang="en-US" sz="2400" dirty="0">
                <a:latin typeface="Helvetica"/>
                <a:cs typeface="Helvetica"/>
              </a:rPr>
              <a:t>those days John the Baptist came, preaching in the wilderness of Judea </a:t>
            </a:r>
            <a:r>
              <a:rPr lang="en-US" sz="2400" b="1" baseline="30000" dirty="0">
                <a:latin typeface="Helvetica"/>
                <a:cs typeface="Helvetica"/>
              </a:rPr>
              <a:t>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and saying, “Repent, for the kingdom of heaven has come near.” </a:t>
            </a:r>
            <a:r>
              <a:rPr lang="en-US" sz="2400" b="1" baseline="30000" dirty="0">
                <a:latin typeface="Helvetica"/>
                <a:cs typeface="Helvetica"/>
              </a:rPr>
              <a:t>3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This is he who was spoken of through the prophet Isaiah:</a:t>
            </a:r>
          </a:p>
          <a:p>
            <a:r>
              <a:rPr lang="en-US" sz="2400" dirty="0">
                <a:latin typeface="Helvetica"/>
                <a:cs typeface="Helvetica"/>
              </a:rPr>
              <a:t>“A voice of one calling in the wilderness, ‘Prepare the way for the Lord,     make straight paths for him.’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9017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2200" y="1992156"/>
            <a:ext cx="683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4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John’s clothes were made of camel’s hair, and he had a leather belt around his waist. His food was locusts and wild honey. </a:t>
            </a:r>
            <a:r>
              <a:rPr lang="en-US" sz="2400" b="1" baseline="30000" dirty="0">
                <a:latin typeface="Helvetica"/>
                <a:cs typeface="Helvetica"/>
              </a:rPr>
              <a:t>5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People went out to him from Jerusalem and all Judea and the whole region of the Jordan. </a:t>
            </a:r>
            <a:r>
              <a:rPr lang="en-US" sz="2400" b="1" baseline="30000" dirty="0">
                <a:latin typeface="Helvetica"/>
                <a:cs typeface="Helvetica"/>
              </a:rPr>
              <a:t>6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Confessing their sins, they were baptized by him in the Jordan River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7760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3300" y="1264488"/>
            <a:ext cx="7277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7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But when he saw many of the Pharisees and Sadducees coming to where he was baptizing, he said to them: “You brood of vipers! Who warned you to flee from the coming wrath? </a:t>
            </a:r>
            <a:r>
              <a:rPr lang="en-US" sz="2400" b="1" baseline="30000" dirty="0">
                <a:latin typeface="Helvetica"/>
                <a:cs typeface="Helvetica"/>
              </a:rPr>
              <a:t>8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Produce fruit in keeping with repentance. </a:t>
            </a:r>
            <a:r>
              <a:rPr lang="en-US" sz="2400" b="1" baseline="30000" dirty="0">
                <a:latin typeface="Helvetica"/>
                <a:cs typeface="Helvetica"/>
              </a:rPr>
              <a:t>9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And do not think you can say to yourselves, ‘We have Abraham as our father.’ I tell you that out of these stones God can raise up children for Abraham. </a:t>
            </a:r>
            <a:r>
              <a:rPr lang="en-US" sz="2400" b="1" baseline="30000" dirty="0">
                <a:latin typeface="Helvetica"/>
                <a:cs typeface="Helvetica"/>
              </a:rPr>
              <a:t>10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The ax is already at the root of the trees, and every tree that does not produce good fruit will be cut down and thrown into the fire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4137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3300" y="1776256"/>
            <a:ext cx="7124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11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“I baptize you </a:t>
            </a:r>
            <a:r>
              <a:rPr lang="en-US" sz="2400" dirty="0" smtClean="0">
                <a:latin typeface="Helvetica"/>
                <a:cs typeface="Helvetica"/>
              </a:rPr>
              <a:t>with </a:t>
            </a:r>
            <a:r>
              <a:rPr lang="en-US" sz="2400" dirty="0">
                <a:latin typeface="Helvetica"/>
                <a:cs typeface="Helvetica"/>
              </a:rPr>
              <a:t>water for repentance. But after me comes one who is more powerful than I, whose sandals I am not worthy to carry. He will baptize you </a:t>
            </a:r>
            <a:r>
              <a:rPr lang="en-US" sz="2400" dirty="0" smtClean="0">
                <a:latin typeface="Helvetica"/>
                <a:cs typeface="Helvetica"/>
              </a:rPr>
              <a:t>with </a:t>
            </a:r>
            <a:r>
              <a:rPr lang="en-US" sz="2400" dirty="0">
                <a:latin typeface="Helvetica"/>
                <a:cs typeface="Helvetica"/>
              </a:rPr>
              <a:t>the Holy Spirit and fire. </a:t>
            </a:r>
            <a:r>
              <a:rPr lang="en-US" sz="2400" b="1" baseline="30000" dirty="0">
                <a:latin typeface="Helvetica"/>
                <a:cs typeface="Helvetica"/>
              </a:rPr>
              <a:t>12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His winnowing fork is in his hand, and he will clear his threshing floor, gathering his wheat into the barn and burning up the chaff with unquenchable fire.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				Matthew 3:1-12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88615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588208"/>
            <a:ext cx="6455833" cy="55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2200" y="1992156"/>
            <a:ext cx="683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4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John’s clothes were made of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camel’s hair</a:t>
            </a:r>
            <a:r>
              <a:rPr lang="en-US" sz="2400" dirty="0">
                <a:latin typeface="Helvetica"/>
                <a:cs typeface="Helvetica"/>
              </a:rPr>
              <a:t>, and he had a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leather belt around his waist</a:t>
            </a:r>
            <a:r>
              <a:rPr lang="en-US" sz="2400" dirty="0">
                <a:latin typeface="Helvetica"/>
                <a:cs typeface="Helvetica"/>
              </a:rPr>
              <a:t>. His food was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locusts and wild honey</a:t>
            </a:r>
            <a:r>
              <a:rPr lang="en-US" sz="2400" dirty="0">
                <a:latin typeface="Helvetica"/>
                <a:cs typeface="Helvetica"/>
              </a:rPr>
              <a:t>. </a:t>
            </a:r>
            <a:r>
              <a:rPr lang="en-US" sz="2400" b="1" baseline="30000" dirty="0">
                <a:latin typeface="Helvetica"/>
                <a:cs typeface="Helvetica"/>
              </a:rPr>
              <a:t>5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People went out to him from Jerusalem and all Judea and the whole region of the Jordan. </a:t>
            </a:r>
            <a:r>
              <a:rPr lang="en-US" sz="2400" b="1" baseline="30000" dirty="0">
                <a:latin typeface="Helvetica"/>
                <a:cs typeface="Helvetica"/>
              </a:rPr>
              <a:t>6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Confessing their sins, they were baptized by him in the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Jordan River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7235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807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40444</TotalTime>
  <Words>208</Words>
  <Application>Microsoft Macintosh PowerPoint</Application>
  <PresentationFormat>On-screen Show (4:3)</PresentationFormat>
  <Paragraphs>31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Advent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subject/>
  <dc:creator>Tom Siwicki</dc:creator>
  <cp:keywords/>
  <dc:description/>
  <cp:lastModifiedBy>Tom Siwicki</cp:lastModifiedBy>
  <cp:revision>604</cp:revision>
  <dcterms:created xsi:type="dcterms:W3CDTF">2013-11-03T00:06:16Z</dcterms:created>
  <dcterms:modified xsi:type="dcterms:W3CDTF">2016-12-04T08:39:33Z</dcterms:modified>
  <cp:category/>
</cp:coreProperties>
</file>