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27"/>
  </p:notesMasterIdLst>
  <p:sldIdLst>
    <p:sldId id="256" r:id="rId2"/>
    <p:sldId id="998" r:id="rId3"/>
    <p:sldId id="872" r:id="rId4"/>
    <p:sldId id="1006" r:id="rId5"/>
    <p:sldId id="1007" r:id="rId6"/>
    <p:sldId id="1008" r:id="rId7"/>
    <p:sldId id="1009" r:id="rId8"/>
    <p:sldId id="836" r:id="rId9"/>
    <p:sldId id="1010" r:id="rId10"/>
    <p:sldId id="1011" r:id="rId11"/>
    <p:sldId id="1003" r:id="rId12"/>
    <p:sldId id="1012" r:id="rId13"/>
    <p:sldId id="1013" r:id="rId14"/>
    <p:sldId id="971" r:id="rId15"/>
    <p:sldId id="1015" r:id="rId16"/>
    <p:sldId id="1016" r:id="rId17"/>
    <p:sldId id="1014" r:id="rId18"/>
    <p:sldId id="1017" r:id="rId19"/>
    <p:sldId id="979" r:id="rId20"/>
    <p:sldId id="1018" r:id="rId21"/>
    <p:sldId id="981" r:id="rId22"/>
    <p:sldId id="978" r:id="rId23"/>
    <p:sldId id="972" r:id="rId24"/>
    <p:sldId id="966" r:id="rId25"/>
    <p:sldId id="100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840A"/>
    <a:srgbClr val="505E08"/>
    <a:srgbClr val="242B04"/>
    <a:srgbClr val="313A06"/>
    <a:srgbClr val="0A4452"/>
    <a:srgbClr val="2252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712" autoAdjust="0"/>
  </p:normalViewPr>
  <p:slideViewPr>
    <p:cSldViewPr snapToGrid="0" snapToObjects="1">
      <p:cViewPr>
        <p:scale>
          <a:sx n="100" d="100"/>
          <a:sy n="100" d="100"/>
        </p:scale>
        <p:origin x="-177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6FE64F-718D-834F-BDFC-B940820A2267}" type="datetimeFigureOut">
              <a:rPr lang="en-US" smtClean="0"/>
              <a:t>12/1/18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4F823B-A632-F44F-9C36-9A3FD243B28F}" type="slidenum">
              <a:rPr lang="en-US" smtClean="0"/>
              <a:t>‹#›</a:t>
            </a:fld>
            <a:endParaRPr lang="en-US"/>
          </a:p>
        </p:txBody>
      </p:sp>
    </p:spTree>
    <p:extLst>
      <p:ext uri="{BB962C8B-B14F-4D97-AF65-F5344CB8AC3E}">
        <p14:creationId xmlns:p14="http://schemas.microsoft.com/office/powerpoint/2010/main" val="120245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2069C06D-4ED8-42C6-905D-CA84CA1B6CBF}" type="datetime2">
              <a:rPr lang="en-US" smtClean="0"/>
              <a:t>Saturday, December 1, 18</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EEE0E-EDB0-4D84-86B0-50833DF22902}" type="datetime2">
              <a:rPr lang="en-US" smtClean="0"/>
              <a:t>Saturday, December 1, 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14372C-B5AB-4C39-B273-B99224EB4DD5}" type="datetime2">
              <a:rPr lang="en-US" smtClean="0"/>
              <a:t>Saturday, December 1, 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14CB1CAA-32CD-4B55-B92A-B8F0843CACF4}" type="datetime2">
              <a:rPr lang="en-US" smtClean="0"/>
              <a:t>Saturday, December 1, 18</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3AD8CDC4-3D19-4983-B478-82F6B8E5AB66}" type="datetime2">
              <a:rPr lang="en-US" smtClean="0"/>
              <a:t>Saturday, December 1, 18</a:t>
            </a:fld>
            <a:endParaRPr lang="en-US" dirty="0"/>
          </a:p>
        </p:txBody>
      </p:sp>
      <p:sp>
        <p:nvSpPr>
          <p:cNvPr id="13" name="Slide Number Placeholder 12"/>
          <p:cNvSpPr>
            <a:spLocks noGrp="1"/>
          </p:cNvSpPr>
          <p:nvPr>
            <p:ph type="sldNum" sz="quarter" idx="11"/>
          </p:nvPr>
        </p:nvSpPr>
        <p:spPr/>
        <p:txBody>
          <a:bodyPr/>
          <a:lstStyle/>
          <a:p>
            <a:fld id="{1789C0F2-17E0-497A-9BBE-0C73201AAFE3}"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4B82477-D5D3-4181-8C11-75D0F2433A87}" type="datetime2">
              <a:rPr lang="en-US" smtClean="0"/>
              <a:t>Saturday, December 1, 18</a:t>
            </a:fld>
            <a:endParaRPr lang="en-US" dirty="0"/>
          </a:p>
        </p:txBody>
      </p:sp>
      <p:sp>
        <p:nvSpPr>
          <p:cNvPr id="9" name="Slide Number Placeholder 8"/>
          <p:cNvSpPr>
            <a:spLocks noGrp="1"/>
          </p:cNvSpPr>
          <p:nvPr>
            <p:ph type="sldNum" sz="quarter" idx="11"/>
          </p:nvPr>
        </p:nvSpPr>
        <p:spPr/>
        <p:txBody>
          <a:bodyPr/>
          <a:lstStyle/>
          <a:p>
            <a:fld id="{1789C0F2-17E0-497A-9BBE-0C73201AAFE3}"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213E253B-1893-4367-8BAE-DF4BC10DC578}" type="datetime2">
              <a:rPr lang="en-US" smtClean="0"/>
              <a:t>Saturday, December 1, 18</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8B62300D-25B3-4603-86C9-4CB776489F00}" type="datetime2">
              <a:rPr lang="en-US" smtClean="0"/>
              <a:t>Saturday, December 1, 18</a:t>
            </a:fld>
            <a:endParaRPr lang="en-US" dirty="0"/>
          </a:p>
        </p:txBody>
      </p:sp>
      <p:sp>
        <p:nvSpPr>
          <p:cNvPr id="8" name="Slide Number Placeholder 7"/>
          <p:cNvSpPr>
            <a:spLocks noGrp="1"/>
          </p:cNvSpPr>
          <p:nvPr>
            <p:ph type="sldNum" sz="quarter" idx="11"/>
          </p:nvPr>
        </p:nvSpPr>
        <p:spPr/>
        <p:txBody>
          <a:bodyPr/>
          <a:lstStyle/>
          <a:p>
            <a:fld id="{1789C0F2-17E0-497A-9BBE-0C73201AAFE3}"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314AD9-FCC8-48B7-B85B-012A91320DFF}" type="datetime2">
              <a:rPr lang="en-US" smtClean="0"/>
              <a:t>Saturday, December 1, 18</a:t>
            </a:fld>
            <a:endParaRPr lang="en-US" dirty="0"/>
          </a:p>
        </p:txBody>
      </p:sp>
      <p:sp>
        <p:nvSpPr>
          <p:cNvPr id="6" name="Slide Number Placeholder 5"/>
          <p:cNvSpPr>
            <a:spLocks noGrp="1"/>
          </p:cNvSpPr>
          <p:nvPr>
            <p:ph type="sldNum" sz="quarter" idx="11"/>
          </p:nvPr>
        </p:nvSpPr>
        <p:spPr/>
        <p:txBody>
          <a:bodyPr/>
          <a:lstStyle/>
          <a:p>
            <a:fld id="{1789C0F2-17E0-497A-9BBE-0C73201AAFE3}"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3182DC50-D5DB-4F94-B367-9876CD2C4012}" type="datetime2">
              <a:rPr lang="en-US" smtClean="0"/>
              <a:t>Saturday, December 1, 18</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292EB412-E790-42EA-81FE-2925D3A43D91}" type="datetime2">
              <a:rPr lang="en-US" smtClean="0"/>
              <a:t>Saturday, December 1, 18</a:t>
            </a:fld>
            <a:endParaRPr lang="en-US" dirty="0"/>
          </a:p>
        </p:txBody>
      </p:sp>
      <p:sp>
        <p:nvSpPr>
          <p:cNvPr id="14" name="Slide Number Placeholder 13"/>
          <p:cNvSpPr>
            <a:spLocks noGrp="1"/>
          </p:cNvSpPr>
          <p:nvPr>
            <p:ph type="sldNum" sz="quarter" idx="11"/>
          </p:nvPr>
        </p:nvSpPr>
        <p:spPr/>
        <p:txBody>
          <a:bodyPr/>
          <a:lstStyle/>
          <a:p>
            <a:fld id="{1789C0F2-17E0-497A-9BBE-0C73201AAFE3}"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0B385921-A91A-409C-921C-0E0EC1E750EC}" type="datetime2">
              <a:rPr lang="en-US" smtClean="0"/>
              <a:t>Saturday, December 1, 18</a:t>
            </a:fld>
            <a:endParaRPr lang="en-US"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789C0F2-17E0-497A-9BBE-0C73201AAFE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b="1" dirty="0" smtClean="0"/>
              <a:t>Advent</a:t>
            </a:r>
            <a:endParaRPr lang="en-US" sz="4000" b="1" dirty="0"/>
          </a:p>
        </p:txBody>
      </p:sp>
      <p:sp>
        <p:nvSpPr>
          <p:cNvPr id="3" name="Subtitle 2"/>
          <p:cNvSpPr>
            <a:spLocks noGrp="1"/>
          </p:cNvSpPr>
          <p:nvPr>
            <p:ph type="subTitle" idx="1"/>
          </p:nvPr>
        </p:nvSpPr>
        <p:spPr>
          <a:xfrm>
            <a:off x="2133600" y="3375490"/>
            <a:ext cx="6172200" cy="879009"/>
          </a:xfrm>
        </p:spPr>
        <p:txBody>
          <a:bodyPr>
            <a:noAutofit/>
          </a:bodyPr>
          <a:lstStyle/>
          <a:p>
            <a:r>
              <a:rPr lang="en-US" sz="3200" dirty="0" smtClean="0"/>
              <a:t>A Message of Hope</a:t>
            </a:r>
            <a:endParaRPr lang="en-US" sz="3200" dirty="0">
              <a:effectLst/>
            </a:endParaRPr>
          </a:p>
        </p:txBody>
      </p:sp>
    </p:spTree>
    <p:extLst>
      <p:ext uri="{BB962C8B-B14F-4D97-AF65-F5344CB8AC3E}">
        <p14:creationId xmlns:p14="http://schemas.microsoft.com/office/powerpoint/2010/main" val="71178314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0" y="1003300"/>
            <a:ext cx="6604000" cy="4838700"/>
          </a:xfrm>
          <a:prstGeom prst="rect">
            <a:avLst/>
          </a:prstGeom>
        </p:spPr>
      </p:pic>
    </p:spTree>
    <p:extLst>
      <p:ext uri="{BB962C8B-B14F-4D97-AF65-F5344CB8AC3E}">
        <p14:creationId xmlns:p14="http://schemas.microsoft.com/office/powerpoint/2010/main" val="451043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47800" y="317500"/>
            <a:ext cx="6324600" cy="6324600"/>
          </a:xfrm>
          <a:prstGeom prst="rect">
            <a:avLst/>
          </a:prstGeom>
        </p:spPr>
      </p:pic>
    </p:spTree>
    <p:extLst>
      <p:ext uri="{BB962C8B-B14F-4D97-AF65-F5344CB8AC3E}">
        <p14:creationId xmlns:p14="http://schemas.microsoft.com/office/powerpoint/2010/main" val="3631828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1100" y="1358900"/>
            <a:ext cx="6426200" cy="4524315"/>
          </a:xfrm>
          <a:prstGeom prst="rect">
            <a:avLst/>
          </a:prstGeom>
        </p:spPr>
        <p:txBody>
          <a:bodyPr wrap="square">
            <a:spAutoFit/>
          </a:bodyPr>
          <a:lstStyle/>
          <a:p>
            <a:r>
              <a:rPr lang="en-US" sz="2400" b="1" baseline="30000" dirty="0">
                <a:latin typeface="Helvetica"/>
                <a:cs typeface="Helvetica"/>
              </a:rPr>
              <a:t>2</a:t>
            </a:r>
            <a:r>
              <a:rPr lang="en-US" sz="2400" b="1" dirty="0">
                <a:latin typeface="Helvetica"/>
                <a:cs typeface="Helvetica"/>
              </a:rPr>
              <a:t> </a:t>
            </a:r>
            <a:r>
              <a:rPr lang="en-US" sz="2400" dirty="0">
                <a:latin typeface="Helvetica"/>
                <a:cs typeface="Helvetica"/>
              </a:rPr>
              <a:t>The army of the king of Babylon was then besieging Jerusalem, and Jeremiah the prophet was confined in the courtyard of the guard in the royal palace of Judah.</a:t>
            </a:r>
          </a:p>
          <a:p>
            <a:r>
              <a:rPr lang="en-US" sz="2400" b="1" baseline="30000" dirty="0">
                <a:latin typeface="Helvetica"/>
                <a:cs typeface="Helvetica"/>
              </a:rPr>
              <a:t>3</a:t>
            </a:r>
            <a:r>
              <a:rPr lang="en-US" sz="2400" b="1" dirty="0">
                <a:latin typeface="Helvetica"/>
                <a:cs typeface="Helvetica"/>
              </a:rPr>
              <a:t> </a:t>
            </a:r>
            <a:r>
              <a:rPr lang="en-US" sz="2400" dirty="0">
                <a:latin typeface="Helvetica"/>
                <a:cs typeface="Helvetica"/>
              </a:rPr>
              <a:t>Now Zedekiah king of Judah had imprisoned him there, saying, “Why do you prophesy as you do? You say, ‘This is what the Lord says: I am about to give this city into the hands of the king of Babylon, and he will capture it</a:t>
            </a:r>
            <a:r>
              <a:rPr lang="en-US" sz="2400" dirty="0" smtClean="0">
                <a:latin typeface="Helvetica"/>
                <a:cs typeface="Helvetica"/>
              </a:rPr>
              <a:t>.</a:t>
            </a:r>
          </a:p>
          <a:p>
            <a:endParaRPr lang="en-US" sz="2400" dirty="0">
              <a:latin typeface="Helvetica"/>
              <a:cs typeface="Helvetica"/>
            </a:endParaRPr>
          </a:p>
          <a:p>
            <a:endParaRPr lang="en-US" sz="2400" dirty="0" smtClean="0">
              <a:latin typeface="Helvetica"/>
              <a:cs typeface="Helvetica"/>
            </a:endParaRPr>
          </a:p>
          <a:p>
            <a:r>
              <a:rPr lang="en-US" sz="2400" dirty="0">
                <a:latin typeface="Helvetica"/>
                <a:cs typeface="Helvetica"/>
              </a:rPr>
              <a:t>	</a:t>
            </a:r>
            <a:r>
              <a:rPr lang="en-US" sz="2400" dirty="0" smtClean="0">
                <a:latin typeface="Helvetica"/>
                <a:cs typeface="Helvetica"/>
              </a:rPr>
              <a:t>			Jeremiah 32:2-3</a:t>
            </a:r>
            <a:endParaRPr lang="en-US" sz="2400" dirty="0">
              <a:latin typeface="Helvetica"/>
              <a:cs typeface="Helvetica"/>
            </a:endParaRPr>
          </a:p>
        </p:txBody>
      </p:sp>
    </p:spTree>
    <p:extLst>
      <p:ext uri="{BB962C8B-B14F-4D97-AF65-F5344CB8AC3E}">
        <p14:creationId xmlns:p14="http://schemas.microsoft.com/office/powerpoint/2010/main" val="657044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9800" y="441324"/>
            <a:ext cx="7099300" cy="5324475"/>
          </a:xfrm>
          <a:prstGeom prst="rect">
            <a:avLst/>
          </a:prstGeom>
        </p:spPr>
      </p:pic>
      <p:sp>
        <p:nvSpPr>
          <p:cNvPr id="3" name="TextBox 2"/>
          <p:cNvSpPr txBox="1"/>
          <p:nvPr/>
        </p:nvSpPr>
        <p:spPr>
          <a:xfrm>
            <a:off x="5544503" y="6127234"/>
            <a:ext cx="2583497" cy="369332"/>
          </a:xfrm>
          <a:prstGeom prst="rect">
            <a:avLst/>
          </a:prstGeom>
          <a:noFill/>
        </p:spPr>
        <p:txBody>
          <a:bodyPr wrap="none" rtlCol="0">
            <a:spAutoFit/>
          </a:bodyPr>
          <a:lstStyle/>
          <a:p>
            <a:r>
              <a:rPr lang="en-US" dirty="0" smtClean="0">
                <a:latin typeface="Helvetica"/>
                <a:cs typeface="Helvetica"/>
              </a:rPr>
              <a:t>Li Dong, Nelly &amp; Family</a:t>
            </a:r>
            <a:endParaRPr lang="en-US" dirty="0">
              <a:latin typeface="Helvetica"/>
              <a:cs typeface="Helvetica"/>
            </a:endParaRPr>
          </a:p>
        </p:txBody>
      </p:sp>
    </p:spTree>
    <p:extLst>
      <p:ext uri="{BB962C8B-B14F-4D97-AF65-F5344CB8AC3E}">
        <p14:creationId xmlns:p14="http://schemas.microsoft.com/office/powerpoint/2010/main" val="714771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5500" y="2857499"/>
            <a:ext cx="6341487" cy="615553"/>
          </a:xfrm>
          <a:prstGeom prst="rect">
            <a:avLst/>
          </a:prstGeom>
          <a:noFill/>
        </p:spPr>
        <p:txBody>
          <a:bodyPr wrap="none" rtlCol="0">
            <a:spAutoFit/>
          </a:bodyPr>
          <a:lstStyle/>
          <a:p>
            <a:r>
              <a:rPr lang="en-US" sz="3400" dirty="0" smtClean="0">
                <a:latin typeface="Helvetica"/>
                <a:cs typeface="Helvetica"/>
              </a:rPr>
              <a:t>Consequences of Disobedience</a:t>
            </a:r>
            <a:endParaRPr lang="en-US" sz="3400" dirty="0">
              <a:latin typeface="Helvetica"/>
              <a:cs typeface="Helvetica"/>
            </a:endParaRPr>
          </a:p>
        </p:txBody>
      </p:sp>
    </p:spTree>
    <p:extLst>
      <p:ext uri="{BB962C8B-B14F-4D97-AF65-F5344CB8AC3E}">
        <p14:creationId xmlns:p14="http://schemas.microsoft.com/office/powerpoint/2010/main" val="402927062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1282700"/>
            <a:ext cx="6718300" cy="4524315"/>
          </a:xfrm>
          <a:prstGeom prst="rect">
            <a:avLst/>
          </a:prstGeom>
        </p:spPr>
        <p:txBody>
          <a:bodyPr wrap="square">
            <a:spAutoFit/>
          </a:bodyPr>
          <a:lstStyle/>
          <a:p>
            <a:r>
              <a:rPr lang="en-US" sz="2400" b="1" baseline="30000" dirty="0">
                <a:latin typeface="Helvetica"/>
                <a:cs typeface="Helvetica"/>
              </a:rPr>
              <a:t>28</a:t>
            </a:r>
            <a:r>
              <a:rPr lang="en-US" sz="2400" b="1" dirty="0">
                <a:latin typeface="Helvetica"/>
                <a:cs typeface="Helvetica"/>
              </a:rPr>
              <a:t> </a:t>
            </a:r>
            <a:r>
              <a:rPr lang="en-US" sz="2400" dirty="0">
                <a:latin typeface="Helvetica"/>
                <a:cs typeface="Helvetica"/>
              </a:rPr>
              <a:t>Therefore this is what the Lord says: I am about to give this city into the hands of the Babylonians and to Nebuchadnezzar king of Babylon, who will capture it. </a:t>
            </a:r>
            <a:r>
              <a:rPr lang="en-US" sz="2400" b="1" baseline="30000" dirty="0">
                <a:latin typeface="Helvetica"/>
                <a:cs typeface="Helvetica"/>
              </a:rPr>
              <a:t>29</a:t>
            </a:r>
            <a:r>
              <a:rPr lang="en-US" sz="2400" b="1" dirty="0">
                <a:latin typeface="Helvetica"/>
                <a:cs typeface="Helvetica"/>
              </a:rPr>
              <a:t> </a:t>
            </a:r>
            <a:r>
              <a:rPr lang="en-US" sz="2400" dirty="0">
                <a:latin typeface="Helvetica"/>
                <a:cs typeface="Helvetica"/>
              </a:rPr>
              <a:t>The Babylonians who are attacking this city will come in and set it on fire; they will burn it down, along with the houses where the people aroused my anger by burning incense on the roofs to Baal and by pouring out drink offerings to other gods</a:t>
            </a:r>
            <a:r>
              <a:rPr lang="en-US" sz="2400" dirty="0" smtClean="0">
                <a:latin typeface="Helvetica"/>
                <a:cs typeface="Helvetica"/>
              </a:rPr>
              <a:t>.</a:t>
            </a:r>
          </a:p>
          <a:p>
            <a:endParaRPr lang="en-US" sz="2400" dirty="0" smtClean="0">
              <a:latin typeface="Helvetica"/>
              <a:cs typeface="Helvetica"/>
            </a:endParaRPr>
          </a:p>
          <a:p>
            <a:endParaRPr lang="en-US" sz="2400" dirty="0">
              <a:latin typeface="Helvetica"/>
              <a:cs typeface="Helvetica"/>
            </a:endParaRPr>
          </a:p>
          <a:p>
            <a:r>
              <a:rPr lang="en-US" sz="2400" dirty="0" smtClean="0">
                <a:latin typeface="Helvetica"/>
                <a:cs typeface="Helvetica"/>
              </a:rPr>
              <a:t>			           Jeremiah 32:28-29</a:t>
            </a:r>
            <a:endParaRPr lang="en-US" sz="2400" dirty="0">
              <a:latin typeface="Helvetica"/>
              <a:cs typeface="Helvetica"/>
            </a:endParaRPr>
          </a:p>
        </p:txBody>
      </p:sp>
    </p:spTree>
    <p:extLst>
      <p:ext uri="{BB962C8B-B14F-4D97-AF65-F5344CB8AC3E}">
        <p14:creationId xmlns:p14="http://schemas.microsoft.com/office/powerpoint/2010/main" val="2708243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38300" y="469900"/>
            <a:ext cx="5854700" cy="5905500"/>
          </a:xfrm>
          <a:prstGeom prst="rect">
            <a:avLst/>
          </a:prstGeom>
        </p:spPr>
      </p:pic>
    </p:spTree>
    <p:extLst>
      <p:ext uri="{BB962C8B-B14F-4D97-AF65-F5344CB8AC3E}">
        <p14:creationId xmlns:p14="http://schemas.microsoft.com/office/powerpoint/2010/main" val="1808702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812853"/>
            <a:ext cx="7753446" cy="5346647"/>
          </a:xfrm>
          <a:prstGeom prst="rect">
            <a:avLst/>
          </a:prstGeom>
        </p:spPr>
      </p:pic>
    </p:spTree>
    <p:extLst>
      <p:ext uri="{BB962C8B-B14F-4D97-AF65-F5344CB8AC3E}">
        <p14:creationId xmlns:p14="http://schemas.microsoft.com/office/powerpoint/2010/main" val="1063618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50900"/>
            <a:ext cx="9144000" cy="5143500"/>
          </a:xfrm>
          <a:prstGeom prst="rect">
            <a:avLst/>
          </a:prstGeom>
        </p:spPr>
      </p:pic>
    </p:spTree>
    <p:extLst>
      <p:ext uri="{BB962C8B-B14F-4D97-AF65-F5344CB8AC3E}">
        <p14:creationId xmlns:p14="http://schemas.microsoft.com/office/powerpoint/2010/main" val="1715302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5500" y="2857499"/>
            <a:ext cx="3641717" cy="615553"/>
          </a:xfrm>
          <a:prstGeom prst="rect">
            <a:avLst/>
          </a:prstGeom>
          <a:noFill/>
        </p:spPr>
        <p:txBody>
          <a:bodyPr wrap="none" rtlCol="0">
            <a:spAutoFit/>
          </a:bodyPr>
          <a:lstStyle/>
          <a:p>
            <a:r>
              <a:rPr lang="en-US" sz="3400" dirty="0" smtClean="0">
                <a:latin typeface="Helvetica"/>
                <a:cs typeface="Helvetica"/>
              </a:rPr>
              <a:t>Words of Promise</a:t>
            </a:r>
            <a:endParaRPr lang="en-US" sz="3400" dirty="0">
              <a:latin typeface="Helvetica"/>
              <a:cs typeface="Helvetica"/>
            </a:endParaRPr>
          </a:p>
        </p:txBody>
      </p:sp>
    </p:spTree>
    <p:extLst>
      <p:ext uri="{BB962C8B-B14F-4D97-AF65-F5344CB8AC3E}">
        <p14:creationId xmlns:p14="http://schemas.microsoft.com/office/powerpoint/2010/main" val="90528284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67400" y="6197600"/>
            <a:ext cx="1926028" cy="338554"/>
          </a:xfrm>
          <a:prstGeom prst="rect">
            <a:avLst/>
          </a:prstGeom>
          <a:noFill/>
        </p:spPr>
        <p:txBody>
          <a:bodyPr wrap="none" rtlCol="0">
            <a:spAutoFit/>
          </a:bodyPr>
          <a:lstStyle/>
          <a:p>
            <a:r>
              <a:rPr lang="en-US" sz="1600" dirty="0" smtClean="0">
                <a:latin typeface="Helvetica"/>
                <a:cs typeface="Helvetica"/>
              </a:rPr>
              <a:t>The Village Church</a:t>
            </a:r>
            <a:endParaRPr lang="en-US" sz="1600" dirty="0">
              <a:latin typeface="Helvetica"/>
              <a:cs typeface="Helvetica"/>
            </a:endParaRPr>
          </a:p>
        </p:txBody>
      </p:sp>
      <p:pic>
        <p:nvPicPr>
          <p:cNvPr id="6" name="Picture 5"/>
          <p:cNvPicPr>
            <a:picLocks noChangeAspect="1"/>
          </p:cNvPicPr>
          <p:nvPr/>
        </p:nvPicPr>
        <p:blipFill>
          <a:blip r:embed="rId2"/>
          <a:stretch>
            <a:fillRect/>
          </a:stretch>
        </p:blipFill>
        <p:spPr>
          <a:xfrm>
            <a:off x="0" y="1457542"/>
            <a:ext cx="9144000" cy="3952658"/>
          </a:xfrm>
          <a:prstGeom prst="rect">
            <a:avLst/>
          </a:prstGeom>
        </p:spPr>
      </p:pic>
    </p:spTree>
    <p:extLst>
      <p:ext uri="{BB962C8B-B14F-4D97-AF65-F5344CB8AC3E}">
        <p14:creationId xmlns:p14="http://schemas.microsoft.com/office/powerpoint/2010/main" val="16955776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6000" y="894923"/>
            <a:ext cx="7239000" cy="5339923"/>
          </a:xfrm>
          <a:prstGeom prst="rect">
            <a:avLst/>
          </a:prstGeom>
        </p:spPr>
        <p:txBody>
          <a:bodyPr wrap="square">
            <a:spAutoFit/>
          </a:bodyPr>
          <a:lstStyle/>
          <a:p>
            <a:r>
              <a:rPr lang="en-US" sz="2400" b="1" baseline="30000" dirty="0" smtClean="0">
                <a:latin typeface="Helvetica"/>
                <a:cs typeface="Helvetica"/>
              </a:rPr>
              <a:t>14</a:t>
            </a:r>
            <a:r>
              <a:rPr lang="en-US" sz="2400" b="1" dirty="0" smtClean="0">
                <a:latin typeface="Helvetica"/>
                <a:cs typeface="Helvetica"/>
              </a:rPr>
              <a:t> </a:t>
            </a:r>
            <a:r>
              <a:rPr lang="en-US" sz="2400" dirty="0" smtClean="0">
                <a:latin typeface="Helvetica"/>
                <a:cs typeface="Helvetica"/>
              </a:rPr>
              <a:t>“‘The days are coming,’ declares the Lord, ‘when I will fulfill the good promise I made to the people of Israel and Judah.</a:t>
            </a:r>
          </a:p>
          <a:p>
            <a:endParaRPr lang="en-US" sz="2400" dirty="0" smtClean="0">
              <a:latin typeface="Helvetica"/>
              <a:cs typeface="Helvetica"/>
            </a:endParaRPr>
          </a:p>
          <a:p>
            <a:pPr lvl="1"/>
            <a:r>
              <a:rPr lang="ru-RU" sz="2400" b="1" baseline="30000" dirty="0" smtClean="0">
                <a:latin typeface="Helvetica"/>
                <a:cs typeface="Helvetica"/>
              </a:rPr>
              <a:t>15</a:t>
            </a:r>
            <a:r>
              <a:rPr lang="ru-RU" sz="2400" b="1" dirty="0" smtClean="0">
                <a:latin typeface="Helvetica"/>
                <a:cs typeface="Helvetica"/>
              </a:rPr>
              <a:t> </a:t>
            </a:r>
            <a:r>
              <a:rPr lang="en-US" sz="2400" dirty="0" smtClean="0">
                <a:latin typeface="Helvetica"/>
                <a:cs typeface="Helvetica"/>
              </a:rPr>
              <a:t>“‘In those days and at that time</a:t>
            </a:r>
          </a:p>
          <a:p>
            <a:pPr lvl="1"/>
            <a:r>
              <a:rPr lang="en-US" sz="2400" dirty="0" smtClean="0">
                <a:latin typeface="Helvetica"/>
                <a:cs typeface="Helvetica"/>
              </a:rPr>
              <a:t>    I will make a righteous Branch sprout from David’s line;</a:t>
            </a:r>
          </a:p>
          <a:p>
            <a:pPr lvl="1"/>
            <a:r>
              <a:rPr lang="en-US" sz="2400" dirty="0" smtClean="0">
                <a:latin typeface="Helvetica"/>
                <a:cs typeface="Helvetica"/>
              </a:rPr>
              <a:t>    he will do what is just and right in the land.</a:t>
            </a:r>
          </a:p>
          <a:p>
            <a:pPr lvl="1"/>
            <a:r>
              <a:rPr lang="sk-SK" sz="2400" b="1" baseline="30000" dirty="0" smtClean="0">
                <a:latin typeface="Helvetica"/>
                <a:cs typeface="Helvetica"/>
              </a:rPr>
              <a:t>16</a:t>
            </a:r>
            <a:r>
              <a:rPr lang="sk-SK" sz="2400" b="1" dirty="0" smtClean="0">
                <a:latin typeface="Helvetica"/>
                <a:cs typeface="Helvetica"/>
              </a:rPr>
              <a:t> </a:t>
            </a:r>
            <a:r>
              <a:rPr lang="sk-SK" sz="2400" dirty="0" smtClean="0">
                <a:latin typeface="Helvetica"/>
                <a:cs typeface="Helvetica"/>
              </a:rPr>
              <a:t>In those days Judah will be saved</a:t>
            </a:r>
          </a:p>
          <a:p>
            <a:pPr lvl="1"/>
            <a:r>
              <a:rPr lang="sk-SK" sz="2400" dirty="0" smtClean="0">
                <a:latin typeface="Helvetica"/>
                <a:cs typeface="Helvetica"/>
              </a:rPr>
              <a:t>    and Jerusalem will live in safety.</a:t>
            </a:r>
          </a:p>
          <a:p>
            <a:pPr lvl="1"/>
            <a:r>
              <a:rPr lang="sk-SK" sz="2400" dirty="0" smtClean="0">
                <a:latin typeface="Helvetica"/>
                <a:cs typeface="Helvetica"/>
              </a:rPr>
              <a:t>This is the name by which it will be called:</a:t>
            </a:r>
          </a:p>
          <a:p>
            <a:pPr lvl="1">
              <a:spcAft>
                <a:spcPts val="600"/>
              </a:spcAft>
            </a:pPr>
            <a:r>
              <a:rPr lang="sk-SK" sz="2400" dirty="0" smtClean="0">
                <a:latin typeface="Helvetica"/>
                <a:cs typeface="Helvetica"/>
              </a:rPr>
              <a:t>    The Lord Our Righteous Savior.’</a:t>
            </a:r>
          </a:p>
          <a:p>
            <a:pPr lvl="1"/>
            <a:endParaRPr lang="sk-SK" sz="2400" dirty="0">
              <a:latin typeface="Helvetica"/>
              <a:cs typeface="Helvetica"/>
            </a:endParaRPr>
          </a:p>
          <a:p>
            <a:pPr lvl="3"/>
            <a:r>
              <a:rPr lang="sk-SK" sz="2400" dirty="0" smtClean="0">
                <a:latin typeface="Helvetica"/>
                <a:cs typeface="Helvetica"/>
              </a:rPr>
              <a:t>			     Jeremiah 33:14-16</a:t>
            </a:r>
            <a:endParaRPr lang="en-US" sz="2400" dirty="0">
              <a:latin typeface="Helvetica"/>
              <a:cs typeface="Helvetica"/>
            </a:endParaRPr>
          </a:p>
        </p:txBody>
      </p:sp>
    </p:spTree>
    <p:extLst>
      <p:ext uri="{BB962C8B-B14F-4D97-AF65-F5344CB8AC3E}">
        <p14:creationId xmlns:p14="http://schemas.microsoft.com/office/powerpoint/2010/main" val="1156700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8700"/>
            <a:ext cx="9144000" cy="4781320"/>
          </a:xfrm>
          <a:prstGeom prst="rect">
            <a:avLst/>
          </a:prstGeom>
        </p:spPr>
      </p:pic>
    </p:spTree>
    <p:extLst>
      <p:ext uri="{BB962C8B-B14F-4D97-AF65-F5344CB8AC3E}">
        <p14:creationId xmlns:p14="http://schemas.microsoft.com/office/powerpoint/2010/main" val="3533167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1300" y="1587500"/>
            <a:ext cx="6083300" cy="3785652"/>
          </a:xfrm>
          <a:prstGeom prst="rect">
            <a:avLst/>
          </a:prstGeom>
        </p:spPr>
        <p:txBody>
          <a:bodyPr wrap="square">
            <a:spAutoFit/>
          </a:bodyPr>
          <a:lstStyle/>
          <a:p>
            <a:r>
              <a:rPr lang="en-US" sz="2400" b="1" baseline="30000" dirty="0">
                <a:latin typeface="Helvetica"/>
                <a:cs typeface="Helvetica"/>
              </a:rPr>
              <a:t>14</a:t>
            </a:r>
            <a:r>
              <a:rPr lang="en-US" sz="2400" b="1" dirty="0">
                <a:latin typeface="Helvetica"/>
                <a:cs typeface="Helvetica"/>
              </a:rPr>
              <a:t> </a:t>
            </a:r>
            <a:r>
              <a:rPr lang="en-US" sz="2400" dirty="0">
                <a:latin typeface="Helvetica"/>
                <a:cs typeface="Helvetica"/>
              </a:rPr>
              <a:t>‘This is what the Lord Almighty, the God of Israel, says: Take these documents, both the sealed and unsealed copies of the deed of purchase, and put them in a clay jar so they will last a long time. </a:t>
            </a:r>
            <a:r>
              <a:rPr lang="en-US" sz="2400" b="1" baseline="30000" dirty="0">
                <a:latin typeface="Helvetica"/>
                <a:cs typeface="Helvetica"/>
              </a:rPr>
              <a:t>15</a:t>
            </a:r>
            <a:r>
              <a:rPr lang="en-US" sz="2400" b="1" dirty="0">
                <a:latin typeface="Helvetica"/>
                <a:cs typeface="Helvetica"/>
              </a:rPr>
              <a:t> </a:t>
            </a:r>
            <a:r>
              <a:rPr lang="en-US" sz="2400" dirty="0">
                <a:latin typeface="Helvetica"/>
                <a:cs typeface="Helvetica"/>
              </a:rPr>
              <a:t>For this is what the Lord Almighty, the God of Israel, says: Houses, fields and vineyards will again be bought in this land.</a:t>
            </a:r>
            <a:r>
              <a:rPr lang="en-US" sz="2400" dirty="0" smtClean="0">
                <a:latin typeface="Helvetica"/>
                <a:cs typeface="Helvetica"/>
              </a:rPr>
              <a:t>’”</a:t>
            </a:r>
          </a:p>
          <a:p>
            <a:endParaRPr lang="en-US" sz="2400" dirty="0">
              <a:latin typeface="Helvetica"/>
              <a:cs typeface="Helvetica"/>
            </a:endParaRPr>
          </a:p>
          <a:p>
            <a:r>
              <a:rPr lang="en-US" sz="2400" dirty="0" smtClean="0">
                <a:latin typeface="Helvetica"/>
                <a:cs typeface="Helvetica"/>
              </a:rPr>
              <a:t>			    Jeremiah 32:14-15</a:t>
            </a:r>
            <a:endParaRPr lang="en-US" sz="2400" dirty="0">
              <a:latin typeface="Helvetica"/>
              <a:cs typeface="Helvetica"/>
            </a:endParaRPr>
          </a:p>
        </p:txBody>
      </p:sp>
    </p:spTree>
    <p:extLst>
      <p:ext uri="{BB962C8B-B14F-4D97-AF65-F5344CB8AC3E}">
        <p14:creationId xmlns:p14="http://schemas.microsoft.com/office/powerpoint/2010/main" val="3661208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5500" y="2857499"/>
            <a:ext cx="4469944" cy="646331"/>
          </a:xfrm>
          <a:prstGeom prst="rect">
            <a:avLst/>
          </a:prstGeom>
          <a:noFill/>
        </p:spPr>
        <p:txBody>
          <a:bodyPr wrap="none" rtlCol="0">
            <a:spAutoFit/>
          </a:bodyPr>
          <a:lstStyle/>
          <a:p>
            <a:r>
              <a:rPr lang="en-US" sz="3600" dirty="0" smtClean="0">
                <a:latin typeface="Helvetica"/>
                <a:cs typeface="Helvetica"/>
              </a:rPr>
              <a:t>Lessons for disciples</a:t>
            </a:r>
            <a:endParaRPr lang="en-US" sz="3600" dirty="0">
              <a:latin typeface="Helvetica"/>
              <a:cs typeface="Helvetica"/>
            </a:endParaRPr>
          </a:p>
        </p:txBody>
      </p:sp>
    </p:spTree>
    <p:extLst>
      <p:ext uri="{BB962C8B-B14F-4D97-AF65-F5344CB8AC3E}">
        <p14:creationId xmlns:p14="http://schemas.microsoft.com/office/powerpoint/2010/main" val="13611914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1787744"/>
            <a:ext cx="5109091" cy="3262432"/>
          </a:xfrm>
          <a:prstGeom prst="rect">
            <a:avLst/>
          </a:prstGeom>
          <a:noFill/>
        </p:spPr>
        <p:txBody>
          <a:bodyPr wrap="none" rtlCol="0">
            <a:spAutoFit/>
          </a:bodyPr>
          <a:lstStyle/>
          <a:p>
            <a:pPr marL="457200" indent="-457200">
              <a:buFont typeface="Wingdings" charset="2"/>
              <a:buChar char="Ø"/>
            </a:pPr>
            <a:r>
              <a:rPr lang="en-US" sz="2800" dirty="0" smtClean="0">
                <a:latin typeface="Helvetica"/>
                <a:cs typeface="Helvetica"/>
              </a:rPr>
              <a:t>Hope in the midst difficulties</a:t>
            </a:r>
            <a:endParaRPr lang="en-US" sz="2800" dirty="0" smtClean="0">
              <a:latin typeface="Helvetica"/>
              <a:cs typeface="Helvetica"/>
            </a:endParaRPr>
          </a:p>
          <a:p>
            <a:endParaRPr lang="en-US" sz="2800" dirty="0">
              <a:latin typeface="Helvetica"/>
              <a:cs typeface="Helvetica"/>
            </a:endParaRPr>
          </a:p>
          <a:p>
            <a:pPr>
              <a:spcAft>
                <a:spcPts val="600"/>
              </a:spcAft>
            </a:pPr>
            <a:endParaRPr lang="en-US" sz="2800" dirty="0" smtClean="0">
              <a:latin typeface="Helvetica"/>
              <a:cs typeface="Helvetica"/>
            </a:endParaRPr>
          </a:p>
          <a:p>
            <a:pPr marL="457200" indent="-457200">
              <a:buFont typeface="Wingdings" charset="2"/>
              <a:buChar char="Ø"/>
            </a:pPr>
            <a:r>
              <a:rPr lang="en-US" sz="2800" dirty="0" smtClean="0">
                <a:latin typeface="Helvetica"/>
                <a:cs typeface="Helvetica"/>
              </a:rPr>
              <a:t>Hope in God’s purpose</a:t>
            </a:r>
            <a:endParaRPr lang="en-US" sz="2800" dirty="0" smtClean="0">
              <a:latin typeface="Helvetica"/>
              <a:cs typeface="Helvetica"/>
            </a:endParaRPr>
          </a:p>
          <a:p>
            <a:endParaRPr lang="en-US" sz="2800" dirty="0">
              <a:latin typeface="Helvetica"/>
              <a:cs typeface="Helvetica"/>
            </a:endParaRPr>
          </a:p>
          <a:p>
            <a:pPr>
              <a:spcAft>
                <a:spcPts val="600"/>
              </a:spcAft>
            </a:pPr>
            <a:endParaRPr lang="en-US" sz="2800" dirty="0" smtClean="0">
              <a:latin typeface="Helvetica"/>
              <a:cs typeface="Helvetica"/>
            </a:endParaRPr>
          </a:p>
          <a:p>
            <a:pPr marL="457200" indent="-457200">
              <a:buFont typeface="Wingdings" charset="2"/>
              <a:buChar char="Ø"/>
            </a:pPr>
            <a:r>
              <a:rPr lang="en-US" sz="2800" dirty="0" smtClean="0">
                <a:latin typeface="Helvetica"/>
                <a:cs typeface="Helvetica"/>
              </a:rPr>
              <a:t>Hope in Christ’s Return</a:t>
            </a:r>
            <a:endParaRPr lang="en-US" sz="2800" dirty="0">
              <a:latin typeface="Helvetica"/>
              <a:cs typeface="Helvetica"/>
            </a:endParaRPr>
          </a:p>
        </p:txBody>
      </p:sp>
    </p:spTree>
    <p:extLst>
      <p:ext uri="{BB962C8B-B14F-4D97-AF65-F5344CB8AC3E}">
        <p14:creationId xmlns:p14="http://schemas.microsoft.com/office/powerpoint/2010/main" val="4201302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07857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51684988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39800"/>
            <a:ext cx="9144000" cy="4958219"/>
          </a:xfrm>
          <a:prstGeom prst="rect">
            <a:avLst/>
          </a:prstGeom>
        </p:spPr>
      </p:pic>
    </p:spTree>
    <p:extLst>
      <p:ext uri="{BB962C8B-B14F-4D97-AF65-F5344CB8AC3E}">
        <p14:creationId xmlns:p14="http://schemas.microsoft.com/office/powerpoint/2010/main" val="34389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6000" y="894923"/>
            <a:ext cx="7239000" cy="5339923"/>
          </a:xfrm>
          <a:prstGeom prst="rect">
            <a:avLst/>
          </a:prstGeom>
        </p:spPr>
        <p:txBody>
          <a:bodyPr wrap="square">
            <a:spAutoFit/>
          </a:bodyPr>
          <a:lstStyle/>
          <a:p>
            <a:r>
              <a:rPr lang="en-US" sz="2400" b="1" baseline="30000" dirty="0" smtClean="0">
                <a:latin typeface="Helvetica"/>
                <a:cs typeface="Helvetica"/>
              </a:rPr>
              <a:t>14</a:t>
            </a:r>
            <a:r>
              <a:rPr lang="en-US" sz="2400" b="1" dirty="0" smtClean="0">
                <a:latin typeface="Helvetica"/>
                <a:cs typeface="Helvetica"/>
              </a:rPr>
              <a:t> </a:t>
            </a:r>
            <a:r>
              <a:rPr lang="en-US" sz="2400" dirty="0" smtClean="0">
                <a:latin typeface="Helvetica"/>
                <a:cs typeface="Helvetica"/>
              </a:rPr>
              <a:t>“‘The days are coming,’ declares the Lord, ‘when I will fulfill the good promise I made to the people of Israel and Judah.</a:t>
            </a:r>
          </a:p>
          <a:p>
            <a:endParaRPr lang="en-US" sz="2400" dirty="0" smtClean="0">
              <a:latin typeface="Helvetica"/>
              <a:cs typeface="Helvetica"/>
            </a:endParaRPr>
          </a:p>
          <a:p>
            <a:pPr lvl="1"/>
            <a:r>
              <a:rPr lang="ru-RU" sz="2400" b="1" baseline="30000" dirty="0" smtClean="0">
                <a:latin typeface="Helvetica"/>
                <a:cs typeface="Helvetica"/>
              </a:rPr>
              <a:t>15</a:t>
            </a:r>
            <a:r>
              <a:rPr lang="ru-RU" sz="2400" b="1" dirty="0" smtClean="0">
                <a:latin typeface="Helvetica"/>
                <a:cs typeface="Helvetica"/>
              </a:rPr>
              <a:t> </a:t>
            </a:r>
            <a:r>
              <a:rPr lang="en-US" sz="2400" dirty="0" smtClean="0">
                <a:latin typeface="Helvetica"/>
                <a:cs typeface="Helvetica"/>
              </a:rPr>
              <a:t>“‘In those days and at that time</a:t>
            </a:r>
          </a:p>
          <a:p>
            <a:pPr lvl="1"/>
            <a:r>
              <a:rPr lang="en-US" sz="2400" dirty="0" smtClean="0">
                <a:latin typeface="Helvetica"/>
                <a:cs typeface="Helvetica"/>
              </a:rPr>
              <a:t>    I will make a righteous Branch sprout from David’s line;</a:t>
            </a:r>
          </a:p>
          <a:p>
            <a:pPr lvl="1"/>
            <a:r>
              <a:rPr lang="en-US" sz="2400" dirty="0" smtClean="0">
                <a:latin typeface="Helvetica"/>
                <a:cs typeface="Helvetica"/>
              </a:rPr>
              <a:t>    he will do what is just and right in the land.</a:t>
            </a:r>
          </a:p>
          <a:p>
            <a:pPr lvl="1"/>
            <a:r>
              <a:rPr lang="sk-SK" sz="2400" b="1" baseline="30000" dirty="0" smtClean="0">
                <a:latin typeface="Helvetica"/>
                <a:cs typeface="Helvetica"/>
              </a:rPr>
              <a:t>16</a:t>
            </a:r>
            <a:r>
              <a:rPr lang="sk-SK" sz="2400" b="1" dirty="0" smtClean="0">
                <a:latin typeface="Helvetica"/>
                <a:cs typeface="Helvetica"/>
              </a:rPr>
              <a:t> </a:t>
            </a:r>
            <a:r>
              <a:rPr lang="sk-SK" sz="2400" dirty="0" smtClean="0">
                <a:latin typeface="Helvetica"/>
                <a:cs typeface="Helvetica"/>
              </a:rPr>
              <a:t>In those days Judah will be saved</a:t>
            </a:r>
          </a:p>
          <a:p>
            <a:pPr lvl="1"/>
            <a:r>
              <a:rPr lang="sk-SK" sz="2400" dirty="0" smtClean="0">
                <a:latin typeface="Helvetica"/>
                <a:cs typeface="Helvetica"/>
              </a:rPr>
              <a:t>    and Jerusalem will live in safety.</a:t>
            </a:r>
          </a:p>
          <a:p>
            <a:pPr lvl="1"/>
            <a:r>
              <a:rPr lang="sk-SK" sz="2400" dirty="0" smtClean="0">
                <a:latin typeface="Helvetica"/>
                <a:cs typeface="Helvetica"/>
              </a:rPr>
              <a:t>This is the name by which it will be called:</a:t>
            </a:r>
          </a:p>
          <a:p>
            <a:pPr lvl="1">
              <a:spcAft>
                <a:spcPts val="600"/>
              </a:spcAft>
            </a:pPr>
            <a:r>
              <a:rPr lang="sk-SK" sz="2400" dirty="0" smtClean="0">
                <a:latin typeface="Helvetica"/>
                <a:cs typeface="Helvetica"/>
              </a:rPr>
              <a:t>    The Lord Our Righteous Savior.’</a:t>
            </a:r>
          </a:p>
          <a:p>
            <a:pPr lvl="1"/>
            <a:endParaRPr lang="sk-SK" sz="2400" dirty="0">
              <a:latin typeface="Helvetica"/>
              <a:cs typeface="Helvetica"/>
            </a:endParaRPr>
          </a:p>
          <a:p>
            <a:pPr lvl="3"/>
            <a:r>
              <a:rPr lang="sk-SK" sz="2400" dirty="0" smtClean="0">
                <a:latin typeface="Helvetica"/>
                <a:cs typeface="Helvetica"/>
              </a:rPr>
              <a:t>			     Jeremiah 33:14-16</a:t>
            </a:r>
            <a:endParaRPr lang="en-US" sz="2400" dirty="0">
              <a:latin typeface="Helvetica"/>
              <a:cs typeface="Helvetica"/>
            </a:endParaRPr>
          </a:p>
        </p:txBody>
      </p:sp>
    </p:spTree>
    <p:extLst>
      <p:ext uri="{BB962C8B-B14F-4D97-AF65-F5344CB8AC3E}">
        <p14:creationId xmlns:p14="http://schemas.microsoft.com/office/powerpoint/2010/main" val="693801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9900" y="349249"/>
            <a:ext cx="8267700" cy="6200775"/>
          </a:xfrm>
          <a:prstGeom prst="rect">
            <a:avLst/>
          </a:prstGeom>
        </p:spPr>
      </p:pic>
    </p:spTree>
    <p:extLst>
      <p:ext uri="{BB962C8B-B14F-4D97-AF65-F5344CB8AC3E}">
        <p14:creationId xmlns:p14="http://schemas.microsoft.com/office/powerpoint/2010/main" val="464156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3525" y="1435100"/>
            <a:ext cx="2826415" cy="3816429"/>
          </a:xfrm>
          <a:prstGeom prst="rect">
            <a:avLst/>
          </a:prstGeom>
          <a:noFill/>
        </p:spPr>
        <p:txBody>
          <a:bodyPr wrap="none" rtlCol="0">
            <a:spAutoFit/>
          </a:bodyPr>
          <a:lstStyle/>
          <a:p>
            <a:r>
              <a:rPr lang="en-US" sz="3200" dirty="0" smtClean="0">
                <a:latin typeface="Helvetica"/>
                <a:cs typeface="Helvetica"/>
              </a:rPr>
              <a:t>655 - Birth</a:t>
            </a:r>
          </a:p>
          <a:p>
            <a:endParaRPr lang="en-US" sz="3200" dirty="0">
              <a:latin typeface="Helvetica"/>
              <a:cs typeface="Helvetica"/>
            </a:endParaRPr>
          </a:p>
          <a:p>
            <a:endParaRPr lang="en-US" sz="3200" dirty="0" smtClean="0">
              <a:latin typeface="Helvetica"/>
              <a:cs typeface="Helvetica"/>
            </a:endParaRPr>
          </a:p>
          <a:p>
            <a:r>
              <a:rPr lang="en-US" sz="3200" dirty="0" smtClean="0">
                <a:latin typeface="Helvetica"/>
                <a:cs typeface="Helvetica"/>
              </a:rPr>
              <a:t>626 - Call</a:t>
            </a:r>
          </a:p>
          <a:p>
            <a:endParaRPr lang="en-US" sz="3200" dirty="0">
              <a:latin typeface="Helvetica"/>
              <a:cs typeface="Helvetica"/>
            </a:endParaRPr>
          </a:p>
          <a:p>
            <a:endParaRPr lang="en-US" sz="3200" dirty="0" smtClean="0">
              <a:latin typeface="Helvetica"/>
              <a:cs typeface="Helvetica"/>
            </a:endParaRPr>
          </a:p>
          <a:p>
            <a:r>
              <a:rPr lang="en-US" sz="3200" dirty="0" smtClean="0">
                <a:latin typeface="Helvetica"/>
                <a:cs typeface="Helvetica"/>
              </a:rPr>
              <a:t>587 - Captivity</a:t>
            </a:r>
            <a:endParaRPr lang="en-US" sz="3200" dirty="0">
              <a:latin typeface="Helvetica"/>
              <a:cs typeface="Helvetica"/>
            </a:endParaRPr>
          </a:p>
          <a:p>
            <a:endParaRPr lang="en-US" dirty="0"/>
          </a:p>
        </p:txBody>
      </p:sp>
    </p:spTree>
    <p:extLst>
      <p:ext uri="{BB962C8B-B14F-4D97-AF65-F5344CB8AC3E}">
        <p14:creationId xmlns:p14="http://schemas.microsoft.com/office/powerpoint/2010/main" val="1556771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5500" y="2857499"/>
            <a:ext cx="3949356" cy="615553"/>
          </a:xfrm>
          <a:prstGeom prst="rect">
            <a:avLst/>
          </a:prstGeom>
          <a:noFill/>
        </p:spPr>
        <p:txBody>
          <a:bodyPr wrap="none" rtlCol="0">
            <a:spAutoFit/>
          </a:bodyPr>
          <a:lstStyle/>
          <a:p>
            <a:r>
              <a:rPr lang="en-US" sz="3400" dirty="0" smtClean="0">
                <a:latin typeface="Helvetica"/>
                <a:cs typeface="Helvetica"/>
              </a:rPr>
              <a:t>Trials of Obedience</a:t>
            </a:r>
            <a:endParaRPr lang="en-US" sz="3400" dirty="0">
              <a:latin typeface="Helvetica"/>
              <a:cs typeface="Helvetica"/>
            </a:endParaRPr>
          </a:p>
        </p:txBody>
      </p:sp>
    </p:spTree>
    <p:extLst>
      <p:ext uri="{BB962C8B-B14F-4D97-AF65-F5344CB8AC3E}">
        <p14:creationId xmlns:p14="http://schemas.microsoft.com/office/powerpoint/2010/main" val="13750609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0800" y="177800"/>
            <a:ext cx="6502400" cy="6502400"/>
          </a:xfrm>
          <a:prstGeom prst="rect">
            <a:avLst/>
          </a:prstGeom>
        </p:spPr>
      </p:pic>
    </p:spTree>
    <p:extLst>
      <p:ext uri="{BB962C8B-B14F-4D97-AF65-F5344CB8AC3E}">
        <p14:creationId xmlns:p14="http://schemas.microsoft.com/office/powerpoint/2010/main" val="29943159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Elemental.thmx</Template>
  <TotalTime>59207</TotalTime>
  <Words>53</Words>
  <Application>Microsoft Macintosh PowerPoint</Application>
  <PresentationFormat>On-screen Show (4:3)</PresentationFormat>
  <Paragraphs>56</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Elemental</vt:lpstr>
      <vt:lpstr>Advent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Romans</dc:title>
  <dc:creator>Tom Siwicki</dc:creator>
  <cp:lastModifiedBy>Tom Siwicki</cp:lastModifiedBy>
  <cp:revision>735</cp:revision>
  <dcterms:created xsi:type="dcterms:W3CDTF">2013-11-03T00:06:16Z</dcterms:created>
  <dcterms:modified xsi:type="dcterms:W3CDTF">2018-12-02T14:33:40Z</dcterms:modified>
</cp:coreProperties>
</file>