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486" r:id="rId3"/>
    <p:sldId id="620" r:id="rId4"/>
    <p:sldId id="568" r:id="rId5"/>
    <p:sldId id="587" r:id="rId6"/>
    <p:sldId id="622" r:id="rId7"/>
    <p:sldId id="623" r:id="rId8"/>
    <p:sldId id="624" r:id="rId9"/>
    <p:sldId id="512" r:id="rId10"/>
    <p:sldId id="621" r:id="rId11"/>
    <p:sldId id="588" r:id="rId12"/>
    <p:sldId id="571" r:id="rId13"/>
    <p:sldId id="604" r:id="rId14"/>
    <p:sldId id="631" r:id="rId15"/>
    <p:sldId id="632" r:id="rId16"/>
    <p:sldId id="625" r:id="rId17"/>
    <p:sldId id="589" r:id="rId18"/>
    <p:sldId id="617" r:id="rId19"/>
    <p:sldId id="630" r:id="rId20"/>
    <p:sldId id="629" r:id="rId21"/>
    <p:sldId id="628" r:id="rId22"/>
    <p:sldId id="614" r:id="rId23"/>
    <p:sldId id="626" r:id="rId24"/>
    <p:sldId id="6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104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11/21/15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November 21,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November 21,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November 21,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November 21,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November 21,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November 21,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November 21,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November 21,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November 21,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November 21,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November 21,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November 21,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Transformed</a:t>
            </a:r>
            <a:endParaRPr lang="en-US" sz="4000" b="1" dirty="0"/>
          </a:p>
        </p:txBody>
      </p:sp>
      <p:sp>
        <p:nvSpPr>
          <p:cNvPr id="3" name="Subtitle 2"/>
          <p:cNvSpPr>
            <a:spLocks noGrp="1"/>
          </p:cNvSpPr>
          <p:nvPr>
            <p:ph type="subTitle" idx="1"/>
          </p:nvPr>
        </p:nvSpPr>
        <p:spPr/>
        <p:txBody>
          <a:bodyPr>
            <a:normAutofit/>
          </a:bodyPr>
          <a:lstStyle/>
          <a:p>
            <a:r>
              <a:rPr lang="en-US" sz="3200" dirty="0" smtClean="0"/>
              <a:t>Barnabas: The Encourager</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436148"/>
            <a:ext cx="7073900" cy="1692771"/>
          </a:xfrm>
          <a:prstGeom prst="rect">
            <a:avLst/>
          </a:prstGeom>
        </p:spPr>
        <p:txBody>
          <a:bodyPr wrap="square">
            <a:spAutoFit/>
          </a:bodyPr>
          <a:lstStyle/>
          <a:p>
            <a:r>
              <a:rPr lang="en-US" sz="2600" dirty="0" smtClean="0">
                <a:latin typeface="Helvetica"/>
                <a:cs typeface="Helvetica"/>
              </a:rPr>
              <a:t>Barnabas . . . </a:t>
            </a:r>
            <a:r>
              <a:rPr lang="en-US" sz="2600" dirty="0" smtClean="0">
                <a:solidFill>
                  <a:srgbClr val="FFFF00"/>
                </a:solidFill>
                <a:latin typeface="Helvetica"/>
                <a:cs typeface="Helvetica"/>
              </a:rPr>
              <a:t>sold </a:t>
            </a:r>
            <a:r>
              <a:rPr lang="en-US" sz="2600" dirty="0">
                <a:solidFill>
                  <a:srgbClr val="FFFF00"/>
                </a:solidFill>
                <a:latin typeface="Helvetica"/>
                <a:cs typeface="Helvetica"/>
              </a:rPr>
              <a:t>a field he owned </a:t>
            </a:r>
            <a:r>
              <a:rPr lang="en-US" sz="2600" dirty="0">
                <a:latin typeface="Helvetica"/>
                <a:cs typeface="Helvetica"/>
              </a:rPr>
              <a:t>and brought the money and </a:t>
            </a:r>
            <a:r>
              <a:rPr lang="en-US" sz="2600" dirty="0">
                <a:solidFill>
                  <a:srgbClr val="FFFF00"/>
                </a:solidFill>
                <a:latin typeface="Helvetica"/>
                <a:cs typeface="Helvetica"/>
              </a:rPr>
              <a:t>put it at the apostles’ feet.</a:t>
            </a:r>
            <a:endParaRPr lang="en-US" sz="2600" dirty="0">
              <a:solidFill>
                <a:srgbClr val="FFFF00"/>
              </a:solidFill>
              <a:latin typeface="Helvetica"/>
              <a:cs typeface="Helvetica"/>
            </a:endParaRPr>
          </a:p>
          <a:p>
            <a:pPr>
              <a:spcAft>
                <a:spcPts val="1200"/>
              </a:spcAft>
            </a:pPr>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Acts 4:36-37</a:t>
            </a:r>
            <a:endParaRPr lang="en-US" sz="2600" dirty="0" smtClean="0">
              <a:latin typeface="Helvetica"/>
              <a:cs typeface="Helvetica"/>
            </a:endParaRPr>
          </a:p>
        </p:txBody>
      </p:sp>
    </p:spTree>
    <p:extLst>
      <p:ext uri="{BB962C8B-B14F-4D97-AF65-F5344CB8AC3E}">
        <p14:creationId xmlns:p14="http://schemas.microsoft.com/office/powerpoint/2010/main" val="211933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1193800"/>
            <a:ext cx="6515100" cy="4343400"/>
          </a:xfrm>
          <a:prstGeom prst="rect">
            <a:avLst/>
          </a:prstGeom>
        </p:spPr>
      </p:pic>
    </p:spTree>
    <p:extLst>
      <p:ext uri="{BB962C8B-B14F-4D97-AF65-F5344CB8AC3E}">
        <p14:creationId xmlns:p14="http://schemas.microsoft.com/office/powerpoint/2010/main" val="361346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707213"/>
            <a:ext cx="2146742" cy="769441"/>
          </a:xfrm>
          <a:prstGeom prst="rect">
            <a:avLst/>
          </a:prstGeom>
          <a:noFill/>
        </p:spPr>
        <p:txBody>
          <a:bodyPr wrap="none" rtlCol="0">
            <a:spAutoFit/>
          </a:bodyPr>
          <a:lstStyle/>
          <a:p>
            <a:r>
              <a:rPr lang="en-US" sz="4400" dirty="0" smtClean="0">
                <a:latin typeface="Helvetica"/>
                <a:cs typeface="Helvetica"/>
              </a:rPr>
              <a:t>Ministry</a:t>
            </a:r>
            <a:endParaRPr lang="en-US" sz="4400" dirty="0">
              <a:latin typeface="Helvetica"/>
              <a:cs typeface="Helvetica"/>
            </a:endParaRPr>
          </a:p>
        </p:txBody>
      </p:sp>
    </p:spTree>
    <p:extLst>
      <p:ext uri="{BB962C8B-B14F-4D97-AF65-F5344CB8AC3E}">
        <p14:creationId xmlns:p14="http://schemas.microsoft.com/office/powerpoint/2010/main" val="103934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800" y="1577539"/>
            <a:ext cx="6769100" cy="3785652"/>
          </a:xfrm>
          <a:prstGeom prst="rect">
            <a:avLst/>
          </a:prstGeom>
        </p:spPr>
        <p:txBody>
          <a:bodyPr wrap="square">
            <a:spAutoFit/>
          </a:bodyPr>
          <a:lstStyle/>
          <a:p>
            <a:r>
              <a:rPr lang="en-US" sz="2400" dirty="0" smtClean="0">
                <a:latin typeface="Helvetica"/>
                <a:cs typeface="Helvetica"/>
              </a:rPr>
              <a:t>News </a:t>
            </a:r>
            <a:r>
              <a:rPr lang="en-US" sz="2400" dirty="0">
                <a:latin typeface="Helvetica"/>
                <a:cs typeface="Helvetica"/>
              </a:rPr>
              <a:t>of this reached the church in Jerusalem, and they sent Barnabas to Antioch. </a:t>
            </a:r>
            <a:r>
              <a:rPr lang="en-US" sz="2400" dirty="0" smtClean="0">
                <a:latin typeface="Helvetica"/>
                <a:cs typeface="Helvetica"/>
              </a:rPr>
              <a:t>When </a:t>
            </a:r>
            <a:r>
              <a:rPr lang="en-US" sz="2400" dirty="0">
                <a:latin typeface="Helvetica"/>
                <a:cs typeface="Helvetica"/>
              </a:rPr>
              <a:t>he arrived and saw what the grace of God had done, he was glad and </a:t>
            </a:r>
            <a:r>
              <a:rPr lang="en-US" sz="2400" dirty="0">
                <a:solidFill>
                  <a:srgbClr val="FFFF00"/>
                </a:solidFill>
                <a:latin typeface="Helvetica"/>
                <a:cs typeface="Helvetica"/>
              </a:rPr>
              <a:t>encouraged them </a:t>
            </a:r>
            <a:r>
              <a:rPr lang="en-US" sz="2400" dirty="0">
                <a:latin typeface="Helvetica"/>
                <a:cs typeface="Helvetica"/>
              </a:rPr>
              <a:t>all to remain true to the Lord with all their hearts</a:t>
            </a:r>
            <a:r>
              <a:rPr lang="en-US" sz="2400" dirty="0" smtClean="0">
                <a:latin typeface="Helvetica"/>
                <a:cs typeface="Helvetica"/>
              </a:rPr>
              <a:t>. </a:t>
            </a:r>
            <a:r>
              <a:rPr lang="en-US" sz="2400" dirty="0">
                <a:latin typeface="Helvetica"/>
                <a:cs typeface="Helvetica"/>
              </a:rPr>
              <a:t>He was </a:t>
            </a:r>
            <a:r>
              <a:rPr lang="en-US" sz="2400" dirty="0">
                <a:solidFill>
                  <a:srgbClr val="FFFF00"/>
                </a:solidFill>
                <a:latin typeface="Helvetica"/>
                <a:cs typeface="Helvetica"/>
              </a:rPr>
              <a:t>a good man, full of the Holy Spirit and faith</a:t>
            </a:r>
            <a:r>
              <a:rPr lang="en-US" sz="2400" dirty="0">
                <a:latin typeface="Helvetica"/>
                <a:cs typeface="Helvetica"/>
              </a:rPr>
              <a:t>, and a great number of people were brought to the Lord</a:t>
            </a:r>
            <a:r>
              <a:rPr lang="en-US" sz="2400" dirty="0" smtClean="0">
                <a:latin typeface="Helvetica"/>
                <a:cs typeface="Helvetica"/>
              </a:rPr>
              <a:t>.</a:t>
            </a:r>
          </a:p>
          <a:p>
            <a:endParaRPr lang="en-US" sz="2400" dirty="0">
              <a:latin typeface="Helvetica"/>
              <a:cs typeface="Helvetica"/>
            </a:endParaRPr>
          </a:p>
          <a:p>
            <a:pPr lvl="6"/>
            <a:r>
              <a:rPr lang="en-US" sz="2400" dirty="0" smtClean="0">
                <a:latin typeface="Helvetica"/>
                <a:cs typeface="Helvetica"/>
              </a:rPr>
              <a:t>		Acts 11:22-24</a:t>
            </a:r>
            <a:endParaRPr lang="en-US" sz="2400" dirty="0">
              <a:latin typeface="Helvetica"/>
              <a:cs typeface="Helvetica"/>
            </a:endParaRPr>
          </a:p>
        </p:txBody>
      </p:sp>
    </p:spTree>
    <p:extLst>
      <p:ext uri="{BB962C8B-B14F-4D97-AF65-F5344CB8AC3E}">
        <p14:creationId xmlns:p14="http://schemas.microsoft.com/office/powerpoint/2010/main" val="206198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4700" y="1460500"/>
            <a:ext cx="7594600" cy="3924300"/>
          </a:xfrm>
          <a:prstGeom prst="rect">
            <a:avLst/>
          </a:prstGeom>
        </p:spPr>
      </p:pic>
    </p:spTree>
    <p:extLst>
      <p:ext uri="{BB962C8B-B14F-4D97-AF65-F5344CB8AC3E}">
        <p14:creationId xmlns:p14="http://schemas.microsoft.com/office/powerpoint/2010/main" val="116500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892" y="1295400"/>
            <a:ext cx="7698308" cy="4328160"/>
          </a:xfrm>
          <a:prstGeom prst="rect">
            <a:avLst/>
          </a:prstGeom>
        </p:spPr>
      </p:pic>
    </p:spTree>
    <p:extLst>
      <p:ext uri="{BB962C8B-B14F-4D97-AF65-F5344CB8AC3E}">
        <p14:creationId xmlns:p14="http://schemas.microsoft.com/office/powerpoint/2010/main" val="350819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707213"/>
            <a:ext cx="2599289" cy="769441"/>
          </a:xfrm>
          <a:prstGeom prst="rect">
            <a:avLst/>
          </a:prstGeom>
          <a:noFill/>
        </p:spPr>
        <p:txBody>
          <a:bodyPr wrap="none" rtlCol="0">
            <a:spAutoFit/>
          </a:bodyPr>
          <a:lstStyle/>
          <a:p>
            <a:r>
              <a:rPr lang="en-US" sz="4400" dirty="0" err="1" smtClean="0">
                <a:latin typeface="Helvetica"/>
                <a:cs typeface="Helvetica"/>
              </a:rPr>
              <a:t>Discipling</a:t>
            </a:r>
            <a:endParaRPr lang="en-US" sz="4400" dirty="0">
              <a:latin typeface="Helvetica"/>
              <a:cs typeface="Helvetica"/>
            </a:endParaRPr>
          </a:p>
        </p:txBody>
      </p:sp>
    </p:spTree>
    <p:extLst>
      <p:ext uri="{BB962C8B-B14F-4D97-AF65-F5344CB8AC3E}">
        <p14:creationId xmlns:p14="http://schemas.microsoft.com/office/powerpoint/2010/main" val="21143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369348"/>
            <a:ext cx="7073900" cy="4093428"/>
          </a:xfrm>
          <a:prstGeom prst="rect">
            <a:avLst/>
          </a:prstGeom>
        </p:spPr>
        <p:txBody>
          <a:bodyPr wrap="square">
            <a:spAutoFit/>
          </a:bodyPr>
          <a:lstStyle/>
          <a:p>
            <a:r>
              <a:rPr lang="en-US" sz="2600" baseline="30000" dirty="0">
                <a:latin typeface="Helvetica"/>
                <a:cs typeface="Helvetica"/>
              </a:rPr>
              <a:t>26</a:t>
            </a:r>
            <a:r>
              <a:rPr lang="en-US" sz="2600" dirty="0">
                <a:latin typeface="Helvetica"/>
                <a:cs typeface="Helvetica"/>
              </a:rPr>
              <a:t> When he came to Jerusalem, he tried to join the disciples, but they were all afraid of him, not believing that he really was a disciple. </a:t>
            </a:r>
            <a:r>
              <a:rPr lang="en-US" sz="2600" baseline="30000" dirty="0">
                <a:latin typeface="Helvetica"/>
                <a:cs typeface="Helvetica"/>
              </a:rPr>
              <a:t>27</a:t>
            </a:r>
            <a:r>
              <a:rPr lang="en-US" sz="2600" dirty="0">
                <a:latin typeface="Helvetica"/>
                <a:cs typeface="Helvetica"/>
              </a:rPr>
              <a:t> </a:t>
            </a:r>
            <a:r>
              <a:rPr lang="en-US" sz="2600" dirty="0">
                <a:solidFill>
                  <a:srgbClr val="FFFF00"/>
                </a:solidFill>
                <a:latin typeface="Helvetica"/>
                <a:cs typeface="Helvetica"/>
              </a:rPr>
              <a:t>But Barnabas took him and brought him to the apostles. </a:t>
            </a:r>
            <a:r>
              <a:rPr lang="en-US" sz="2600" dirty="0">
                <a:latin typeface="Helvetica"/>
                <a:cs typeface="Helvetica"/>
              </a:rPr>
              <a:t>He told them how Saul on his journey had seen the Lord and that the Lord had spoken to him, and how in Damascus he had preached fearlessly in the name of Jesus.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Acts 9:26-27</a:t>
            </a:r>
            <a:endParaRPr lang="en-US" sz="2600" dirty="0">
              <a:latin typeface="Helvetica"/>
              <a:cs typeface="Helvetica"/>
            </a:endParaRPr>
          </a:p>
        </p:txBody>
      </p:sp>
    </p:spTree>
    <p:extLst>
      <p:ext uri="{BB962C8B-B14F-4D97-AF65-F5344CB8AC3E}">
        <p14:creationId xmlns:p14="http://schemas.microsoft.com/office/powerpoint/2010/main" val="309792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777286"/>
            <a:ext cx="7073900" cy="2492990"/>
          </a:xfrm>
          <a:prstGeom prst="rect">
            <a:avLst/>
          </a:prstGeom>
        </p:spPr>
        <p:txBody>
          <a:bodyPr wrap="square">
            <a:spAutoFit/>
          </a:bodyPr>
          <a:lstStyle/>
          <a:p>
            <a:r>
              <a:rPr lang="en-US" sz="2600" dirty="0" smtClean="0">
                <a:latin typeface="Helvetica"/>
                <a:cs typeface="Helvetica"/>
              </a:rPr>
              <a:t>The </a:t>
            </a:r>
            <a:r>
              <a:rPr lang="en-US" sz="2600" dirty="0">
                <a:latin typeface="Helvetica"/>
                <a:cs typeface="Helvetica"/>
              </a:rPr>
              <a:t>disciples, as each one was able, decided to provide help for the brothers and sisters living in Judea. </a:t>
            </a:r>
            <a:r>
              <a:rPr lang="en-US" sz="2600" dirty="0" smtClean="0">
                <a:latin typeface="Helvetica"/>
                <a:cs typeface="Helvetica"/>
              </a:rPr>
              <a:t>This </a:t>
            </a:r>
            <a:r>
              <a:rPr lang="en-US" sz="2600" dirty="0">
                <a:latin typeface="Helvetica"/>
                <a:cs typeface="Helvetica"/>
              </a:rPr>
              <a:t>they did, sending their gift to the elders by </a:t>
            </a:r>
            <a:r>
              <a:rPr lang="en-US" sz="2600" dirty="0">
                <a:solidFill>
                  <a:srgbClr val="FFFF00"/>
                </a:solidFill>
                <a:latin typeface="Helvetica"/>
                <a:cs typeface="Helvetica"/>
              </a:rPr>
              <a:t>Barnabas and Saul</a:t>
            </a:r>
            <a:r>
              <a:rPr lang="en-US" sz="2600" dirty="0">
                <a:latin typeface="Helvetica"/>
                <a:cs typeface="Helvetica"/>
              </a:rPr>
              <a:t>.</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Acts 11:29-30</a:t>
            </a:r>
            <a:endParaRPr lang="en-US" sz="2600" dirty="0" smtClean="0">
              <a:latin typeface="Helvetica"/>
              <a:cs typeface="Helvetica"/>
            </a:endParaRPr>
          </a:p>
        </p:txBody>
      </p:sp>
    </p:spTree>
    <p:extLst>
      <p:ext uri="{BB962C8B-B14F-4D97-AF65-F5344CB8AC3E}">
        <p14:creationId xmlns:p14="http://schemas.microsoft.com/office/powerpoint/2010/main" val="218822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132886"/>
            <a:ext cx="7073900" cy="2092881"/>
          </a:xfrm>
          <a:prstGeom prst="rect">
            <a:avLst/>
          </a:prstGeom>
        </p:spPr>
        <p:txBody>
          <a:bodyPr wrap="square">
            <a:spAutoFit/>
          </a:bodyPr>
          <a:lstStyle/>
          <a:p>
            <a:r>
              <a:rPr lang="en-US" sz="2600" dirty="0" smtClean="0">
                <a:latin typeface="Helvetica"/>
                <a:cs typeface="Helvetica"/>
              </a:rPr>
              <a:t>As </a:t>
            </a:r>
            <a:r>
              <a:rPr lang="en-US" sz="2600" dirty="0">
                <a:solidFill>
                  <a:srgbClr val="FFFF00"/>
                </a:solidFill>
                <a:latin typeface="Helvetica"/>
                <a:cs typeface="Helvetica"/>
              </a:rPr>
              <a:t>Paul and Barnabas</a:t>
            </a:r>
            <a:r>
              <a:rPr lang="en-US" sz="2600" dirty="0">
                <a:latin typeface="Helvetica"/>
                <a:cs typeface="Helvetica"/>
              </a:rPr>
              <a:t> were leaving the synagogue, the people invited them to speak further about these things on the next Sabbath</a:t>
            </a:r>
            <a:r>
              <a:rPr lang="en-US" sz="2600" dirty="0" smtClean="0">
                <a:latin typeface="Helvetica"/>
                <a:cs typeface="Helvetica"/>
              </a:rPr>
              <a:t>.</a:t>
            </a:r>
          </a:p>
          <a:p>
            <a:r>
              <a:rPr lang="en-US" sz="2600" dirty="0" smtClean="0">
                <a:latin typeface="Helvetica"/>
                <a:cs typeface="Helvetica"/>
              </a:rPr>
              <a:t> </a:t>
            </a:r>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Acts 13:42</a:t>
            </a:r>
            <a:endParaRPr lang="en-US" sz="2600" dirty="0" smtClean="0">
              <a:latin typeface="Helvetica"/>
              <a:cs typeface="Helvetica"/>
            </a:endParaRPr>
          </a:p>
        </p:txBody>
      </p:sp>
    </p:spTree>
    <p:extLst>
      <p:ext uri="{BB962C8B-B14F-4D97-AF65-F5344CB8AC3E}">
        <p14:creationId xmlns:p14="http://schemas.microsoft.com/office/powerpoint/2010/main" val="30365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5985" y="1028700"/>
            <a:ext cx="6778816" cy="4510994"/>
          </a:xfrm>
          <a:prstGeom prst="rect">
            <a:avLst/>
          </a:prstGeom>
        </p:spPr>
      </p:pic>
    </p:spTree>
    <p:extLst>
      <p:ext uri="{BB962C8B-B14F-4D97-AF65-F5344CB8AC3E}">
        <p14:creationId xmlns:p14="http://schemas.microsoft.com/office/powerpoint/2010/main" val="105456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207548"/>
            <a:ext cx="7073900" cy="2092881"/>
          </a:xfrm>
          <a:prstGeom prst="rect">
            <a:avLst/>
          </a:prstGeom>
        </p:spPr>
        <p:txBody>
          <a:bodyPr wrap="square">
            <a:spAutoFit/>
          </a:bodyPr>
          <a:lstStyle/>
          <a:p>
            <a:r>
              <a:rPr lang="en-US" sz="2600" dirty="0" smtClean="0">
                <a:latin typeface="Helvetica"/>
                <a:cs typeface="Helvetica"/>
              </a:rPr>
              <a:t>And what </a:t>
            </a:r>
            <a:r>
              <a:rPr lang="en-US" sz="2600" dirty="0">
                <a:latin typeface="Helvetica"/>
                <a:cs typeface="Helvetica"/>
              </a:rPr>
              <a:t>you have heard from me in the presence of many witnesses entrust to faithful men who will be able to teach others also.</a:t>
            </a:r>
            <a:r>
              <a:rPr lang="en-US" sz="2600" dirty="0" smtClean="0">
                <a:latin typeface="Helvetica"/>
                <a:cs typeface="Helvetica"/>
              </a:rPr>
              <a:t>	</a:t>
            </a:r>
            <a:endParaRPr lang="en-US" sz="2600" dirty="0" smtClean="0">
              <a:latin typeface="Helvetica"/>
              <a:cs typeface="Helvetica"/>
            </a:endParaRP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2 Timothy </a:t>
            </a:r>
            <a:r>
              <a:rPr lang="en-US" sz="2600" dirty="0" smtClean="0">
                <a:latin typeface="Helvetica"/>
                <a:cs typeface="Helvetica"/>
              </a:rPr>
              <a:t>2:2</a:t>
            </a:r>
            <a:endParaRPr lang="en-US" sz="2600" dirty="0" smtClean="0">
              <a:latin typeface="Helvetica"/>
              <a:cs typeface="Helvetica"/>
            </a:endParaRPr>
          </a:p>
        </p:txBody>
      </p:sp>
    </p:spTree>
    <p:extLst>
      <p:ext uri="{BB962C8B-B14F-4D97-AF65-F5344CB8AC3E}">
        <p14:creationId xmlns:p14="http://schemas.microsoft.com/office/powerpoint/2010/main" val="268187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6900" y="1333516"/>
            <a:ext cx="7708900" cy="4229751"/>
          </a:xfrm>
          <a:prstGeom prst="rect">
            <a:avLst/>
          </a:prstGeom>
        </p:spPr>
      </p:pic>
    </p:spTree>
    <p:extLst>
      <p:ext uri="{BB962C8B-B14F-4D97-AF65-F5344CB8AC3E}">
        <p14:creationId xmlns:p14="http://schemas.microsoft.com/office/powerpoint/2010/main" val="128961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1900" y="1181100"/>
            <a:ext cx="4381500" cy="4381500"/>
          </a:xfrm>
          <a:prstGeom prst="rect">
            <a:avLst/>
          </a:prstGeom>
        </p:spPr>
      </p:pic>
    </p:spTree>
    <p:extLst>
      <p:ext uri="{BB962C8B-B14F-4D97-AF65-F5344CB8AC3E}">
        <p14:creationId xmlns:p14="http://schemas.microsoft.com/office/powerpoint/2010/main" val="38235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3400" y="1247774"/>
            <a:ext cx="5651499" cy="4238624"/>
          </a:xfrm>
          <a:prstGeom prst="rect">
            <a:avLst/>
          </a:prstGeom>
        </p:spPr>
      </p:pic>
    </p:spTree>
    <p:extLst>
      <p:ext uri="{BB962C8B-B14F-4D97-AF65-F5344CB8AC3E}">
        <p14:creationId xmlns:p14="http://schemas.microsoft.com/office/powerpoint/2010/main" val="250424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0021" y="1473200"/>
            <a:ext cx="6753679" cy="3782060"/>
          </a:xfrm>
          <a:prstGeom prst="rect">
            <a:avLst/>
          </a:prstGeom>
        </p:spPr>
      </p:pic>
    </p:spTree>
    <p:extLst>
      <p:ext uri="{BB962C8B-B14F-4D97-AF65-F5344CB8AC3E}">
        <p14:creationId xmlns:p14="http://schemas.microsoft.com/office/powerpoint/2010/main" val="328185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5700" y="1104900"/>
            <a:ext cx="4305300" cy="4305300"/>
          </a:xfrm>
          <a:prstGeom prst="rect">
            <a:avLst/>
          </a:prstGeom>
        </p:spPr>
      </p:pic>
    </p:spTree>
    <p:extLst>
      <p:ext uri="{BB962C8B-B14F-4D97-AF65-F5344CB8AC3E}">
        <p14:creationId xmlns:p14="http://schemas.microsoft.com/office/powerpoint/2010/main" val="248023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991648"/>
            <a:ext cx="7073900" cy="2492990"/>
          </a:xfrm>
          <a:prstGeom prst="rect">
            <a:avLst/>
          </a:prstGeom>
        </p:spPr>
        <p:txBody>
          <a:bodyPr wrap="square">
            <a:spAutoFit/>
          </a:bodyPr>
          <a:lstStyle/>
          <a:p>
            <a:r>
              <a:rPr lang="en-US" sz="2600" dirty="0" smtClean="0">
                <a:solidFill>
                  <a:srgbClr val="FFFF00"/>
                </a:solidFill>
                <a:latin typeface="Helvetica"/>
                <a:cs typeface="Helvetica"/>
              </a:rPr>
              <a:t>Joseph</a:t>
            </a:r>
            <a:r>
              <a:rPr lang="en-US" sz="2600" dirty="0">
                <a:latin typeface="Helvetica"/>
                <a:cs typeface="Helvetica"/>
              </a:rPr>
              <a:t>, a </a:t>
            </a:r>
            <a:r>
              <a:rPr lang="en-US" sz="2600" dirty="0">
                <a:solidFill>
                  <a:srgbClr val="FFFF00"/>
                </a:solidFill>
                <a:latin typeface="Helvetica"/>
                <a:cs typeface="Helvetica"/>
              </a:rPr>
              <a:t>Levite</a:t>
            </a:r>
            <a:r>
              <a:rPr lang="en-US" sz="2600" dirty="0">
                <a:latin typeface="Helvetica"/>
                <a:cs typeface="Helvetica"/>
              </a:rPr>
              <a:t> from Cyprus, whom the apostles called Barnabas (which means “son of encouragement”), </a:t>
            </a:r>
            <a:r>
              <a:rPr lang="en-US" sz="2600" dirty="0" smtClean="0">
                <a:latin typeface="Helvetica"/>
                <a:cs typeface="Helvetica"/>
              </a:rPr>
              <a:t>sold </a:t>
            </a:r>
            <a:r>
              <a:rPr lang="en-US" sz="2600" dirty="0">
                <a:latin typeface="Helvetica"/>
                <a:cs typeface="Helvetica"/>
              </a:rPr>
              <a:t>a field he owned and brought the money and put it at the apostles’ feet.</a:t>
            </a:r>
            <a:endParaRPr lang="en-US" sz="2600" dirty="0">
              <a:latin typeface="Helvetica"/>
              <a:cs typeface="Helvetica"/>
            </a:endParaRPr>
          </a:p>
          <a:p>
            <a:pPr>
              <a:spcAft>
                <a:spcPts val="1200"/>
              </a:spcAft>
            </a:pPr>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Acts 4:36-37</a:t>
            </a:r>
            <a:endParaRPr lang="en-US" sz="2600" dirty="0" smtClean="0">
              <a:latin typeface="Helvetica"/>
              <a:cs typeface="Helvetica"/>
            </a:endParaRPr>
          </a:p>
        </p:txBody>
      </p:sp>
    </p:spTree>
    <p:extLst>
      <p:ext uri="{BB962C8B-B14F-4D97-AF65-F5344CB8AC3E}">
        <p14:creationId xmlns:p14="http://schemas.microsoft.com/office/powerpoint/2010/main" val="11821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073984"/>
            <a:ext cx="6794500" cy="4431983"/>
          </a:xfrm>
          <a:prstGeom prst="rect">
            <a:avLst/>
          </a:prstGeom>
        </p:spPr>
        <p:txBody>
          <a:bodyPr wrap="square">
            <a:spAutoFit/>
          </a:bodyPr>
          <a:lstStyle/>
          <a:p>
            <a:r>
              <a:rPr lang="en-US" sz="2400" b="1" dirty="0">
                <a:latin typeface="Helvetica"/>
                <a:cs typeface="Helvetica"/>
              </a:rPr>
              <a:t>The Levites: </a:t>
            </a:r>
            <a:r>
              <a:rPr lang="en-US" sz="2400" dirty="0">
                <a:latin typeface="Helvetica"/>
                <a:cs typeface="Helvetica"/>
              </a:rPr>
              <a:t>prepared </a:t>
            </a:r>
            <a:r>
              <a:rPr lang="en-US" sz="2400" dirty="0" smtClean="0">
                <a:latin typeface="Helvetica"/>
                <a:cs typeface="Helvetica"/>
              </a:rPr>
              <a:t>sacrifices, maintained the temple and served </a:t>
            </a:r>
            <a:r>
              <a:rPr lang="en-US" sz="2400" dirty="0">
                <a:latin typeface="Helvetica"/>
                <a:cs typeface="Helvetica"/>
              </a:rPr>
              <a:t>as musicians, singers, doorkeepers. The Levites were also </a:t>
            </a:r>
            <a:r>
              <a:rPr lang="en-US" sz="2400" dirty="0" smtClean="0">
                <a:latin typeface="Helvetica"/>
                <a:cs typeface="Helvetica"/>
              </a:rPr>
              <a:t>Israel’s teachers, scribes</a:t>
            </a:r>
            <a:r>
              <a:rPr lang="en-US" sz="2400" dirty="0">
                <a:latin typeface="Helvetica"/>
                <a:cs typeface="Helvetica"/>
              </a:rPr>
              <a:t>, judges and regulators (responsible for accurate weights and measures). </a:t>
            </a:r>
          </a:p>
          <a:p>
            <a:r>
              <a:rPr lang="en-US" sz="2400" dirty="0">
                <a:latin typeface="Helvetica"/>
                <a:cs typeface="Helvetica"/>
              </a:rPr>
              <a:t> </a:t>
            </a:r>
          </a:p>
          <a:p>
            <a:r>
              <a:rPr lang="en-US" sz="2400" dirty="0">
                <a:latin typeface="Helvetica"/>
                <a:cs typeface="Helvetica"/>
              </a:rPr>
              <a:t>Most of the year they </a:t>
            </a:r>
            <a:r>
              <a:rPr lang="en-US" sz="2400" dirty="0" smtClean="0">
                <a:latin typeface="Helvetica"/>
                <a:cs typeface="Helvetica"/>
              </a:rPr>
              <a:t>tended to </a:t>
            </a:r>
            <a:r>
              <a:rPr lang="en-US" sz="2400" dirty="0">
                <a:latin typeface="Helvetica"/>
                <a:cs typeface="Helvetica"/>
              </a:rPr>
              <a:t>their own homes, farms, and </a:t>
            </a:r>
            <a:r>
              <a:rPr lang="en-US" sz="2400" dirty="0" smtClean="0">
                <a:latin typeface="Helvetica"/>
                <a:cs typeface="Helvetica"/>
              </a:rPr>
              <a:t>businesses. According </a:t>
            </a:r>
            <a:r>
              <a:rPr lang="en-US" sz="2400" dirty="0">
                <a:latin typeface="Helvetica"/>
                <a:cs typeface="Helvetica"/>
              </a:rPr>
              <a:t>to a fixed schedule they took turns performing the duties assigned to them.</a:t>
            </a:r>
          </a:p>
          <a:p>
            <a:r>
              <a:rPr lang="en-US" dirty="0"/>
              <a:t> </a:t>
            </a:r>
          </a:p>
        </p:txBody>
      </p:sp>
    </p:spTree>
    <p:extLst>
      <p:ext uri="{BB962C8B-B14F-4D97-AF65-F5344CB8AC3E}">
        <p14:creationId xmlns:p14="http://schemas.microsoft.com/office/powerpoint/2010/main" val="38555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2133601"/>
            <a:ext cx="6146800" cy="2246769"/>
          </a:xfrm>
          <a:prstGeom prst="rect">
            <a:avLst/>
          </a:prstGeom>
        </p:spPr>
        <p:txBody>
          <a:bodyPr wrap="square">
            <a:spAutoFit/>
          </a:bodyPr>
          <a:lstStyle/>
          <a:p>
            <a:r>
              <a:rPr lang="en-US" sz="2800" dirty="0">
                <a:latin typeface="Helvetica"/>
                <a:cs typeface="Helvetica"/>
              </a:rPr>
              <a:t>But when the </a:t>
            </a:r>
            <a:r>
              <a:rPr lang="en-US" sz="2800" dirty="0" smtClean="0">
                <a:solidFill>
                  <a:srgbClr val="FFFF00"/>
                </a:solidFill>
                <a:latin typeface="Helvetica"/>
                <a:cs typeface="Helvetica"/>
              </a:rPr>
              <a:t>apostles</a:t>
            </a:r>
            <a:r>
              <a:rPr lang="en-US" sz="2800" dirty="0" smtClean="0">
                <a:latin typeface="Helvetica"/>
                <a:cs typeface="Helvetica"/>
              </a:rPr>
              <a:t> </a:t>
            </a:r>
            <a:r>
              <a:rPr lang="en-US" sz="2800" dirty="0">
                <a:latin typeface="Helvetica"/>
                <a:cs typeface="Helvetica"/>
              </a:rPr>
              <a:t>Barnabas and Paul heard of this, they tore their </a:t>
            </a:r>
            <a:r>
              <a:rPr lang="en-US" sz="2800" dirty="0" smtClean="0">
                <a:latin typeface="Helvetica"/>
                <a:cs typeface="Helvetica"/>
              </a:rPr>
              <a:t>clothes . . . </a:t>
            </a:r>
            <a:endParaRPr lang="en-US" sz="2800" dirty="0">
              <a:latin typeface="Helvetica"/>
              <a:cs typeface="Helvetica"/>
            </a:endParaRPr>
          </a:p>
          <a:p>
            <a:endParaRPr lang="en-US" sz="2800" dirty="0" smtClean="0">
              <a:latin typeface="Helvetica"/>
              <a:cs typeface="Helvetica"/>
            </a:endParaRPr>
          </a:p>
          <a:p>
            <a:r>
              <a:rPr lang="en-US" sz="2800" dirty="0">
                <a:latin typeface="Helvetica"/>
                <a:cs typeface="Helvetica"/>
              </a:rPr>
              <a:t>	</a:t>
            </a:r>
            <a:r>
              <a:rPr lang="en-US" sz="2800" dirty="0" smtClean="0">
                <a:latin typeface="Helvetica"/>
                <a:cs typeface="Helvetica"/>
              </a:rPr>
              <a:t>			Acts 14:14</a:t>
            </a:r>
            <a:endParaRPr lang="en-US" sz="2800" dirty="0">
              <a:latin typeface="Helvetica"/>
              <a:cs typeface="Helvetica"/>
            </a:endParaRPr>
          </a:p>
        </p:txBody>
      </p:sp>
    </p:spTree>
    <p:extLst>
      <p:ext uri="{BB962C8B-B14F-4D97-AF65-F5344CB8AC3E}">
        <p14:creationId xmlns:p14="http://schemas.microsoft.com/office/powerpoint/2010/main" val="31868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398048"/>
            <a:ext cx="7073900" cy="1692771"/>
          </a:xfrm>
          <a:prstGeom prst="rect">
            <a:avLst/>
          </a:prstGeom>
        </p:spPr>
        <p:txBody>
          <a:bodyPr wrap="square">
            <a:spAutoFit/>
          </a:bodyPr>
          <a:lstStyle/>
          <a:p>
            <a:r>
              <a:rPr lang="en-US" sz="2600" dirty="0" smtClean="0">
                <a:latin typeface="Helvetica"/>
                <a:cs typeface="Helvetica"/>
              </a:rPr>
              <a:t>Joseph</a:t>
            </a:r>
            <a:r>
              <a:rPr lang="en-US" sz="2600" dirty="0">
                <a:latin typeface="Helvetica"/>
                <a:cs typeface="Helvetica"/>
              </a:rPr>
              <a:t>, a Levite from Cyprus, whom the apostles called Barnabas (which means </a:t>
            </a:r>
            <a:r>
              <a:rPr lang="en-US" sz="2600" dirty="0">
                <a:solidFill>
                  <a:srgbClr val="FFFF00"/>
                </a:solidFill>
                <a:latin typeface="Helvetica"/>
                <a:cs typeface="Helvetica"/>
              </a:rPr>
              <a:t>“son of encouragement”</a:t>
            </a:r>
            <a:r>
              <a:rPr lang="en-US" sz="2600" dirty="0" smtClean="0">
                <a:latin typeface="Helvetica"/>
                <a:cs typeface="Helvetica"/>
              </a:rPr>
              <a:t>)</a:t>
            </a:r>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	</a:t>
            </a:r>
            <a:r>
              <a:rPr lang="en-US" sz="2600" dirty="0" smtClean="0">
                <a:latin typeface="Helvetica"/>
                <a:cs typeface="Helvetica"/>
              </a:rPr>
              <a:t>Acts 4:36</a:t>
            </a:r>
            <a:endParaRPr lang="en-US" sz="2600" dirty="0" smtClean="0">
              <a:latin typeface="Helvetica"/>
              <a:cs typeface="Helvetica"/>
            </a:endParaRPr>
          </a:p>
        </p:txBody>
      </p:sp>
    </p:spTree>
    <p:extLst>
      <p:ext uri="{BB962C8B-B14F-4D97-AF65-F5344CB8AC3E}">
        <p14:creationId xmlns:p14="http://schemas.microsoft.com/office/powerpoint/2010/main" val="222415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1484487"/>
            <a:ext cx="4182647" cy="3532014"/>
          </a:xfrm>
          <a:prstGeom prst="rect">
            <a:avLst/>
          </a:prstGeom>
        </p:spPr>
      </p:pic>
    </p:spTree>
    <p:extLst>
      <p:ext uri="{BB962C8B-B14F-4D97-AF65-F5344CB8AC3E}">
        <p14:creationId xmlns:p14="http://schemas.microsoft.com/office/powerpoint/2010/main" val="383970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605613"/>
            <a:ext cx="2348294" cy="769441"/>
          </a:xfrm>
          <a:prstGeom prst="rect">
            <a:avLst/>
          </a:prstGeom>
          <a:noFill/>
        </p:spPr>
        <p:txBody>
          <a:bodyPr wrap="none" rtlCol="0">
            <a:spAutoFit/>
          </a:bodyPr>
          <a:lstStyle/>
          <a:p>
            <a:r>
              <a:rPr lang="en-US" sz="4400" dirty="0" smtClean="0">
                <a:latin typeface="Helvetica"/>
                <a:cs typeface="Helvetica"/>
              </a:rPr>
              <a:t>Sacrifice</a:t>
            </a:r>
            <a:endParaRPr lang="en-US" sz="4400" dirty="0">
              <a:latin typeface="Helvetica"/>
              <a:cs typeface="Helvetica"/>
            </a:endParaRPr>
          </a:p>
        </p:txBody>
      </p:sp>
    </p:spTree>
    <p:extLst>
      <p:ext uri="{BB962C8B-B14F-4D97-AF65-F5344CB8AC3E}">
        <p14:creationId xmlns:p14="http://schemas.microsoft.com/office/powerpoint/2010/main" val="3553685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48119</TotalTime>
  <Words>387</Words>
  <Application>Microsoft Macintosh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Transformed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398</cp:revision>
  <dcterms:created xsi:type="dcterms:W3CDTF">2013-11-03T00:06:16Z</dcterms:created>
  <dcterms:modified xsi:type="dcterms:W3CDTF">2015-11-22T14:47:09Z</dcterms:modified>
</cp:coreProperties>
</file>