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57" r:id="rId5"/>
    <p:sldId id="271" r:id="rId6"/>
    <p:sldId id="272" r:id="rId7"/>
    <p:sldId id="275" r:id="rId8"/>
    <p:sldId id="277" r:id="rId9"/>
    <p:sldId id="276" r:id="rId10"/>
    <p:sldId id="282" r:id="rId11"/>
    <p:sldId id="279" r:id="rId12"/>
    <p:sldId id="278" r:id="rId13"/>
    <p:sldId id="280" r:id="rId14"/>
    <p:sldId id="281" r:id="rId15"/>
    <p:sldId id="28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1"/>
    <p:restoredTop sz="92706" autoAdjust="0"/>
  </p:normalViewPr>
  <p:slideViewPr>
    <p:cSldViewPr snapToGrid="0" snapToObjects="1">
      <p:cViewPr varScale="1">
        <p:scale>
          <a:sx n="70" d="100"/>
          <a:sy n="70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1093-1107-A349-8C38-58BB451DADD4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B59D-48CC-4F4B-B26A-A93C2D974C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96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iking-in-the-Smoky-Mountains-National-Park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8" b="13951"/>
          <a:stretch/>
        </p:blipFill>
        <p:spPr>
          <a:xfrm>
            <a:off x="5681209" y="1"/>
            <a:ext cx="3497119" cy="896749"/>
          </a:xfrm>
          <a:prstGeom prst="rect">
            <a:avLst/>
          </a:prstGeom>
        </p:spPr>
      </p:pic>
      <p:pic>
        <p:nvPicPr>
          <p:cNvPr id="14" name="Picture 13" descr="Hiking-in-the-Smoky-Mountains-National-Park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8" b="13951"/>
          <a:stretch/>
        </p:blipFill>
        <p:spPr>
          <a:xfrm flipH="1">
            <a:off x="0" y="1"/>
            <a:ext cx="3497119" cy="896749"/>
          </a:xfrm>
          <a:prstGeom prst="rect">
            <a:avLst/>
          </a:prstGeom>
        </p:spPr>
      </p:pic>
      <p:pic>
        <p:nvPicPr>
          <p:cNvPr id="13" name="Picture 12" descr="shutterstock_95085886-167134_689x240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0" y="-1839"/>
            <a:ext cx="2590799" cy="9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king-in-the-Smoky-Mountains-National-P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44"/>
            <a:ext cx="9170052" cy="5950856"/>
          </a:xfrm>
          <a:prstGeom prst="rect">
            <a:avLst/>
          </a:prstGeom>
        </p:spPr>
      </p:pic>
      <p:pic>
        <p:nvPicPr>
          <p:cNvPr id="6" name="Picture 5" descr="shutterstock_95085886-167134_689x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067" cy="3211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429" y="27095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What </a:t>
            </a:r>
            <a:r>
              <a:rPr lang="en-US" altLang="zh-TW" sz="5400" b="1" dirty="0" smtClean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is Our</a:t>
            </a:r>
            <a:r>
              <a:rPr lang="en-US" altLang="zh-TW" sz="5400" b="1" baseline="0" dirty="0" smtClean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 </a:t>
            </a:r>
            <a:r>
              <a:rPr lang="en-US" altLang="zh-TW" sz="5400" b="1" baseline="0" dirty="0" smtClean="0">
                <a:solidFill>
                  <a:srgbClr val="C00000"/>
                </a:solidFill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Legacy</a:t>
            </a:r>
            <a:r>
              <a:rPr lang="en-US" altLang="zh-TW" sz="5400" b="1" baseline="0" dirty="0" smtClean="0">
                <a:effectLst>
                  <a:glow rad="241300">
                    <a:schemeClr val="bg1">
                      <a:alpha val="97000"/>
                    </a:schemeClr>
                  </a:glow>
                </a:effectLst>
                <a:latin typeface="+mj-lt"/>
                <a:ea typeface="ＭＳ 明朝"/>
                <a:cs typeface="ＭＳ 明朝"/>
              </a:rPr>
              <a:t>?</a:t>
            </a:r>
            <a:endParaRPr lang="en-US" sz="5400" b="1" dirty="0">
              <a:effectLst>
                <a:glow rad="241300">
                  <a:schemeClr val="bg1">
                    <a:alpha val="97000"/>
                  </a:schemeClr>
                </a:glow>
              </a:effectLst>
              <a:latin typeface="+mj-lt"/>
              <a:ea typeface="ＭＳ 明朝"/>
              <a:cs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9202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Little Children- New Believers</a:t>
            </a:r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Peter 2:2-3 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Like newborn infants</a:t>
            </a:r>
            <a:r>
              <a:rPr lang="en-US" sz="3600" dirty="0" smtClean="0"/>
              <a:t>, long for the pure spiritual milk, that by it you may </a:t>
            </a:r>
            <a:r>
              <a:rPr lang="en-US" sz="3600" u="sng" dirty="0" smtClean="0">
                <a:solidFill>
                  <a:srgbClr val="FF0000"/>
                </a:solidFill>
              </a:rPr>
              <a:t>grow up into salvation</a:t>
            </a:r>
            <a:r>
              <a:rPr lang="en-US" sz="3600" dirty="0" smtClean="0"/>
              <a:t>— if indeed you have tasted that the Lord is good.</a:t>
            </a:r>
          </a:p>
          <a:p>
            <a:endParaRPr lang="en-US" sz="3600" i="1" dirty="0">
              <a:solidFill>
                <a:srgbClr val="000090"/>
              </a:solidFill>
            </a:endParaRPr>
          </a:p>
          <a:p>
            <a:r>
              <a:rPr lang="en-US" sz="3600" i="1" dirty="0">
                <a:solidFill>
                  <a:srgbClr val="000090"/>
                </a:solidFill>
              </a:rPr>
              <a:t>One key need of children is healthy growth!</a:t>
            </a:r>
          </a:p>
          <a:p>
            <a:r>
              <a:rPr lang="en-US" sz="3600" i="1" dirty="0" smtClean="0">
                <a:solidFill>
                  <a:srgbClr val="000090"/>
                </a:solidFill>
              </a:rPr>
              <a:t>New believers key need is to grow up in knowing and living the Gospel of Christ.</a:t>
            </a:r>
          </a:p>
        </p:txBody>
      </p:sp>
    </p:spTree>
    <p:extLst>
      <p:ext uri="{BB962C8B-B14F-4D97-AF65-F5344CB8AC3E}">
        <p14:creationId xmlns:p14="http://schemas.microsoft.com/office/powerpoint/2010/main" val="156027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951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Little Children- New Believers</a:t>
            </a:r>
          </a:p>
          <a:p>
            <a:r>
              <a:rPr lang="en-US" sz="3600" b="1" dirty="0" smtClean="0"/>
              <a:t>Ephesians 4:11-15</a:t>
            </a:r>
          </a:p>
          <a:p>
            <a:r>
              <a:rPr lang="en-US" sz="3600" dirty="0"/>
              <a:t>And he gave the apostles, the prophets, the evangelists, the </a:t>
            </a:r>
            <a:r>
              <a:rPr lang="en-US" sz="3600" dirty="0" smtClean="0"/>
              <a:t>shepherds</a:t>
            </a:r>
            <a:r>
              <a:rPr lang="en-US" sz="3600" dirty="0"/>
              <a:t> </a:t>
            </a:r>
            <a:r>
              <a:rPr lang="en-US" sz="3600" dirty="0" smtClean="0"/>
              <a:t>and teachers,</a:t>
            </a:r>
            <a:r>
              <a:rPr lang="en-US" sz="3600" b="1" dirty="0"/>
              <a:t> </a:t>
            </a:r>
            <a:r>
              <a:rPr lang="en-US" sz="3600" dirty="0"/>
              <a:t>to equip the saints for the work of ministry, for building up the body of Christ</a:t>
            </a:r>
            <a:r>
              <a:rPr lang="en-US" sz="3600" dirty="0" smtClean="0"/>
              <a:t>, until </a:t>
            </a:r>
            <a:r>
              <a:rPr lang="en-US" sz="3600" dirty="0"/>
              <a:t>we all attain to the unity of the faith and of the knowledge of the Son of God</a:t>
            </a:r>
            <a:r>
              <a:rPr lang="en-US" sz="3600" u="sng" dirty="0">
                <a:solidFill>
                  <a:srgbClr val="FF0000"/>
                </a:solidFill>
              </a:rPr>
              <a:t>, to mature manhood</a:t>
            </a:r>
            <a:r>
              <a:rPr lang="en-US" sz="3600" u="sng" dirty="0" smtClean="0">
                <a:solidFill>
                  <a:srgbClr val="FF0000"/>
                </a:solidFill>
              </a:rPr>
              <a:t>,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to </a:t>
            </a:r>
            <a:r>
              <a:rPr lang="en-US" sz="3600" u="sng" dirty="0">
                <a:solidFill>
                  <a:srgbClr val="FF0000"/>
                </a:solidFill>
              </a:rPr>
              <a:t>the measure of the stature of the fullness of Christ</a:t>
            </a:r>
            <a:r>
              <a:rPr lang="en-US" sz="3600" dirty="0"/>
              <a:t>, </a:t>
            </a:r>
            <a:r>
              <a:rPr lang="en-US" sz="3600" dirty="0" smtClean="0"/>
              <a:t>so </a:t>
            </a:r>
            <a:r>
              <a:rPr lang="en-US" sz="3600" dirty="0"/>
              <a:t>that we may no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longer </a:t>
            </a:r>
            <a:r>
              <a:rPr lang="en-US" sz="3600" dirty="0"/>
              <a:t>be children, tossed to and fro by the waves and carried about by every wind of doctrine, by human cunning, by craftiness in deceitful schemes. </a:t>
            </a:r>
            <a:r>
              <a:rPr lang="en-US" sz="3600" b="1" dirty="0"/>
              <a:t>15 </a:t>
            </a:r>
            <a:r>
              <a:rPr lang="en-US" sz="3600" dirty="0"/>
              <a:t>Rather, speaking the truth in love, we are to grow up in every way into him who is the head, into Christ,</a:t>
            </a:r>
            <a:endParaRPr lang="en-US" sz="36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Little Children- New Believers</a:t>
            </a:r>
          </a:p>
          <a:p>
            <a:r>
              <a:rPr lang="en-US" sz="3600" b="1" dirty="0" smtClean="0"/>
              <a:t>Ephesians 4:11-15</a:t>
            </a:r>
          </a:p>
          <a:p>
            <a:r>
              <a:rPr lang="en-US" sz="3600" dirty="0" smtClean="0"/>
              <a:t>longer </a:t>
            </a:r>
            <a:r>
              <a:rPr lang="en-US" sz="3600" dirty="0"/>
              <a:t>be </a:t>
            </a:r>
            <a:r>
              <a:rPr lang="en-US" sz="3600" u="sng" dirty="0">
                <a:solidFill>
                  <a:srgbClr val="FF0000"/>
                </a:solidFill>
              </a:rPr>
              <a:t>children, tossed to and fro by the waves and carried about by every wind of doctrine, by human cunning, by craftiness in deceitful schemes</a:t>
            </a:r>
            <a:r>
              <a:rPr lang="en-US" sz="3600" dirty="0"/>
              <a:t>. </a:t>
            </a:r>
            <a:r>
              <a:rPr lang="en-US" sz="3600" dirty="0" smtClean="0"/>
              <a:t>Rather</a:t>
            </a:r>
            <a:r>
              <a:rPr lang="en-US" sz="3600" dirty="0"/>
              <a:t>, speaking the truth in love, we are to </a:t>
            </a:r>
            <a:r>
              <a:rPr lang="en-US" sz="3600" u="sng" dirty="0">
                <a:solidFill>
                  <a:srgbClr val="FF0000"/>
                </a:solidFill>
              </a:rPr>
              <a:t>grow up </a:t>
            </a:r>
            <a:r>
              <a:rPr lang="en-US" sz="3600" dirty="0"/>
              <a:t>in every way into him who is the head, into </a:t>
            </a:r>
            <a:r>
              <a:rPr lang="en-US" sz="3600" dirty="0" smtClean="0"/>
              <a:t>Christ.</a:t>
            </a: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600" i="1" dirty="0" smtClean="0">
                <a:solidFill>
                  <a:srgbClr val="000090"/>
                </a:solidFill>
              </a:rPr>
              <a:t>One key need of children is healthy growth!</a:t>
            </a:r>
          </a:p>
        </p:txBody>
      </p:sp>
    </p:spTree>
    <p:extLst>
      <p:ext uri="{BB962C8B-B14F-4D97-AF65-F5344CB8AC3E}">
        <p14:creationId xmlns:p14="http://schemas.microsoft.com/office/powerpoint/2010/main" val="419433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Young Men/Women- Maturing Believers</a:t>
            </a:r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2:13-14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am writing to you, </a:t>
            </a:r>
            <a:r>
              <a:rPr lang="en-US" sz="3600" dirty="0">
                <a:solidFill>
                  <a:srgbClr val="FF0000"/>
                </a:solidFill>
              </a:rPr>
              <a:t>young men</a:t>
            </a:r>
            <a:r>
              <a:rPr lang="en-US" sz="3600" dirty="0"/>
              <a:t>, </a:t>
            </a:r>
          </a:p>
          <a:p>
            <a:r>
              <a:rPr lang="en-US" sz="3600" dirty="0"/>
              <a:t>	because </a:t>
            </a:r>
            <a:r>
              <a:rPr lang="en-US" sz="3600" u="sng" dirty="0"/>
              <a:t>you have overcome the evil one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I write to you, </a:t>
            </a:r>
            <a:r>
              <a:rPr lang="en-US" sz="3600" dirty="0">
                <a:solidFill>
                  <a:srgbClr val="FF0000"/>
                </a:solidFill>
              </a:rPr>
              <a:t>young men</a:t>
            </a:r>
            <a:r>
              <a:rPr lang="en-US" sz="3600" dirty="0"/>
              <a:t>,</a:t>
            </a:r>
          </a:p>
          <a:p>
            <a:r>
              <a:rPr lang="en-US" sz="3600" dirty="0"/>
              <a:t>	because </a:t>
            </a:r>
            <a:r>
              <a:rPr lang="en-US" sz="3600" u="sng" dirty="0"/>
              <a:t>you are strong</a:t>
            </a:r>
            <a:r>
              <a:rPr lang="en-US" sz="3600" dirty="0"/>
              <a:t>,</a:t>
            </a:r>
          </a:p>
          <a:p>
            <a:r>
              <a:rPr lang="en-US" sz="3600" dirty="0"/>
              <a:t>	and </a:t>
            </a:r>
            <a:r>
              <a:rPr lang="en-US" sz="3600" u="sng" dirty="0"/>
              <a:t>the word of God abides in you</a:t>
            </a:r>
            <a:r>
              <a:rPr lang="en-US" sz="3600" dirty="0"/>
              <a:t>,</a:t>
            </a:r>
          </a:p>
          <a:p>
            <a:r>
              <a:rPr lang="en-US" sz="3600" dirty="0"/>
              <a:t>	and </a:t>
            </a:r>
            <a:r>
              <a:rPr lang="en-US" sz="3600" u="sng" dirty="0"/>
              <a:t>you have overcome the evil </a:t>
            </a:r>
            <a:r>
              <a:rPr lang="en-US" sz="3600" u="sng" dirty="0" smtClean="0"/>
              <a:t>one</a:t>
            </a:r>
            <a:r>
              <a:rPr lang="en-US" sz="3600" dirty="0" smtClean="0"/>
              <a:t>.</a:t>
            </a:r>
          </a:p>
          <a:p>
            <a:r>
              <a:rPr lang="en-US" sz="3600" i="1" dirty="0">
                <a:solidFill>
                  <a:srgbClr val="000090"/>
                </a:solidFill>
              </a:rPr>
              <a:t>Characteristics- </a:t>
            </a:r>
            <a:r>
              <a:rPr lang="en-US" sz="3600" i="1" dirty="0" smtClean="0">
                <a:solidFill>
                  <a:srgbClr val="000090"/>
                </a:solidFill>
              </a:rPr>
              <a:t>vigor, strength, pride</a:t>
            </a:r>
            <a:endParaRPr lang="en-US" sz="3600" i="1" dirty="0">
              <a:solidFill>
                <a:srgbClr val="000090"/>
              </a:solidFill>
            </a:endParaRPr>
          </a:p>
          <a:p>
            <a:r>
              <a:rPr lang="en-US" sz="3600" i="1" dirty="0">
                <a:solidFill>
                  <a:srgbClr val="000090"/>
                </a:solidFill>
              </a:rPr>
              <a:t>Focus- </a:t>
            </a:r>
            <a:r>
              <a:rPr lang="en-US" sz="3600" i="1" dirty="0" smtClean="0">
                <a:solidFill>
                  <a:srgbClr val="000090"/>
                </a:solidFill>
              </a:rPr>
              <a:t>battle, victory, God’s Word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241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Young Men/Women- Maturing Believers</a:t>
            </a:r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2:13-14</a:t>
            </a:r>
          </a:p>
          <a:p>
            <a:r>
              <a:rPr lang="en-US" sz="3600" u="sng" dirty="0">
                <a:solidFill>
                  <a:srgbClr val="FF0000"/>
                </a:solidFill>
              </a:rPr>
              <a:t>How can a young man keep his way pure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By </a:t>
            </a:r>
            <a:r>
              <a:rPr lang="en-US" sz="3600" u="sng" dirty="0">
                <a:solidFill>
                  <a:srgbClr val="FF0000"/>
                </a:solidFill>
              </a:rPr>
              <a:t>guarding it according to your word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smtClean="0"/>
              <a:t>With my whole heart I seek you; let me not wander from your commandments!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I </a:t>
            </a:r>
            <a:r>
              <a:rPr lang="en-US" sz="3600" u="sng" dirty="0">
                <a:solidFill>
                  <a:srgbClr val="FF0000"/>
                </a:solidFill>
              </a:rPr>
              <a:t>have stored up your word in my heart,</a:t>
            </a:r>
          </a:p>
          <a:p>
            <a:r>
              <a:rPr lang="en-US" sz="3600" u="sng" dirty="0" smtClean="0">
                <a:solidFill>
                  <a:srgbClr val="FF0000"/>
                </a:solidFill>
              </a:rPr>
              <a:t>that </a:t>
            </a:r>
            <a:r>
              <a:rPr lang="en-US" sz="3600" u="sng" dirty="0">
                <a:solidFill>
                  <a:srgbClr val="FF0000"/>
                </a:solidFill>
              </a:rPr>
              <a:t>I might not sin against you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671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Fathers/Mothers- Servant Leaders</a:t>
            </a:r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2:13-14</a:t>
            </a:r>
          </a:p>
          <a:p>
            <a:r>
              <a:rPr lang="en-US" sz="3600" dirty="0"/>
              <a:t>I am writing to you, </a:t>
            </a:r>
            <a:r>
              <a:rPr lang="en-US" sz="3600" dirty="0">
                <a:solidFill>
                  <a:srgbClr val="FF0000"/>
                </a:solidFill>
              </a:rPr>
              <a:t>fathers</a:t>
            </a:r>
            <a:r>
              <a:rPr lang="en-US" sz="3600" dirty="0"/>
              <a:t>, </a:t>
            </a:r>
          </a:p>
          <a:p>
            <a:r>
              <a:rPr lang="en-US" sz="3600" dirty="0"/>
              <a:t>	because </a:t>
            </a:r>
            <a:r>
              <a:rPr lang="en-US" sz="3600" u="sng" dirty="0"/>
              <a:t>you know him </a:t>
            </a:r>
          </a:p>
          <a:p>
            <a:r>
              <a:rPr lang="en-US" sz="3600" dirty="0"/>
              <a:t>	who is from the beginning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I write to you, </a:t>
            </a:r>
            <a:r>
              <a:rPr lang="en-US" sz="3600" dirty="0">
                <a:solidFill>
                  <a:srgbClr val="FF0000"/>
                </a:solidFill>
              </a:rPr>
              <a:t>fathers</a:t>
            </a:r>
            <a:r>
              <a:rPr lang="en-US" sz="3600" dirty="0"/>
              <a:t>, </a:t>
            </a:r>
          </a:p>
          <a:p>
            <a:r>
              <a:rPr lang="en-US" sz="3600" dirty="0"/>
              <a:t>	because </a:t>
            </a:r>
            <a:r>
              <a:rPr lang="en-US" sz="3600" u="sng" dirty="0"/>
              <a:t>you know him </a:t>
            </a:r>
          </a:p>
          <a:p>
            <a:r>
              <a:rPr lang="en-US" sz="3600" dirty="0"/>
              <a:t>	who is from the beginning</a:t>
            </a:r>
            <a:r>
              <a:rPr lang="en-US" sz="3600" dirty="0" smtClean="0"/>
              <a:t>.</a:t>
            </a:r>
          </a:p>
          <a:p>
            <a:r>
              <a:rPr lang="en-US" sz="3600" i="1" dirty="0">
                <a:solidFill>
                  <a:srgbClr val="000090"/>
                </a:solidFill>
              </a:rPr>
              <a:t>Characteristics- </a:t>
            </a:r>
            <a:r>
              <a:rPr lang="en-US" sz="3600" i="1" dirty="0" smtClean="0">
                <a:solidFill>
                  <a:srgbClr val="000090"/>
                </a:solidFill>
              </a:rPr>
              <a:t>Multiplication, relationship</a:t>
            </a:r>
          </a:p>
          <a:p>
            <a:r>
              <a:rPr lang="en-US" sz="3600" i="1" dirty="0" smtClean="0">
                <a:solidFill>
                  <a:srgbClr val="000090"/>
                </a:solidFill>
              </a:rPr>
              <a:t>Focus</a:t>
            </a:r>
            <a:r>
              <a:rPr lang="en-US" sz="3600" i="1" dirty="0">
                <a:solidFill>
                  <a:srgbClr val="000090"/>
                </a:solidFill>
              </a:rPr>
              <a:t>- </a:t>
            </a:r>
            <a:r>
              <a:rPr lang="en-US" sz="3600" i="1" dirty="0" smtClean="0">
                <a:solidFill>
                  <a:srgbClr val="000090"/>
                </a:solidFill>
              </a:rPr>
              <a:t>Deeper relationship, mentoring others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334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" y="1031089"/>
            <a:ext cx="4332111" cy="577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285" y="1022929"/>
            <a:ext cx="4350811" cy="573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400" b="1" dirty="0" smtClean="0"/>
              <a:t>Colossians </a:t>
            </a:r>
            <a:r>
              <a:rPr lang="en-US" sz="3400" b="1" dirty="0"/>
              <a:t>1:28-</a:t>
            </a:r>
            <a:r>
              <a:rPr lang="en-US" sz="3400" b="1" dirty="0" smtClean="0"/>
              <a:t>29</a:t>
            </a:r>
          </a:p>
          <a:p>
            <a:pPr>
              <a:lnSpc>
                <a:spcPts val="4000"/>
              </a:lnSpc>
            </a:pPr>
            <a:r>
              <a:rPr lang="en-US" sz="3400" dirty="0" smtClean="0"/>
              <a:t>Him </a:t>
            </a:r>
            <a:r>
              <a:rPr lang="en-US" sz="3400" dirty="0"/>
              <a:t>we proclaim, warning everyone and teaching everyone with all wisdom, that </a:t>
            </a:r>
            <a:r>
              <a:rPr lang="en-US" sz="3400" u="sng" dirty="0">
                <a:solidFill>
                  <a:srgbClr val="FF0000"/>
                </a:solidFill>
              </a:rPr>
              <a:t>we may present everyone mature in Christ. </a:t>
            </a:r>
            <a:r>
              <a:rPr lang="en-US" sz="3400" u="sng" dirty="0" smtClean="0">
                <a:solidFill>
                  <a:srgbClr val="FF0000"/>
                </a:solidFill>
              </a:rPr>
              <a:t>For </a:t>
            </a:r>
            <a:r>
              <a:rPr lang="en-US" sz="3400" u="sng" dirty="0">
                <a:solidFill>
                  <a:srgbClr val="FF0000"/>
                </a:solidFill>
              </a:rPr>
              <a:t>this I toil,</a:t>
            </a:r>
            <a:r>
              <a:rPr lang="en-US" sz="3400" u="sng" dirty="0"/>
              <a:t> </a:t>
            </a:r>
            <a:r>
              <a:rPr lang="en-US" sz="3400" dirty="0"/>
              <a:t>struggling with all </a:t>
            </a:r>
            <a:r>
              <a:rPr lang="en-US" sz="3400" u="sng" dirty="0">
                <a:solidFill>
                  <a:srgbClr val="FF0000"/>
                </a:solidFill>
              </a:rPr>
              <a:t>his energy that he powerfully works within me</a:t>
            </a:r>
            <a:r>
              <a:rPr lang="en-US" sz="3400" u="sng" dirty="0" smtClean="0">
                <a:solidFill>
                  <a:srgbClr val="FF0000"/>
                </a:solidFill>
              </a:rPr>
              <a:t>.</a:t>
            </a:r>
            <a:r>
              <a:rPr lang="en-US" sz="3400" dirty="0" smtClean="0"/>
              <a:t> </a:t>
            </a:r>
            <a:endParaRPr lang="en-US" sz="34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-GROWTH122-600x8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6" y="1088571"/>
            <a:ext cx="3991428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-GROWTH122-600x8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6" y="1088571"/>
            <a:ext cx="3991428" cy="5588000"/>
          </a:xfrm>
          <a:prstGeom prst="rect">
            <a:avLst/>
          </a:prstGeom>
        </p:spPr>
      </p:pic>
      <p:pic>
        <p:nvPicPr>
          <p:cNvPr id="3" name="Picture 2" descr="p_FAN20292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1" y="1251857"/>
            <a:ext cx="4288971" cy="53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04786"/>
            <a:ext cx="877766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2:12-14</a:t>
            </a:r>
            <a:endParaRPr lang="en-US" sz="3600" b="1" dirty="0"/>
          </a:p>
          <a:p>
            <a:r>
              <a:rPr lang="en-US" sz="3600" dirty="0"/>
              <a:t>I am writing to you, </a:t>
            </a:r>
            <a:r>
              <a:rPr lang="en-US" sz="3600" dirty="0">
                <a:solidFill>
                  <a:srgbClr val="FF0000"/>
                </a:solidFill>
              </a:rPr>
              <a:t>little children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your sins are forgiven </a:t>
            </a:r>
            <a:endParaRPr lang="en-US" sz="3600" dirty="0" smtClean="0"/>
          </a:p>
          <a:p>
            <a:r>
              <a:rPr lang="en-US" sz="3600" dirty="0" smtClean="0"/>
              <a:t>	for </a:t>
            </a:r>
            <a:r>
              <a:rPr lang="en-US" sz="3600" dirty="0"/>
              <a:t>his name's sake.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am writing to you, </a:t>
            </a:r>
            <a:r>
              <a:rPr lang="en-US" sz="3600" dirty="0">
                <a:solidFill>
                  <a:srgbClr val="FF0000"/>
                </a:solidFill>
              </a:rPr>
              <a:t>fathers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 know him </a:t>
            </a:r>
            <a:endParaRPr lang="en-US" sz="3600" dirty="0" smtClean="0"/>
          </a:p>
          <a:p>
            <a:r>
              <a:rPr lang="en-US" sz="3600" dirty="0" smtClean="0"/>
              <a:t>	who </a:t>
            </a:r>
            <a:r>
              <a:rPr lang="en-US" sz="3600" dirty="0"/>
              <a:t>is from the beginning.</a:t>
            </a:r>
          </a:p>
          <a:p>
            <a:r>
              <a:rPr lang="en-US" sz="3600" dirty="0"/>
              <a:t>I am writing to you, </a:t>
            </a:r>
            <a:r>
              <a:rPr lang="en-US" sz="3600" dirty="0">
                <a:solidFill>
                  <a:srgbClr val="FF0000"/>
                </a:solidFill>
              </a:rPr>
              <a:t>young men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 have overcome the evil </a:t>
            </a:r>
            <a:r>
              <a:rPr lang="en-US" sz="3600" dirty="0" smtClean="0"/>
              <a:t>one. </a:t>
            </a:r>
          </a:p>
        </p:txBody>
      </p:sp>
    </p:spTree>
    <p:extLst>
      <p:ext uri="{BB962C8B-B14F-4D97-AF65-F5344CB8AC3E}">
        <p14:creationId xmlns:p14="http://schemas.microsoft.com/office/powerpoint/2010/main" val="143525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04786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2:12-14</a:t>
            </a:r>
            <a:endParaRPr lang="en-US" sz="3600" b="1" dirty="0"/>
          </a:p>
          <a:p>
            <a:r>
              <a:rPr lang="en-US" sz="3600" dirty="0" smtClean="0"/>
              <a:t>I </a:t>
            </a:r>
            <a:r>
              <a:rPr lang="en-US" sz="3600" dirty="0"/>
              <a:t>write to you, </a:t>
            </a:r>
            <a:r>
              <a:rPr lang="en-US" sz="3600" dirty="0">
                <a:solidFill>
                  <a:srgbClr val="FF0000"/>
                </a:solidFill>
              </a:rPr>
              <a:t>children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 know the Father.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write to you, </a:t>
            </a:r>
            <a:r>
              <a:rPr lang="en-US" sz="3600" dirty="0">
                <a:solidFill>
                  <a:srgbClr val="FF0000"/>
                </a:solidFill>
              </a:rPr>
              <a:t>fathers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 know him </a:t>
            </a:r>
            <a:endParaRPr lang="en-US" sz="3600" dirty="0" smtClean="0"/>
          </a:p>
          <a:p>
            <a:r>
              <a:rPr lang="en-US" sz="3600" dirty="0" smtClean="0"/>
              <a:t>	who </a:t>
            </a:r>
            <a:r>
              <a:rPr lang="en-US" sz="3600" dirty="0"/>
              <a:t>is from the beginning.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write to you, </a:t>
            </a:r>
            <a:r>
              <a:rPr lang="en-US" sz="3600" dirty="0">
                <a:solidFill>
                  <a:srgbClr val="FF0000"/>
                </a:solidFill>
              </a:rPr>
              <a:t>young men</a:t>
            </a:r>
            <a:r>
              <a:rPr lang="en-US" sz="3600" dirty="0"/>
              <a:t>,</a:t>
            </a:r>
          </a:p>
          <a:p>
            <a:r>
              <a:rPr lang="en-US" sz="3600" dirty="0" smtClean="0"/>
              <a:t>	because </a:t>
            </a:r>
            <a:r>
              <a:rPr lang="en-US" sz="3600" dirty="0"/>
              <a:t>you are strong,</a:t>
            </a:r>
          </a:p>
          <a:p>
            <a:r>
              <a:rPr lang="en-US" sz="3600" dirty="0" smtClean="0"/>
              <a:t>	and </a:t>
            </a:r>
            <a:r>
              <a:rPr lang="en-US" sz="3600" dirty="0"/>
              <a:t>the word of God abides in you,</a:t>
            </a:r>
          </a:p>
          <a:p>
            <a:r>
              <a:rPr lang="en-US" sz="3600" dirty="0" smtClean="0"/>
              <a:t>	and </a:t>
            </a:r>
            <a:r>
              <a:rPr lang="en-US" sz="3600" dirty="0"/>
              <a:t>you have overcome the evil one.</a:t>
            </a:r>
            <a:endParaRPr lang="en-US" sz="3600" b="1" dirty="0" smtClean="0"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41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04786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John 2:1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My little children</a:t>
            </a:r>
            <a:r>
              <a:rPr lang="en-US" sz="3600" dirty="0"/>
              <a:t>, I am writing these things to you so that you may not sin. But if anyone does sin, we have an advocate with the Father, Jesus Christ the righteous</a:t>
            </a:r>
            <a:r>
              <a:rPr lang="en-US" sz="3600" dirty="0" smtClean="0"/>
              <a:t>.</a:t>
            </a:r>
          </a:p>
          <a:p>
            <a:endParaRPr lang="en-US" sz="3600" b="1" dirty="0"/>
          </a:p>
          <a:p>
            <a:r>
              <a:rPr lang="en-US" sz="3600" dirty="0" smtClean="0">
                <a:solidFill>
                  <a:srgbClr val="000090"/>
                </a:solidFill>
              </a:rPr>
              <a:t>“</a:t>
            </a:r>
            <a:r>
              <a:rPr lang="en-US" sz="3600" i="1" dirty="0" smtClean="0">
                <a:solidFill>
                  <a:srgbClr val="000090"/>
                </a:solidFill>
              </a:rPr>
              <a:t>Children” used as term of endearment.</a:t>
            </a:r>
          </a:p>
          <a:p>
            <a:r>
              <a:rPr lang="en-US" sz="3600" i="1" dirty="0" smtClean="0">
                <a:solidFill>
                  <a:srgbClr val="000090"/>
                </a:solidFill>
              </a:rPr>
              <a:t>“Child, young men, fathers” indicating the spiritual age of the church family (not necessarily physical age also) </a:t>
            </a:r>
            <a:endParaRPr lang="en-US" sz="36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4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an-american-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0" y="1490254"/>
            <a:ext cx="7420429" cy="49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Little Children- New Believers</a:t>
            </a:r>
          </a:p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</a:t>
            </a:r>
            <a:r>
              <a:rPr lang="en-US" sz="3600" b="1" dirty="0"/>
              <a:t>John 2:</a:t>
            </a:r>
            <a:r>
              <a:rPr lang="en-US" sz="3600" b="1" dirty="0" smtClean="0"/>
              <a:t>12-13</a:t>
            </a:r>
            <a:endParaRPr lang="en-US" sz="3600" b="1" dirty="0"/>
          </a:p>
          <a:p>
            <a:r>
              <a:rPr lang="en-US" sz="3600" dirty="0"/>
              <a:t>I am writing to you, </a:t>
            </a:r>
            <a:r>
              <a:rPr lang="en-US" sz="3600" dirty="0">
                <a:solidFill>
                  <a:srgbClr val="FF0000"/>
                </a:solidFill>
              </a:rPr>
              <a:t>little children</a:t>
            </a:r>
            <a:r>
              <a:rPr lang="en-US" sz="3600" dirty="0"/>
              <a:t>, </a:t>
            </a:r>
          </a:p>
          <a:p>
            <a:r>
              <a:rPr lang="en-US" sz="3600" dirty="0"/>
              <a:t>	because </a:t>
            </a:r>
            <a:r>
              <a:rPr lang="en-US" sz="3600" u="sng" dirty="0"/>
              <a:t>your sins are forgiven</a:t>
            </a:r>
            <a:r>
              <a:rPr lang="en-US" sz="3600" dirty="0"/>
              <a:t> </a:t>
            </a:r>
          </a:p>
          <a:p>
            <a:r>
              <a:rPr lang="en-US" sz="3600" dirty="0"/>
              <a:t>	for his name's sake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I write to you, </a:t>
            </a:r>
            <a:r>
              <a:rPr lang="en-US" sz="3600" dirty="0">
                <a:solidFill>
                  <a:srgbClr val="FF0000"/>
                </a:solidFill>
              </a:rPr>
              <a:t>children</a:t>
            </a:r>
            <a:r>
              <a:rPr lang="en-US" sz="3600" dirty="0"/>
              <a:t>, </a:t>
            </a:r>
          </a:p>
          <a:p>
            <a:r>
              <a:rPr lang="en-US" sz="3600" dirty="0"/>
              <a:t>	because you </a:t>
            </a:r>
            <a:r>
              <a:rPr lang="en-US" sz="3600" u="sng" dirty="0"/>
              <a:t>know the Father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i="1" dirty="0" smtClean="0">
                <a:solidFill>
                  <a:srgbClr val="000090"/>
                </a:solidFill>
              </a:rPr>
              <a:t>Characteristics- unstable, needy, enthusiastic</a:t>
            </a:r>
          </a:p>
          <a:p>
            <a:r>
              <a:rPr lang="en-US" sz="3600" i="1" dirty="0" smtClean="0">
                <a:solidFill>
                  <a:srgbClr val="000090"/>
                </a:solidFill>
              </a:rPr>
              <a:t>Focus- repentance, forgiveness, relationship</a:t>
            </a:r>
            <a:endParaRPr lang="en-US" sz="36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29" y="1022929"/>
            <a:ext cx="877766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Little Children- New Believers</a:t>
            </a:r>
          </a:p>
          <a:p>
            <a:r>
              <a:rPr lang="en-US" sz="3600" b="1" dirty="0" smtClean="0"/>
              <a:t>John 17:3</a:t>
            </a:r>
          </a:p>
          <a:p>
            <a:r>
              <a:rPr lang="en-US" sz="3600" dirty="0" smtClean="0"/>
              <a:t>And </a:t>
            </a:r>
            <a:r>
              <a:rPr lang="en-US" sz="3600" dirty="0"/>
              <a:t>this is </a:t>
            </a:r>
            <a:r>
              <a:rPr lang="en-US" sz="3600" u="sng" dirty="0">
                <a:solidFill>
                  <a:srgbClr val="FF0000"/>
                </a:solidFill>
              </a:rPr>
              <a:t>eternal life</a:t>
            </a:r>
            <a:r>
              <a:rPr lang="en-US" sz="3600" dirty="0"/>
              <a:t>, that they </a:t>
            </a:r>
            <a:r>
              <a:rPr lang="en-US" sz="3600" u="sng" dirty="0">
                <a:solidFill>
                  <a:srgbClr val="FF0000"/>
                </a:solidFill>
              </a:rPr>
              <a:t>know you</a:t>
            </a:r>
            <a:r>
              <a:rPr lang="en-US" sz="3600" dirty="0"/>
              <a:t>, the only true God, and Jesus Christ whom you have sent</a:t>
            </a:r>
            <a:r>
              <a:rPr lang="en-US" sz="3600" dirty="0" smtClean="0"/>
              <a:t>.</a:t>
            </a: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600" i="1" dirty="0" smtClean="0">
                <a:solidFill>
                  <a:srgbClr val="000090"/>
                </a:solidFill>
              </a:rPr>
              <a:t>True Christian faith is a relationship with the living Savior and Lord Jesus, not a dead religion of do’s and don’ts!</a:t>
            </a:r>
          </a:p>
        </p:txBody>
      </p:sp>
    </p:spTree>
    <p:extLst>
      <p:ext uri="{BB962C8B-B14F-4D97-AF65-F5344CB8AC3E}">
        <p14:creationId xmlns:p14="http://schemas.microsoft.com/office/powerpoint/2010/main" val="126754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515</Words>
  <Application>Microsoft Macintosh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Cheng</dc:creator>
  <cp:lastModifiedBy>Alex Su</cp:lastModifiedBy>
  <cp:revision>85</cp:revision>
  <dcterms:created xsi:type="dcterms:W3CDTF">2017-06-03T20:53:01Z</dcterms:created>
  <dcterms:modified xsi:type="dcterms:W3CDTF">2017-09-10T04:07:29Z</dcterms:modified>
</cp:coreProperties>
</file>