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28"/>
  </p:notesMasterIdLst>
  <p:sldIdLst>
    <p:sldId id="256" r:id="rId2"/>
    <p:sldId id="486" r:id="rId3"/>
    <p:sldId id="620" r:id="rId4"/>
    <p:sldId id="568" r:id="rId5"/>
    <p:sldId id="633" r:id="rId6"/>
    <p:sldId id="634" r:id="rId7"/>
    <p:sldId id="638" r:id="rId8"/>
    <p:sldId id="635" r:id="rId9"/>
    <p:sldId id="636" r:id="rId10"/>
    <p:sldId id="639" r:id="rId11"/>
    <p:sldId id="643" r:id="rId12"/>
    <p:sldId id="642" r:id="rId13"/>
    <p:sldId id="640" r:id="rId14"/>
    <p:sldId id="637" r:id="rId15"/>
    <p:sldId id="646" r:id="rId16"/>
    <p:sldId id="645" r:id="rId17"/>
    <p:sldId id="641" r:id="rId18"/>
    <p:sldId id="644" r:id="rId19"/>
    <p:sldId id="647" r:id="rId20"/>
    <p:sldId id="648" r:id="rId21"/>
    <p:sldId id="649" r:id="rId22"/>
    <p:sldId id="651" r:id="rId23"/>
    <p:sldId id="652" r:id="rId24"/>
    <p:sldId id="653" r:id="rId25"/>
    <p:sldId id="650" r:id="rId26"/>
    <p:sldId id="61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29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pPr/>
              <a:t>12/6/2015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pPr/>
              <a:t>‹#›</a:t>
            </a:fld>
            <a:endParaRPr lang="en-US"/>
          </a:p>
        </p:txBody>
      </p:sp>
    </p:spTree>
    <p:extLst>
      <p:ext uri="{BB962C8B-B14F-4D97-AF65-F5344CB8AC3E}">
        <p14:creationId xmlns:p14="http://schemas.microsoft.com/office/powerpoint/2010/main" xmlns=""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pPr/>
              <a:t>Sunday, December 06,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pPr/>
              <a:t>Sunday, December 06,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pPr/>
              <a:t>Sunday, December 06, 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pPr/>
              <a:t>Sunday, December 06,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pPr/>
              <a:t>Sunday, December 06, 2015</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pPr/>
              <a:t>Sunday, December 06, 2015</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pPr/>
              <a:t>Sunday, December 06, 2015</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pPr/>
              <a:t>Sunday, December 06, 2015</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pPr/>
              <a:t>Sunday, December 06, 2015</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pPr/>
              <a:t>Sunday, December 06, 2015</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pPr/>
              <a:t>Sunday, December 06, 2015</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pPr/>
              <a:t>Sunday, December 06, 2015</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smtClean="0"/>
              <a:t>Christ’s Coming</a:t>
            </a:r>
            <a:endParaRPr lang="en-US" sz="4000" b="1" dirty="0"/>
          </a:p>
        </p:txBody>
      </p:sp>
      <p:sp>
        <p:nvSpPr>
          <p:cNvPr id="3" name="Subtitle 2"/>
          <p:cNvSpPr>
            <a:spLocks noGrp="1"/>
          </p:cNvSpPr>
          <p:nvPr>
            <p:ph type="subTitle" idx="1"/>
          </p:nvPr>
        </p:nvSpPr>
        <p:spPr/>
        <p:txBody>
          <a:bodyPr>
            <a:normAutofit/>
          </a:bodyPr>
          <a:lstStyle/>
          <a:p>
            <a:r>
              <a:rPr lang="en-US" sz="3200" dirty="0" smtClean="0"/>
              <a:t>Holiness</a:t>
            </a:r>
            <a:endParaRPr lang="en-US" sz="3200" dirty="0"/>
          </a:p>
        </p:txBody>
      </p:sp>
    </p:spTree>
    <p:extLst>
      <p:ext uri="{BB962C8B-B14F-4D97-AF65-F5344CB8AC3E}">
        <p14:creationId xmlns:p14="http://schemas.microsoft.com/office/powerpoint/2010/main" xmlns="" val="711783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9805" y="2349500"/>
            <a:ext cx="6873095" cy="1938992"/>
          </a:xfrm>
          <a:prstGeom prst="rect">
            <a:avLst/>
          </a:prstGeom>
          <a:noFill/>
        </p:spPr>
        <p:txBody>
          <a:bodyPr wrap="square" rtlCol="0">
            <a:spAutoFit/>
          </a:bodyPr>
          <a:lstStyle/>
          <a:p>
            <a:r>
              <a:rPr lang="en-US" sz="2400" dirty="0">
                <a:latin typeface="Helvetica"/>
                <a:cs typeface="Helvetica"/>
              </a:rPr>
              <a:t>Paul said, "John's baptism was a </a:t>
            </a:r>
            <a:r>
              <a:rPr lang="en-US" sz="2400" dirty="0" smtClean="0">
                <a:latin typeface="Helvetica"/>
                <a:cs typeface="Helvetica"/>
              </a:rPr>
              <a:t>baptism of </a:t>
            </a:r>
            <a:r>
              <a:rPr lang="en-US" sz="2400" dirty="0">
                <a:latin typeface="Helvetica"/>
                <a:cs typeface="Helvetica"/>
              </a:rPr>
              <a:t>repentance. </a:t>
            </a:r>
            <a:r>
              <a:rPr lang="en-US" sz="2400" dirty="0" smtClean="0">
                <a:latin typeface="Helvetica"/>
                <a:cs typeface="Helvetica"/>
              </a:rPr>
              <a:t>He </a:t>
            </a:r>
            <a:r>
              <a:rPr lang="en-US" sz="2400" dirty="0">
                <a:latin typeface="Helvetica"/>
                <a:cs typeface="Helvetica"/>
              </a:rPr>
              <a:t>told the people to believe in the one coming after him, </a:t>
            </a:r>
            <a:r>
              <a:rPr lang="en-US" sz="2400" dirty="0" smtClean="0">
                <a:latin typeface="Helvetica"/>
                <a:cs typeface="Helvetica"/>
              </a:rPr>
              <a:t>that </a:t>
            </a:r>
            <a:r>
              <a:rPr lang="en-US" sz="2400" dirty="0">
                <a:latin typeface="Helvetica"/>
                <a:cs typeface="Helvetica"/>
              </a:rPr>
              <a:t>is, in Jesus</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Acts 19:4</a:t>
            </a:r>
            <a:endParaRPr lang="en-US" sz="2400" dirty="0">
              <a:latin typeface="Helvetica"/>
              <a:cs typeface="Helvetica"/>
            </a:endParaRPr>
          </a:p>
        </p:txBody>
      </p:sp>
    </p:spTree>
    <p:extLst>
      <p:ext uri="{BB962C8B-B14F-4D97-AF65-F5344CB8AC3E}">
        <p14:creationId xmlns:p14="http://schemas.microsoft.com/office/powerpoint/2010/main" xmlns="" val="3570303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062781" y="1251643"/>
            <a:ext cx="7192220" cy="4705847"/>
          </a:xfrm>
          <a:prstGeom prst="rect">
            <a:avLst/>
          </a:prstGeom>
        </p:spPr>
      </p:pic>
    </p:spTree>
    <p:extLst>
      <p:ext uri="{BB962C8B-B14F-4D97-AF65-F5344CB8AC3E}">
        <p14:creationId xmlns:p14="http://schemas.microsoft.com/office/powerpoint/2010/main" xmlns="" val="163768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73478" y="1282700"/>
            <a:ext cx="7495822" cy="4216400"/>
          </a:xfrm>
          <a:prstGeom prst="rect">
            <a:avLst/>
          </a:prstGeom>
        </p:spPr>
      </p:pic>
    </p:spTree>
    <p:extLst>
      <p:ext uri="{BB962C8B-B14F-4D97-AF65-F5344CB8AC3E}">
        <p14:creationId xmlns:p14="http://schemas.microsoft.com/office/powerpoint/2010/main" xmlns="" val="1103679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25600" y="2413338"/>
            <a:ext cx="5880100" cy="1938992"/>
          </a:xfrm>
          <a:prstGeom prst="rect">
            <a:avLst/>
          </a:prstGeom>
        </p:spPr>
        <p:txBody>
          <a:bodyPr wrap="square">
            <a:spAutoFit/>
          </a:bodyPr>
          <a:lstStyle/>
          <a:p>
            <a:r>
              <a:rPr lang="en-US" sz="2400" dirty="0">
                <a:latin typeface="Helvetica"/>
                <a:cs typeface="Helvetica"/>
              </a:rPr>
              <a:t>Repentance includes saying “I’m sorry,” but it is not only saying “I’m sorry.” It requires action. </a:t>
            </a:r>
            <a:endParaRPr lang="en-US" sz="2400" dirty="0" smtClean="0">
              <a:latin typeface="Helvetica"/>
              <a:cs typeface="Helvetica"/>
            </a:endParaRPr>
          </a:p>
          <a:p>
            <a:endParaRPr lang="en-US" sz="2400" dirty="0">
              <a:latin typeface="Helvetica"/>
              <a:cs typeface="Helvetica"/>
            </a:endParaRPr>
          </a:p>
          <a:p>
            <a:r>
              <a:rPr lang="en-US" sz="2400" dirty="0" smtClean="0">
                <a:latin typeface="Helvetica"/>
                <a:cs typeface="Helvetica"/>
              </a:rPr>
              <a:t>				John Perkins</a:t>
            </a:r>
            <a:endParaRPr lang="en-US" sz="2400" dirty="0">
              <a:latin typeface="Helvetica"/>
              <a:cs typeface="Helvetica"/>
            </a:endParaRPr>
          </a:p>
        </p:txBody>
      </p:sp>
    </p:spTree>
    <p:extLst>
      <p:ext uri="{BB962C8B-B14F-4D97-AF65-F5344CB8AC3E}">
        <p14:creationId xmlns:p14="http://schemas.microsoft.com/office/powerpoint/2010/main" xmlns="" val="2943725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140748"/>
            <a:ext cx="7073900" cy="4493538"/>
          </a:xfrm>
          <a:prstGeom prst="rect">
            <a:avLst/>
          </a:prstGeom>
        </p:spPr>
        <p:txBody>
          <a:bodyPr wrap="square">
            <a:spAutoFit/>
          </a:bodyPr>
          <a:lstStyle/>
          <a:p>
            <a:r>
              <a:rPr lang="en-US" sz="2600" dirty="0">
                <a:latin typeface="Helvetica"/>
                <a:cs typeface="Helvetica"/>
              </a:rPr>
              <a:t>“I will send my messenger, who will prepare the way before me. Then suddenly </a:t>
            </a:r>
            <a:r>
              <a:rPr lang="en-US" sz="2600" dirty="0">
                <a:solidFill>
                  <a:srgbClr val="FFFF00"/>
                </a:solidFill>
                <a:latin typeface="Helvetica"/>
                <a:cs typeface="Helvetica"/>
              </a:rPr>
              <a:t>the Lord </a:t>
            </a:r>
            <a:r>
              <a:rPr lang="en-US" sz="2600" dirty="0">
                <a:latin typeface="Helvetica"/>
                <a:cs typeface="Helvetica"/>
              </a:rPr>
              <a:t>you are seeking will come to his temple; the messenger of the covenant, whom you desire, will come,” says the Lord Almighty.</a:t>
            </a:r>
          </a:p>
          <a:p>
            <a:endParaRPr lang="en-US" sz="2600" dirty="0">
              <a:latin typeface="Helvetica"/>
              <a:cs typeface="Helvetica"/>
            </a:endParaRPr>
          </a:p>
          <a:p>
            <a:r>
              <a:rPr lang="en-US" sz="2600" dirty="0">
                <a:latin typeface="Helvetica"/>
                <a:cs typeface="Helvetica"/>
              </a:rPr>
              <a:t>2 But </a:t>
            </a:r>
            <a:r>
              <a:rPr lang="en-US" sz="2600" dirty="0">
                <a:solidFill>
                  <a:srgbClr val="FFFF00"/>
                </a:solidFill>
                <a:latin typeface="Helvetica"/>
                <a:cs typeface="Helvetica"/>
              </a:rPr>
              <a:t>who can endure</a:t>
            </a:r>
            <a:r>
              <a:rPr lang="en-US" sz="2600" dirty="0">
                <a:latin typeface="Helvetica"/>
                <a:cs typeface="Helvetica"/>
              </a:rPr>
              <a:t> the </a:t>
            </a:r>
            <a:r>
              <a:rPr lang="en-US" sz="2600" dirty="0">
                <a:solidFill>
                  <a:srgbClr val="FFFF00"/>
                </a:solidFill>
                <a:latin typeface="Helvetica"/>
                <a:cs typeface="Helvetica"/>
              </a:rPr>
              <a:t>day of his coming</a:t>
            </a:r>
            <a:r>
              <a:rPr lang="en-US" sz="2600" dirty="0">
                <a:latin typeface="Helvetica"/>
                <a:cs typeface="Helvetica"/>
              </a:rPr>
              <a:t>? </a:t>
            </a:r>
            <a:r>
              <a:rPr lang="en-US" sz="2600" dirty="0">
                <a:solidFill>
                  <a:srgbClr val="FFFF00"/>
                </a:solidFill>
                <a:latin typeface="Helvetica"/>
                <a:cs typeface="Helvetica"/>
              </a:rPr>
              <a:t>Who can stand </a:t>
            </a:r>
            <a:r>
              <a:rPr lang="en-US" sz="2600" dirty="0">
                <a:latin typeface="Helvetica"/>
                <a:cs typeface="Helvetica"/>
              </a:rPr>
              <a:t>when he appears? For he will be like a refiner’s fire or a launderer’s soap</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Malachi 3:1-3</a:t>
            </a:r>
          </a:p>
        </p:txBody>
      </p:sp>
    </p:spTree>
    <p:extLst>
      <p:ext uri="{BB962C8B-B14F-4D97-AF65-F5344CB8AC3E}">
        <p14:creationId xmlns:p14="http://schemas.microsoft.com/office/powerpoint/2010/main" xmlns="" val="1220727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2841738" y="647700"/>
            <a:ext cx="3819391" cy="5689600"/>
          </a:xfrm>
          <a:prstGeom prst="rect">
            <a:avLst/>
          </a:prstGeom>
        </p:spPr>
      </p:pic>
    </p:spTree>
    <p:extLst>
      <p:ext uri="{BB962C8B-B14F-4D97-AF65-F5344CB8AC3E}">
        <p14:creationId xmlns:p14="http://schemas.microsoft.com/office/powerpoint/2010/main" xmlns="" val="983122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2200" y="1883588"/>
            <a:ext cx="7061200" cy="2893100"/>
          </a:xfrm>
          <a:prstGeom prst="rect">
            <a:avLst/>
          </a:prstGeom>
        </p:spPr>
        <p:txBody>
          <a:bodyPr wrap="square">
            <a:spAutoFit/>
          </a:bodyPr>
          <a:lstStyle/>
          <a:p>
            <a:r>
              <a:rPr lang="en-US" sz="2600" dirty="0" smtClean="0">
                <a:latin typeface="Helvetica"/>
                <a:cs typeface="Helvetica"/>
              </a:rPr>
              <a:t>It </a:t>
            </a:r>
            <a:r>
              <a:rPr lang="en-US" sz="2600" dirty="0">
                <a:latin typeface="Helvetica"/>
                <a:cs typeface="Helvetica"/>
              </a:rPr>
              <a:t>is very remarkable that we face the thought that God is coming, so calmly, whereas previously peoples trembled at the day of God . . . . We have become so accustomed to the idea of divine love and of God's coming at Christmas that </a:t>
            </a:r>
            <a:r>
              <a:rPr lang="en-US" sz="2600" dirty="0">
                <a:solidFill>
                  <a:srgbClr val="FFFF00"/>
                </a:solidFill>
                <a:latin typeface="Helvetica"/>
                <a:cs typeface="Helvetica"/>
              </a:rPr>
              <a:t>we no longer feel the shiver of fear that God's coming should arouse in us</a:t>
            </a:r>
            <a:r>
              <a:rPr lang="en-US" sz="2600" dirty="0">
                <a:latin typeface="Helvetica"/>
                <a:cs typeface="Helvetica"/>
              </a:rPr>
              <a:t>. </a:t>
            </a:r>
          </a:p>
        </p:txBody>
      </p:sp>
    </p:spTree>
    <p:extLst>
      <p:ext uri="{BB962C8B-B14F-4D97-AF65-F5344CB8AC3E}">
        <p14:creationId xmlns:p14="http://schemas.microsoft.com/office/powerpoint/2010/main" xmlns="" val="28996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2500" y="1625876"/>
            <a:ext cx="7302500" cy="3785652"/>
          </a:xfrm>
          <a:prstGeom prst="rect">
            <a:avLst/>
          </a:prstGeom>
        </p:spPr>
        <p:txBody>
          <a:bodyPr wrap="square">
            <a:spAutoFit/>
          </a:bodyPr>
          <a:lstStyle/>
          <a:p>
            <a:r>
              <a:rPr lang="en-US" sz="2400" dirty="0" smtClean="0">
                <a:latin typeface="Helvetica"/>
                <a:cs typeface="Helvetica"/>
              </a:rPr>
              <a:t>We </a:t>
            </a:r>
            <a:r>
              <a:rPr lang="en-US" sz="2400" dirty="0">
                <a:latin typeface="Helvetica"/>
                <a:cs typeface="Helvetica"/>
              </a:rPr>
              <a:t>are indifferent to the message, taking only the pleasant and agreeable out of it and forgetting the serious aspect, that the God of the world draws near to the people of our little earth and lays claim to us. The coming of God is truly not only glad tidings, but first of all </a:t>
            </a:r>
            <a:r>
              <a:rPr lang="en-US" sz="2400" dirty="0">
                <a:solidFill>
                  <a:srgbClr val="FFFF00"/>
                </a:solidFill>
                <a:latin typeface="Helvetica"/>
                <a:cs typeface="Helvetica"/>
              </a:rPr>
              <a:t>frightening news for every one who has a conscience</a:t>
            </a:r>
            <a:r>
              <a:rPr lang="en-US" sz="2400" dirty="0" smtClean="0">
                <a:solidFill>
                  <a:srgbClr val="FFFF00"/>
                </a:solidFill>
                <a:latin typeface="Helvetica"/>
                <a:cs typeface="Helvetica"/>
              </a:rPr>
              <a:t>.</a:t>
            </a:r>
          </a:p>
          <a:p>
            <a:endParaRPr lang="en-US" sz="2400" dirty="0">
              <a:latin typeface="Helvetica"/>
              <a:cs typeface="Helvetica"/>
            </a:endParaRPr>
          </a:p>
          <a:p>
            <a:pPr lvl="8"/>
            <a:r>
              <a:rPr lang="en-US" sz="2400" dirty="0">
                <a:latin typeface="Helvetica"/>
                <a:cs typeface="Helvetica"/>
              </a:rPr>
              <a:t>Dietrich </a:t>
            </a:r>
            <a:r>
              <a:rPr lang="en-US" sz="2400" dirty="0" err="1">
                <a:latin typeface="Helvetica"/>
                <a:cs typeface="Helvetica"/>
              </a:rPr>
              <a:t>Bonhoeffer</a:t>
            </a:r>
            <a:r>
              <a:rPr lang="en-US" sz="2400" dirty="0">
                <a:latin typeface="Helvetica"/>
                <a:cs typeface="Helvetica"/>
              </a:rPr>
              <a:t> </a:t>
            </a:r>
            <a:endParaRPr lang="en-US" sz="2400" dirty="0" smtClean="0">
              <a:latin typeface="Helvetica"/>
              <a:cs typeface="Helvetica"/>
            </a:endParaRPr>
          </a:p>
          <a:p>
            <a:pPr lvl="8"/>
            <a:r>
              <a:rPr lang="en-US" sz="2400" dirty="0" smtClean="0">
                <a:latin typeface="Helvetica"/>
                <a:cs typeface="Helvetica"/>
              </a:rPr>
              <a:t>Advent , 1928</a:t>
            </a:r>
            <a:endParaRPr lang="en-US" sz="2400" dirty="0">
              <a:latin typeface="Helvetica"/>
              <a:cs typeface="Helvetica"/>
            </a:endParaRPr>
          </a:p>
        </p:txBody>
      </p:sp>
    </p:spTree>
    <p:extLst>
      <p:ext uri="{BB962C8B-B14F-4D97-AF65-F5344CB8AC3E}">
        <p14:creationId xmlns:p14="http://schemas.microsoft.com/office/powerpoint/2010/main" xmlns="" val="555749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171700" y="1079500"/>
            <a:ext cx="4864100" cy="4864100"/>
          </a:xfrm>
          <a:prstGeom prst="rect">
            <a:avLst/>
          </a:prstGeom>
        </p:spPr>
      </p:pic>
    </p:spTree>
    <p:extLst>
      <p:ext uri="{BB962C8B-B14F-4D97-AF65-F5344CB8AC3E}">
        <p14:creationId xmlns:p14="http://schemas.microsoft.com/office/powerpoint/2010/main" xmlns="" val="1170877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140748"/>
            <a:ext cx="7073900" cy="4493538"/>
          </a:xfrm>
          <a:prstGeom prst="rect">
            <a:avLst/>
          </a:prstGeom>
        </p:spPr>
        <p:txBody>
          <a:bodyPr wrap="square">
            <a:spAutoFit/>
          </a:bodyPr>
          <a:lstStyle/>
          <a:p>
            <a:r>
              <a:rPr lang="en-US" sz="2600" dirty="0">
                <a:latin typeface="Helvetica"/>
                <a:cs typeface="Helvetica"/>
              </a:rPr>
              <a:t>“I will send my messenger, who will prepare the way before me. Then suddenly the Lord you are seeking will come to his temple; the messenger of the covenant, whom you desire, will come,” says the Lord Almighty.</a:t>
            </a:r>
          </a:p>
          <a:p>
            <a:endParaRPr lang="en-US" sz="2600" dirty="0">
              <a:latin typeface="Helvetica"/>
              <a:cs typeface="Helvetica"/>
            </a:endParaRPr>
          </a:p>
          <a:p>
            <a:r>
              <a:rPr lang="en-US" sz="2600" dirty="0">
                <a:latin typeface="Helvetica"/>
                <a:cs typeface="Helvetica"/>
              </a:rPr>
              <a:t>2 But who can endure the day of his coming? Who can stand when he appears? For he will be </a:t>
            </a:r>
            <a:r>
              <a:rPr lang="en-US" sz="2600" dirty="0">
                <a:solidFill>
                  <a:srgbClr val="FFFF00"/>
                </a:solidFill>
                <a:latin typeface="Helvetica"/>
                <a:cs typeface="Helvetica"/>
              </a:rPr>
              <a:t>like a refiner’s fire</a:t>
            </a:r>
            <a:r>
              <a:rPr lang="en-US" sz="2600" dirty="0">
                <a:latin typeface="Helvetica"/>
                <a:cs typeface="Helvetica"/>
              </a:rPr>
              <a:t> or a </a:t>
            </a:r>
            <a:r>
              <a:rPr lang="en-US" sz="2600" dirty="0">
                <a:solidFill>
                  <a:srgbClr val="FFFF00"/>
                </a:solidFill>
                <a:latin typeface="Helvetica"/>
                <a:cs typeface="Helvetica"/>
              </a:rPr>
              <a:t>launderer’s soap</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Malachi 3:1-3</a:t>
            </a:r>
          </a:p>
        </p:txBody>
      </p:sp>
    </p:spTree>
    <p:extLst>
      <p:ext uri="{BB962C8B-B14F-4D97-AF65-F5344CB8AC3E}">
        <p14:creationId xmlns:p14="http://schemas.microsoft.com/office/powerpoint/2010/main" xmlns="" val="2587722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623750" y="762000"/>
            <a:ext cx="5860929" cy="5334000"/>
          </a:xfrm>
          <a:prstGeom prst="rect">
            <a:avLst/>
          </a:prstGeom>
        </p:spPr>
      </p:pic>
    </p:spTree>
    <p:extLst>
      <p:ext uri="{BB962C8B-B14F-4D97-AF65-F5344CB8AC3E}">
        <p14:creationId xmlns:p14="http://schemas.microsoft.com/office/powerpoint/2010/main" xmlns="" val="10545621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397000" y="1041400"/>
            <a:ext cx="6350000" cy="4762500"/>
          </a:xfrm>
          <a:prstGeom prst="rect">
            <a:avLst/>
          </a:prstGeom>
        </p:spPr>
      </p:pic>
    </p:spTree>
    <p:extLst>
      <p:ext uri="{BB962C8B-B14F-4D97-AF65-F5344CB8AC3E}">
        <p14:creationId xmlns:p14="http://schemas.microsoft.com/office/powerpoint/2010/main" xmlns="" val="26004326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2976890"/>
            <a:ext cx="3828617" cy="646331"/>
          </a:xfrm>
          <a:prstGeom prst="rect">
            <a:avLst/>
          </a:prstGeom>
          <a:noFill/>
        </p:spPr>
        <p:txBody>
          <a:bodyPr wrap="none" rtlCol="0">
            <a:spAutoFit/>
          </a:bodyPr>
          <a:lstStyle/>
          <a:p>
            <a:r>
              <a:rPr lang="en-US" sz="3600" dirty="0" smtClean="0"/>
              <a:t>Will it be painful?</a:t>
            </a:r>
            <a:endParaRPr lang="en-US" sz="3600" dirty="0"/>
          </a:p>
        </p:txBody>
      </p:sp>
    </p:spTree>
    <p:extLst>
      <p:ext uri="{BB962C8B-B14F-4D97-AF65-F5344CB8AC3E}">
        <p14:creationId xmlns:p14="http://schemas.microsoft.com/office/powerpoint/2010/main" xmlns="" val="20035923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1791038"/>
            <a:ext cx="6172200" cy="3046988"/>
          </a:xfrm>
          <a:prstGeom prst="rect">
            <a:avLst/>
          </a:prstGeom>
        </p:spPr>
        <p:txBody>
          <a:bodyPr wrap="square">
            <a:spAutoFit/>
          </a:bodyPr>
          <a:lstStyle/>
          <a:p>
            <a:r>
              <a:rPr lang="en-US" sz="2400" dirty="0" smtClean="0">
                <a:latin typeface="Helvetica"/>
                <a:cs typeface="Helvetica"/>
              </a:rPr>
              <a:t>Consider </a:t>
            </a:r>
            <a:r>
              <a:rPr lang="en-US" sz="2400" dirty="0">
                <a:latin typeface="Helvetica"/>
                <a:cs typeface="Helvetica"/>
              </a:rPr>
              <a:t>it pure joy, my brothers and sisters, whenever you face trials of many kinds, </a:t>
            </a:r>
            <a:r>
              <a:rPr lang="en-US" sz="2400" dirty="0" smtClean="0">
                <a:latin typeface="Helvetica"/>
                <a:cs typeface="Helvetica"/>
              </a:rPr>
              <a:t>because </a:t>
            </a:r>
            <a:r>
              <a:rPr lang="en-US" sz="2400" dirty="0">
                <a:latin typeface="Helvetica"/>
                <a:cs typeface="Helvetica"/>
              </a:rPr>
              <a:t>you know that the testing of your faith produces perseverance. </a:t>
            </a:r>
            <a:r>
              <a:rPr lang="en-US" sz="2400" dirty="0" smtClean="0">
                <a:latin typeface="Helvetica"/>
                <a:cs typeface="Helvetica"/>
              </a:rPr>
              <a:t>Let </a:t>
            </a:r>
            <a:r>
              <a:rPr lang="en-US" sz="2400" dirty="0">
                <a:latin typeface="Helvetica"/>
                <a:cs typeface="Helvetica"/>
              </a:rPr>
              <a:t>perseverance finish its work so that you may be mature and complete, not lacking anything</a:t>
            </a:r>
            <a:r>
              <a:rPr lang="en-US" sz="2400" dirty="0" smtClean="0">
                <a:latin typeface="Helvetica"/>
                <a:cs typeface="Helvetica"/>
              </a:rPr>
              <a:t>.</a:t>
            </a:r>
          </a:p>
          <a:p>
            <a:r>
              <a:rPr lang="en-US" sz="2400" dirty="0">
                <a:latin typeface="Helvetica"/>
                <a:cs typeface="Helvetica"/>
              </a:rPr>
              <a:t>	</a:t>
            </a:r>
            <a:r>
              <a:rPr lang="en-US" sz="2400" dirty="0" smtClean="0">
                <a:latin typeface="Helvetica"/>
                <a:cs typeface="Helvetica"/>
              </a:rPr>
              <a:t>			James 1:2-4</a:t>
            </a:r>
            <a:endParaRPr lang="en-US" sz="2400" dirty="0">
              <a:latin typeface="Helvetica"/>
              <a:cs typeface="Helvetica"/>
            </a:endParaRPr>
          </a:p>
        </p:txBody>
      </p:sp>
    </p:spTree>
    <p:extLst>
      <p:ext uri="{BB962C8B-B14F-4D97-AF65-F5344CB8AC3E}">
        <p14:creationId xmlns:p14="http://schemas.microsoft.com/office/powerpoint/2010/main" xmlns="" val="1361876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2655032" y="825500"/>
            <a:ext cx="4034439" cy="5304206"/>
          </a:xfrm>
          <a:prstGeom prst="rect">
            <a:avLst/>
          </a:prstGeom>
        </p:spPr>
      </p:pic>
    </p:spTree>
    <p:extLst>
      <p:ext uri="{BB962C8B-B14F-4D97-AF65-F5344CB8AC3E}">
        <p14:creationId xmlns:p14="http://schemas.microsoft.com/office/powerpoint/2010/main" xmlns="" val="27406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0300" y="1648580"/>
            <a:ext cx="6972300" cy="3477875"/>
          </a:xfrm>
          <a:prstGeom prst="rect">
            <a:avLst/>
          </a:prstGeom>
        </p:spPr>
        <p:txBody>
          <a:bodyPr wrap="square">
            <a:spAutoFit/>
          </a:bodyPr>
          <a:lstStyle/>
          <a:p>
            <a:r>
              <a:rPr lang="en-US" sz="2200" dirty="0">
                <a:latin typeface="Helvetica"/>
                <a:cs typeface="Helvetica"/>
              </a:rPr>
              <a:t>“I have derived more real benefit and permanent strength and growth in grace, and every precious thing, from the furnace of affliction, than I have ever derived from prosperity . . . We would have but little usefulness, if we had not been made to pass through the furnace. And in all our troubles we have found the character of God a comfort, for the Refiner is never very far from the mouth of the furnace when His gold is in the fire.” </a:t>
            </a:r>
            <a:endParaRPr lang="en-US" sz="2200" dirty="0" smtClean="0">
              <a:latin typeface="Helvetica"/>
              <a:cs typeface="Helvetica"/>
            </a:endParaRPr>
          </a:p>
          <a:p>
            <a:r>
              <a:rPr lang="en-US" sz="2200" dirty="0" smtClean="0">
                <a:latin typeface="Helvetica"/>
                <a:cs typeface="Helvetica"/>
              </a:rPr>
              <a:t>				Charles Spurgeon</a:t>
            </a:r>
            <a:endParaRPr lang="en-US" sz="2200" dirty="0">
              <a:latin typeface="Helvetica"/>
              <a:cs typeface="Helvetica"/>
            </a:endParaRPr>
          </a:p>
        </p:txBody>
      </p:sp>
    </p:spTree>
    <p:extLst>
      <p:ext uri="{BB962C8B-B14F-4D97-AF65-F5344CB8AC3E}">
        <p14:creationId xmlns:p14="http://schemas.microsoft.com/office/powerpoint/2010/main" xmlns="" val="717026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6900146" cy="461665"/>
          </a:xfrm>
          <a:prstGeom prst="rect">
            <a:avLst/>
          </a:prstGeom>
          <a:noFill/>
        </p:spPr>
        <p:txBody>
          <a:bodyPr wrap="none" rtlCol="0">
            <a:spAutoFit/>
          </a:bodyPr>
          <a:lstStyle/>
          <a:p>
            <a:r>
              <a:rPr lang="en-US" sz="2400" dirty="0" smtClean="0">
                <a:latin typeface="Helvetica"/>
                <a:cs typeface="Helvetica"/>
              </a:rPr>
              <a:t>Prepare for Christ’s coming through fear and fire.</a:t>
            </a:r>
            <a:endParaRPr lang="en-US" sz="2400" dirty="0">
              <a:latin typeface="Helvetica"/>
              <a:cs typeface="Helvetica"/>
            </a:endParaRPr>
          </a:p>
        </p:txBody>
      </p:sp>
    </p:spTree>
    <p:extLst>
      <p:ext uri="{BB962C8B-B14F-4D97-AF65-F5344CB8AC3E}">
        <p14:creationId xmlns:p14="http://schemas.microsoft.com/office/powerpoint/2010/main" xmlns="" val="2492139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121832" y="838200"/>
            <a:ext cx="7044267" cy="5283200"/>
          </a:xfrm>
          <a:prstGeom prst="rect">
            <a:avLst/>
          </a:prstGeom>
        </p:spPr>
      </p:pic>
    </p:spTree>
    <p:extLst>
      <p:ext uri="{BB962C8B-B14F-4D97-AF65-F5344CB8AC3E}">
        <p14:creationId xmlns:p14="http://schemas.microsoft.com/office/powerpoint/2010/main" xmlns="" val="3281853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1130300" y="807476"/>
            <a:ext cx="6934200" cy="5196472"/>
          </a:xfrm>
          <a:prstGeom prst="rect">
            <a:avLst/>
          </a:prstGeom>
        </p:spPr>
      </p:pic>
    </p:spTree>
    <p:extLst>
      <p:ext uri="{BB962C8B-B14F-4D97-AF65-F5344CB8AC3E}">
        <p14:creationId xmlns:p14="http://schemas.microsoft.com/office/powerpoint/2010/main" xmlns="" val="2480236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140748"/>
            <a:ext cx="7073900" cy="4493538"/>
          </a:xfrm>
          <a:prstGeom prst="rect">
            <a:avLst/>
          </a:prstGeom>
        </p:spPr>
        <p:txBody>
          <a:bodyPr wrap="square">
            <a:spAutoFit/>
          </a:bodyPr>
          <a:lstStyle/>
          <a:p>
            <a:r>
              <a:rPr lang="en-US" sz="2600" dirty="0">
                <a:latin typeface="Helvetica"/>
                <a:cs typeface="Helvetica"/>
              </a:rPr>
              <a:t>“I will send my messenger, who will prepare the way before me. Then suddenly the Lord you are seeking will come to his temple; the messenger of the covenant, whom you desire, will come,” says the Lord Almighty.</a:t>
            </a:r>
          </a:p>
          <a:p>
            <a:endParaRPr lang="en-US" sz="2600" dirty="0">
              <a:latin typeface="Helvetica"/>
              <a:cs typeface="Helvetica"/>
            </a:endParaRPr>
          </a:p>
          <a:p>
            <a:r>
              <a:rPr lang="en-US" sz="2600" dirty="0">
                <a:latin typeface="Helvetica"/>
                <a:cs typeface="Helvetica"/>
              </a:rPr>
              <a:t>2 But who can endure the day of his coming? Who can stand when he appears? For he will be like a refiner’s fire or a launderer’s soap</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Malachi 3:1-2</a:t>
            </a:r>
          </a:p>
        </p:txBody>
      </p:sp>
    </p:spTree>
    <p:extLst>
      <p:ext uri="{BB962C8B-B14F-4D97-AF65-F5344CB8AC3E}">
        <p14:creationId xmlns:p14="http://schemas.microsoft.com/office/powerpoint/2010/main" xmlns="" val="11821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5800" y="1241964"/>
            <a:ext cx="7721600" cy="4370717"/>
          </a:xfrm>
          <a:prstGeom prst="rect">
            <a:avLst/>
          </a:prstGeom>
        </p:spPr>
      </p:pic>
    </p:spTree>
    <p:extLst>
      <p:ext uri="{BB962C8B-B14F-4D97-AF65-F5344CB8AC3E}">
        <p14:creationId xmlns:p14="http://schemas.microsoft.com/office/powerpoint/2010/main" xmlns="" val="116561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752600" y="711200"/>
            <a:ext cx="5664200" cy="5664200"/>
          </a:xfrm>
          <a:prstGeom prst="rect">
            <a:avLst/>
          </a:prstGeom>
        </p:spPr>
      </p:pic>
    </p:spTree>
    <p:extLst>
      <p:ext uri="{BB962C8B-B14F-4D97-AF65-F5344CB8AC3E}">
        <p14:creationId xmlns:p14="http://schemas.microsoft.com/office/powerpoint/2010/main" xmlns="" val="2518209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900" y="2857499"/>
            <a:ext cx="6900146" cy="461665"/>
          </a:xfrm>
          <a:prstGeom prst="rect">
            <a:avLst/>
          </a:prstGeom>
          <a:noFill/>
        </p:spPr>
        <p:txBody>
          <a:bodyPr wrap="none" rtlCol="0">
            <a:spAutoFit/>
          </a:bodyPr>
          <a:lstStyle/>
          <a:p>
            <a:r>
              <a:rPr lang="en-US" sz="2400" dirty="0" smtClean="0">
                <a:latin typeface="Helvetica"/>
                <a:cs typeface="Helvetica"/>
              </a:rPr>
              <a:t>Prepare for Christ’s coming through fear and fire.</a:t>
            </a:r>
            <a:endParaRPr lang="en-US" sz="2400" dirty="0">
              <a:latin typeface="Helvetica"/>
              <a:cs typeface="Helvetica"/>
            </a:endParaRPr>
          </a:p>
        </p:txBody>
      </p:sp>
    </p:spTree>
    <p:extLst>
      <p:ext uri="{BB962C8B-B14F-4D97-AF65-F5344CB8AC3E}">
        <p14:creationId xmlns:p14="http://schemas.microsoft.com/office/powerpoint/2010/main" xmlns="" val="37169695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915448"/>
            <a:ext cx="7073900" cy="2893100"/>
          </a:xfrm>
          <a:prstGeom prst="rect">
            <a:avLst/>
          </a:prstGeom>
        </p:spPr>
        <p:txBody>
          <a:bodyPr wrap="square">
            <a:spAutoFit/>
          </a:bodyPr>
          <a:lstStyle/>
          <a:p>
            <a:r>
              <a:rPr lang="en-US" sz="2600" dirty="0">
                <a:latin typeface="Helvetica"/>
                <a:cs typeface="Helvetica"/>
              </a:rPr>
              <a:t>“I will send my messenger, who will </a:t>
            </a:r>
            <a:r>
              <a:rPr lang="en-US" sz="2600" dirty="0">
                <a:solidFill>
                  <a:srgbClr val="FFFF00"/>
                </a:solidFill>
                <a:latin typeface="Helvetica"/>
                <a:cs typeface="Helvetica"/>
              </a:rPr>
              <a:t>prepare the way</a:t>
            </a:r>
            <a:r>
              <a:rPr lang="en-US" sz="2600" dirty="0">
                <a:latin typeface="Helvetica"/>
                <a:cs typeface="Helvetica"/>
              </a:rPr>
              <a:t> before me. Then suddenly the Lord you are seeking will come to his temple; the messenger of the covenant, whom you desire, will come,” says the Lord Almighty.</a:t>
            </a:r>
          </a:p>
          <a:p>
            <a:endParaRPr lang="en-US" sz="2600" dirty="0">
              <a:latin typeface="Helvetica"/>
              <a:cs typeface="Helvetica"/>
            </a:endParaRPr>
          </a:p>
          <a:p>
            <a:r>
              <a:rPr lang="en-US" sz="2600" dirty="0" smtClean="0">
                <a:latin typeface="Helvetica"/>
                <a:cs typeface="Helvetica"/>
              </a:rPr>
              <a:t>		</a:t>
            </a:r>
            <a:r>
              <a:rPr lang="en-US" sz="2600" dirty="0">
                <a:latin typeface="Helvetica"/>
                <a:cs typeface="Helvetica"/>
              </a:rPr>
              <a:t>	</a:t>
            </a:r>
            <a:r>
              <a:rPr lang="en-US" sz="2600" dirty="0" smtClean="0">
                <a:latin typeface="Helvetica"/>
                <a:cs typeface="Helvetica"/>
              </a:rPr>
              <a:t>		Malachi 3:1</a:t>
            </a:r>
          </a:p>
        </p:txBody>
      </p:sp>
    </p:spTree>
    <p:extLst>
      <p:ext uri="{BB962C8B-B14F-4D97-AF65-F5344CB8AC3E}">
        <p14:creationId xmlns:p14="http://schemas.microsoft.com/office/powerpoint/2010/main" xmlns="" val="2998314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466981" y="1054100"/>
            <a:ext cx="6381619" cy="4780054"/>
          </a:xfrm>
          <a:prstGeom prst="rect">
            <a:avLst/>
          </a:prstGeom>
        </p:spPr>
      </p:pic>
    </p:spTree>
    <p:extLst>
      <p:ext uri="{BB962C8B-B14F-4D97-AF65-F5344CB8AC3E}">
        <p14:creationId xmlns:p14="http://schemas.microsoft.com/office/powerpoint/2010/main" xmlns="" val="36699468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48776</TotalTime>
  <Words>631</Words>
  <Application>Microsoft Office PowerPoint</Application>
  <PresentationFormat>On-screen Show (4:3)</PresentationFormat>
  <Paragraphs>38</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Elemental</vt:lpstr>
      <vt:lpstr>Christ’s Coming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creator>Tom Siwicki</dc:creator>
  <cp:lastModifiedBy>Admin</cp:lastModifiedBy>
  <cp:revision>411</cp:revision>
  <dcterms:created xsi:type="dcterms:W3CDTF">2013-11-03T00:06:16Z</dcterms:created>
  <dcterms:modified xsi:type="dcterms:W3CDTF">2015-12-06T15:08:09Z</dcterms:modified>
</cp:coreProperties>
</file>