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677" r:id="rId3"/>
    <p:sldId id="714" r:id="rId4"/>
    <p:sldId id="787" r:id="rId5"/>
    <p:sldId id="760" r:id="rId6"/>
    <p:sldId id="731" r:id="rId7"/>
    <p:sldId id="791" r:id="rId8"/>
    <p:sldId id="750" r:id="rId9"/>
    <p:sldId id="766" r:id="rId10"/>
    <p:sldId id="779" r:id="rId11"/>
    <p:sldId id="793" r:id="rId12"/>
    <p:sldId id="789" r:id="rId13"/>
    <p:sldId id="792" r:id="rId14"/>
    <p:sldId id="783" r:id="rId15"/>
    <p:sldId id="795" r:id="rId16"/>
    <p:sldId id="794" r:id="rId17"/>
    <p:sldId id="740" r:id="rId18"/>
    <p:sldId id="790" r:id="rId19"/>
    <p:sldId id="796" r:id="rId20"/>
    <p:sldId id="798" r:id="rId21"/>
    <p:sldId id="797" r:id="rId22"/>
    <p:sldId id="799" r:id="rId23"/>
    <p:sldId id="546" r:id="rId24"/>
    <p:sldId id="788" r:id="rId25"/>
    <p:sldId id="8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p:scale>
          <a:sx n="100" d="100"/>
          <a:sy n="100" d="100"/>
        </p:scale>
        <p:origin x="-872"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9/11/16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F823B-A632-F44F-9C36-9A3FD243B28F}" type="slidenum">
              <a:rPr lang="en-US" smtClean="0"/>
              <a:t>17</a:t>
            </a:fld>
            <a:endParaRPr lang="en-US"/>
          </a:p>
        </p:txBody>
      </p:sp>
    </p:spTree>
    <p:extLst>
      <p:ext uri="{BB962C8B-B14F-4D97-AF65-F5344CB8AC3E}">
        <p14:creationId xmlns:p14="http://schemas.microsoft.com/office/powerpoint/2010/main" val="308840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September 11,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September 11,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September 11,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September 11,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September 11,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September 11,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September 11,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September 11,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September 11,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September 11,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September 11,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September 11,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The Christian Life</a:t>
            </a:r>
            <a:endParaRPr lang="en-US" sz="4400" b="1" dirty="0"/>
          </a:p>
        </p:txBody>
      </p:sp>
      <p:sp>
        <p:nvSpPr>
          <p:cNvPr id="3" name="Subtitle 2"/>
          <p:cNvSpPr>
            <a:spLocks noGrp="1"/>
          </p:cNvSpPr>
          <p:nvPr>
            <p:ph type="subTitle" idx="1"/>
          </p:nvPr>
        </p:nvSpPr>
        <p:spPr/>
        <p:txBody>
          <a:bodyPr>
            <a:normAutofit/>
          </a:bodyPr>
          <a:lstStyle/>
          <a:p>
            <a:r>
              <a:rPr lang="en-US" sz="3200" dirty="0" smtClean="0"/>
              <a:t>Count the Cost</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79600"/>
            <a:ext cx="7124700" cy="3416320"/>
          </a:xfrm>
          <a:prstGeom prst="rect">
            <a:avLst/>
          </a:prstGeom>
        </p:spPr>
        <p:txBody>
          <a:bodyPr wrap="square">
            <a:spAutoFit/>
          </a:bodyPr>
          <a:lstStyle/>
          <a:p>
            <a:r>
              <a:rPr lang="en-US" sz="2400" dirty="0">
                <a:latin typeface="Helvetica"/>
                <a:cs typeface="Helvetica"/>
              </a:rPr>
              <a:t>We know that in </a:t>
            </a:r>
            <a:r>
              <a:rPr lang="en-US" sz="2400" dirty="0">
                <a:solidFill>
                  <a:srgbClr val="FFFF00"/>
                </a:solidFill>
                <a:latin typeface="Helvetica"/>
                <a:cs typeface="Helvetica"/>
              </a:rPr>
              <a:t>biblical idiom</a:t>
            </a:r>
            <a:r>
              <a:rPr lang="en-US" sz="2400" dirty="0">
                <a:latin typeface="Helvetica"/>
                <a:cs typeface="Helvetica"/>
              </a:rPr>
              <a:t> to hate can mean to love less. When, for example, regulations are laid down in the Old Testament law for a man who has two wives, "one beloved and the other hated" (Deut. 21:15), </a:t>
            </a:r>
            <a:r>
              <a:rPr lang="en-US" sz="2400" dirty="0">
                <a:solidFill>
                  <a:srgbClr val="FFFF00"/>
                </a:solidFill>
                <a:latin typeface="Helvetica"/>
                <a:cs typeface="Helvetica"/>
              </a:rPr>
              <a:t>it is not necessary to suppose that he positively hates the latter wife</a:t>
            </a:r>
            <a:r>
              <a:rPr lang="en-US" sz="2400" dirty="0">
                <a:latin typeface="Helvetica"/>
                <a:cs typeface="Helvetica"/>
              </a:rPr>
              <a:t>; all that need be meant is that he loves her less than the </a:t>
            </a:r>
            <a:r>
              <a:rPr lang="en-US" sz="2400" dirty="0" smtClean="0">
                <a:latin typeface="Helvetica"/>
                <a:cs typeface="Helvetica"/>
              </a:rPr>
              <a:t>other.</a:t>
            </a:r>
          </a:p>
          <a:p>
            <a:endParaRPr lang="en-US" sz="2400" dirty="0">
              <a:latin typeface="Helvetica"/>
              <a:cs typeface="Helvetica"/>
            </a:endParaRPr>
          </a:p>
          <a:p>
            <a:r>
              <a:rPr lang="en-US" sz="2400" dirty="0" smtClean="0">
                <a:latin typeface="Helvetica"/>
                <a:cs typeface="Helvetica"/>
              </a:rPr>
              <a:t>				</a:t>
            </a:r>
            <a:r>
              <a:rPr lang="en-US" sz="2400" dirty="0">
                <a:latin typeface="Helvetica"/>
                <a:cs typeface="Helvetica"/>
              </a:rPr>
              <a:t>	</a:t>
            </a:r>
            <a:r>
              <a:rPr lang="en-US" sz="2400" dirty="0" smtClean="0">
                <a:latin typeface="Helvetica"/>
                <a:cs typeface="Helvetica"/>
              </a:rPr>
              <a:t>Dr. FF Bruce</a:t>
            </a:r>
            <a:endParaRPr lang="en-US" sz="2400" dirty="0">
              <a:latin typeface="Helvetica"/>
              <a:cs typeface="Helvetica"/>
            </a:endParaRPr>
          </a:p>
        </p:txBody>
      </p:sp>
    </p:spTree>
    <p:extLst>
      <p:ext uri="{BB962C8B-B14F-4D97-AF65-F5344CB8AC3E}">
        <p14:creationId xmlns:p14="http://schemas.microsoft.com/office/powerpoint/2010/main" val="60095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45629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latin typeface="Helvetica"/>
                <a:cs typeface="Helvetica"/>
              </a:rPr>
              <a:t>Coming to Jesus</a:t>
            </a:r>
            <a:endParaRPr lang="en-US" sz="2600" dirty="0">
              <a:latin typeface="Helvetica"/>
              <a:cs typeface="Helvetica"/>
            </a:endParaRPr>
          </a:p>
          <a:p>
            <a:pPr marL="800100" lvl="1" indent="-342900">
              <a:spcAft>
                <a:spcPts val="4200"/>
              </a:spcAft>
              <a:buFont typeface="Arial"/>
              <a:buChar char="•"/>
            </a:pPr>
            <a:r>
              <a:rPr lang="en-US" sz="2600" dirty="0" smtClean="0">
                <a:solidFill>
                  <a:srgbClr val="FFFF00"/>
                </a:solidFill>
                <a:latin typeface="Helvetica"/>
                <a:cs typeface="Helvetica"/>
              </a:rPr>
              <a:t>Carry Your Cross</a:t>
            </a:r>
            <a:endParaRPr lang="en-US" sz="2600" dirty="0">
              <a:solidFill>
                <a:srgbClr val="FFFF00"/>
              </a:solidFill>
              <a:latin typeface="Helvetica"/>
              <a:cs typeface="Helvetica"/>
            </a:endParaRPr>
          </a:p>
          <a:p>
            <a:pPr marL="800100" lvl="1" indent="-342900">
              <a:buFont typeface="Arial"/>
              <a:buChar char="•"/>
            </a:pPr>
            <a:r>
              <a:rPr lang="en-US" sz="2600" dirty="0" smtClean="0">
                <a:latin typeface="Helvetica"/>
                <a:cs typeface="Helvetica"/>
              </a:rPr>
              <a:t>Count the Cost</a:t>
            </a:r>
            <a:endParaRPr lang="en-US" sz="2600" dirty="0">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22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200" y="2881472"/>
            <a:ext cx="7378700" cy="830997"/>
          </a:xfrm>
          <a:prstGeom prst="rect">
            <a:avLst/>
          </a:prstGeom>
        </p:spPr>
        <p:txBody>
          <a:bodyPr wrap="square">
            <a:spAutoFit/>
          </a:bodyPr>
          <a:lstStyle/>
          <a:p>
            <a:r>
              <a:rPr lang="en-US" sz="2400" baseline="30000" dirty="0" smtClean="0">
                <a:latin typeface="Helvetica"/>
                <a:cs typeface="Helvetica"/>
              </a:rPr>
              <a:t>27</a:t>
            </a:r>
            <a:r>
              <a:rPr lang="en-US" sz="2400" dirty="0" smtClean="0">
                <a:latin typeface="Helvetica"/>
                <a:cs typeface="Helvetica"/>
              </a:rPr>
              <a:t> </a:t>
            </a:r>
            <a:r>
              <a:rPr lang="en-US" sz="2400" dirty="0">
                <a:latin typeface="Helvetica"/>
                <a:cs typeface="Helvetica"/>
              </a:rPr>
              <a:t>And whoever </a:t>
            </a:r>
            <a:r>
              <a:rPr lang="en-US" sz="2400" dirty="0">
                <a:solidFill>
                  <a:srgbClr val="FFFF00"/>
                </a:solidFill>
                <a:latin typeface="Helvetica"/>
                <a:cs typeface="Helvetica"/>
              </a:rPr>
              <a:t>does not carry their cross</a:t>
            </a:r>
            <a:r>
              <a:rPr lang="en-US" sz="2400" dirty="0">
                <a:latin typeface="Helvetica"/>
                <a:cs typeface="Helvetica"/>
              </a:rPr>
              <a:t> and follow me cannot be my disciple</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92514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2200" y="1739037"/>
            <a:ext cx="6858000" cy="3416320"/>
          </a:xfrm>
          <a:prstGeom prst="rect">
            <a:avLst/>
          </a:prstGeom>
        </p:spPr>
        <p:txBody>
          <a:bodyPr wrap="square">
            <a:spAutoFit/>
          </a:bodyPr>
          <a:lstStyle/>
          <a:p>
            <a:r>
              <a:rPr lang="en-US" sz="2400" dirty="0" smtClean="0">
                <a:latin typeface="Helvetica"/>
                <a:cs typeface="Helvetica"/>
              </a:rPr>
              <a:t>Bearing </a:t>
            </a:r>
            <a:r>
              <a:rPr lang="en-US" sz="2400" dirty="0">
                <a:latin typeface="Helvetica"/>
                <a:cs typeface="Helvetica"/>
              </a:rPr>
              <a:t>the cross and coming after Jesus is </a:t>
            </a:r>
            <a:r>
              <a:rPr lang="en-US" sz="2400" dirty="0">
                <a:solidFill>
                  <a:srgbClr val="FFFF00"/>
                </a:solidFill>
                <a:latin typeface="Helvetica"/>
                <a:cs typeface="Helvetica"/>
              </a:rPr>
              <a:t>the issue of discipleship</a:t>
            </a:r>
            <a:r>
              <a:rPr lang="en-US" sz="2400" dirty="0">
                <a:latin typeface="Helvetica"/>
                <a:cs typeface="Helvetica"/>
              </a:rPr>
              <a:t>. Learning from Jesus means following him, experiencing the rejection he experienced and so bearing the cross he bore. We cannot "learn Jesus" without being prepared to walk this path. </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Dr. Darrell Bock</a:t>
            </a:r>
          </a:p>
          <a:p>
            <a:r>
              <a:rPr lang="en-US" sz="2400" dirty="0">
                <a:latin typeface="Helvetica"/>
                <a:cs typeface="Helvetica"/>
              </a:rPr>
              <a:t>	</a:t>
            </a:r>
            <a:r>
              <a:rPr lang="en-US" sz="2400" dirty="0" smtClean="0">
                <a:latin typeface="Helvetica"/>
                <a:cs typeface="Helvetica"/>
              </a:rPr>
              <a:t>		Dallas Theological Seminary</a:t>
            </a:r>
            <a:endParaRPr lang="en-US" sz="2400" dirty="0">
              <a:latin typeface="Helvetica"/>
              <a:cs typeface="Helvetica"/>
            </a:endParaRPr>
          </a:p>
        </p:txBody>
      </p:sp>
    </p:spTree>
    <p:extLst>
      <p:ext uri="{BB962C8B-B14F-4D97-AF65-F5344CB8AC3E}">
        <p14:creationId xmlns:p14="http://schemas.microsoft.com/office/powerpoint/2010/main" val="330366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9400" y="1929537"/>
            <a:ext cx="5905500" cy="2677656"/>
          </a:xfrm>
          <a:prstGeom prst="rect">
            <a:avLst/>
          </a:prstGeom>
        </p:spPr>
        <p:txBody>
          <a:bodyPr wrap="square">
            <a:spAutoFit/>
          </a:bodyPr>
          <a:lstStyle/>
          <a:p>
            <a:r>
              <a:rPr lang="en-US" sz="2400" dirty="0" smtClean="0">
                <a:latin typeface="Helvetica"/>
                <a:cs typeface="Helvetica"/>
              </a:rPr>
              <a:t>Remember </a:t>
            </a:r>
            <a:r>
              <a:rPr lang="en-US" sz="2400" dirty="0">
                <a:latin typeface="Helvetica"/>
                <a:cs typeface="Helvetica"/>
              </a:rPr>
              <a:t>what I told you: ‘A servant is not greater than his master.</a:t>
            </a:r>
            <a:r>
              <a:rPr lang="en-US" sz="2400" dirty="0" smtClean="0">
                <a:latin typeface="Helvetica"/>
                <a:cs typeface="Helvetica"/>
              </a:rPr>
              <a:t>’</a:t>
            </a:r>
            <a:r>
              <a:rPr lang="en-US" sz="2400" dirty="0">
                <a:latin typeface="Helvetica"/>
                <a:cs typeface="Helvetica"/>
              </a:rPr>
              <a:t> </a:t>
            </a:r>
            <a:r>
              <a:rPr lang="en-US" sz="2400" dirty="0" smtClean="0">
                <a:solidFill>
                  <a:srgbClr val="FFFF00"/>
                </a:solidFill>
                <a:latin typeface="Helvetica"/>
                <a:cs typeface="Helvetica"/>
              </a:rPr>
              <a:t>If </a:t>
            </a:r>
            <a:r>
              <a:rPr lang="en-US" sz="2400" dirty="0">
                <a:solidFill>
                  <a:srgbClr val="FFFF00"/>
                </a:solidFill>
                <a:latin typeface="Helvetica"/>
                <a:cs typeface="Helvetica"/>
              </a:rPr>
              <a:t>they persecuted me, they will persecute you </a:t>
            </a:r>
            <a:r>
              <a:rPr lang="en-US" sz="2400" dirty="0">
                <a:latin typeface="Helvetica"/>
                <a:cs typeface="Helvetica"/>
              </a:rPr>
              <a:t>also. If they obeyed my teaching, they will obey yours also</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John 15:20</a:t>
            </a:r>
            <a:endParaRPr lang="en-US" sz="2400" dirty="0">
              <a:latin typeface="Helvetica"/>
              <a:cs typeface="Helvetica"/>
            </a:endParaRPr>
          </a:p>
        </p:txBody>
      </p:sp>
    </p:spTree>
    <p:extLst>
      <p:ext uri="{BB962C8B-B14F-4D97-AF65-F5344CB8AC3E}">
        <p14:creationId xmlns:p14="http://schemas.microsoft.com/office/powerpoint/2010/main" val="165883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744727"/>
            <a:ext cx="7442199" cy="5479946"/>
          </a:xfrm>
          <a:prstGeom prst="rect">
            <a:avLst/>
          </a:prstGeom>
        </p:spPr>
      </p:pic>
    </p:spTree>
    <p:extLst>
      <p:ext uri="{BB962C8B-B14F-4D97-AF65-F5344CB8AC3E}">
        <p14:creationId xmlns:p14="http://schemas.microsoft.com/office/powerpoint/2010/main" val="100655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0500" y="1188750"/>
            <a:ext cx="6388100" cy="4784908"/>
          </a:xfrm>
          <a:prstGeom prst="rect">
            <a:avLst/>
          </a:prstGeom>
        </p:spPr>
      </p:pic>
    </p:spTree>
    <p:extLst>
      <p:ext uri="{BB962C8B-B14F-4D97-AF65-F5344CB8AC3E}">
        <p14:creationId xmlns:p14="http://schemas.microsoft.com/office/powerpoint/2010/main" val="374192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latin typeface="Helvetica"/>
                <a:cs typeface="Helvetica"/>
              </a:rPr>
              <a:t>Coming to Jesus</a:t>
            </a:r>
            <a:endParaRPr lang="en-US" sz="2600" dirty="0">
              <a:latin typeface="Helvetica"/>
              <a:cs typeface="Helvetica"/>
            </a:endParaRPr>
          </a:p>
          <a:p>
            <a:pPr marL="800100" lvl="1" indent="-342900">
              <a:spcAft>
                <a:spcPts val="4200"/>
              </a:spcAft>
              <a:buFont typeface="Arial"/>
              <a:buChar char="•"/>
            </a:pPr>
            <a:r>
              <a:rPr lang="en-US" sz="2600" dirty="0" smtClean="0">
                <a:latin typeface="Helvetica"/>
                <a:cs typeface="Helvetica"/>
              </a:rPr>
              <a:t>Carry Your Cross</a:t>
            </a:r>
            <a:endParaRPr lang="en-US" sz="2600" dirty="0">
              <a:latin typeface="Helvetica"/>
              <a:cs typeface="Helvetica"/>
            </a:endParaRPr>
          </a:p>
          <a:p>
            <a:pPr marL="800100" lvl="1" indent="-342900">
              <a:buFont typeface="Arial"/>
              <a:buChar char="•"/>
            </a:pPr>
            <a:r>
              <a:rPr lang="en-US" sz="2600" dirty="0" smtClean="0">
                <a:solidFill>
                  <a:srgbClr val="FFFF00"/>
                </a:solidFill>
                <a:latin typeface="Helvetica"/>
                <a:cs typeface="Helvetica"/>
              </a:rPr>
              <a:t>Count the Cost</a:t>
            </a:r>
            <a:endParaRPr lang="en-US" sz="2600" dirty="0">
              <a:solidFill>
                <a:srgbClr val="FFFF00"/>
              </a:solidFill>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22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800" y="2089815"/>
            <a:ext cx="7200900" cy="1938992"/>
          </a:xfrm>
          <a:prstGeom prst="rect">
            <a:avLst/>
          </a:prstGeom>
        </p:spPr>
        <p:txBody>
          <a:bodyPr wrap="square">
            <a:spAutoFit/>
          </a:bodyPr>
          <a:lstStyle/>
          <a:p>
            <a:r>
              <a:rPr lang="en-US" sz="2400" baseline="30000" dirty="0" smtClean="0">
                <a:latin typeface="Helvetica"/>
                <a:cs typeface="Helvetica"/>
              </a:rPr>
              <a:t>28</a:t>
            </a:r>
            <a:r>
              <a:rPr lang="en-US" sz="2400" dirty="0" smtClean="0">
                <a:latin typeface="Helvetica"/>
                <a:cs typeface="Helvetica"/>
              </a:rPr>
              <a:t> </a:t>
            </a:r>
            <a:r>
              <a:rPr lang="en-US" sz="2400" dirty="0">
                <a:latin typeface="Helvetica"/>
                <a:cs typeface="Helvetica"/>
              </a:rPr>
              <a:t>“Suppose one of you wants to build a tower. Won’t you first sit down and estimate the cost to see if you have enough money to complete it? </a:t>
            </a:r>
            <a:r>
              <a:rPr lang="en-US" sz="2400" baseline="30000" dirty="0">
                <a:latin typeface="Helvetica"/>
                <a:cs typeface="Helvetica"/>
              </a:rPr>
              <a:t>29</a:t>
            </a:r>
            <a:r>
              <a:rPr lang="en-US" sz="2400" dirty="0">
                <a:latin typeface="Helvetica"/>
                <a:cs typeface="Helvetica"/>
              </a:rPr>
              <a:t> For if you lay the foundation and are not able to finish it, everyone who sees it will ridicule </a:t>
            </a:r>
            <a:r>
              <a:rPr lang="en-US" sz="2400" dirty="0" smtClean="0">
                <a:latin typeface="Helvetica"/>
                <a:cs typeface="Helvetica"/>
              </a:rPr>
              <a:t>you. . .</a:t>
            </a:r>
            <a:endParaRPr lang="en-US" sz="2400" dirty="0">
              <a:latin typeface="Helvetica"/>
              <a:cs typeface="Helvetica"/>
            </a:endParaRPr>
          </a:p>
        </p:txBody>
      </p:sp>
    </p:spTree>
    <p:extLst>
      <p:ext uri="{BB962C8B-B14F-4D97-AF65-F5344CB8AC3E}">
        <p14:creationId xmlns:p14="http://schemas.microsoft.com/office/powerpoint/2010/main" val="25192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0" y="0"/>
            <a:ext cx="5832088" cy="6858000"/>
          </a:xfrm>
          <a:prstGeom prst="rect">
            <a:avLst/>
          </a:prstGeom>
        </p:spPr>
      </p:pic>
    </p:spTree>
    <p:extLst>
      <p:ext uri="{BB962C8B-B14F-4D97-AF65-F5344CB8AC3E}">
        <p14:creationId xmlns:p14="http://schemas.microsoft.com/office/powerpoint/2010/main" val="196884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2970" y="495300"/>
            <a:ext cx="4182473" cy="5918200"/>
          </a:xfrm>
          <a:prstGeom prst="rect">
            <a:avLst/>
          </a:prstGeom>
        </p:spPr>
      </p:pic>
    </p:spTree>
    <p:extLst>
      <p:ext uri="{BB962C8B-B14F-4D97-AF65-F5344CB8AC3E}">
        <p14:creationId xmlns:p14="http://schemas.microsoft.com/office/powerpoint/2010/main" val="279667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1787942"/>
            <a:ext cx="7340600" cy="2677656"/>
          </a:xfrm>
          <a:prstGeom prst="rect">
            <a:avLst/>
          </a:prstGeom>
        </p:spPr>
        <p:txBody>
          <a:bodyPr wrap="square">
            <a:spAutoFit/>
          </a:bodyPr>
          <a:lstStyle/>
          <a:p>
            <a:r>
              <a:rPr lang="en-US" sz="2400" baseline="30000" dirty="0">
                <a:latin typeface="Helvetica"/>
                <a:cs typeface="Helvetica"/>
              </a:rPr>
              <a:t>31</a:t>
            </a:r>
            <a:r>
              <a:rPr lang="en-US" sz="2400" dirty="0">
                <a:latin typeface="Helvetica"/>
                <a:cs typeface="Helvetica"/>
              </a:rPr>
              <a:t> “Or suppose a king is about to go to war against another king. Won’t he first sit down and consider whether he is able with ten thousand men to oppose the one coming against him with twenty thousand</a:t>
            </a:r>
            <a:r>
              <a:rPr lang="en-US" sz="2400" dirty="0" smtClean="0">
                <a:latin typeface="Helvetica"/>
                <a:cs typeface="Helvetica"/>
              </a:rPr>
              <a:t>?</a:t>
            </a:r>
          </a:p>
          <a:p>
            <a:r>
              <a:rPr lang="en-US" sz="2400" baseline="30000" dirty="0" smtClean="0">
                <a:latin typeface="Helvetica"/>
                <a:cs typeface="Helvetica"/>
              </a:rPr>
              <a:t>32</a:t>
            </a:r>
            <a:r>
              <a:rPr lang="en-US" sz="2400" dirty="0" smtClean="0">
                <a:latin typeface="Helvetica"/>
                <a:cs typeface="Helvetica"/>
              </a:rPr>
              <a:t> </a:t>
            </a:r>
            <a:r>
              <a:rPr lang="en-US" sz="2400" dirty="0">
                <a:latin typeface="Helvetica"/>
                <a:cs typeface="Helvetica"/>
              </a:rPr>
              <a:t>If he is not able, he will send a delegation while the other is still a long way off and will </a:t>
            </a:r>
            <a:r>
              <a:rPr lang="en-US" sz="2400" dirty="0">
                <a:solidFill>
                  <a:srgbClr val="FFFF00"/>
                </a:solidFill>
                <a:latin typeface="Helvetica"/>
                <a:cs typeface="Helvetica"/>
              </a:rPr>
              <a:t>ask for terms of peace. </a:t>
            </a:r>
          </a:p>
        </p:txBody>
      </p:sp>
    </p:spTree>
    <p:extLst>
      <p:ext uri="{BB962C8B-B14F-4D97-AF65-F5344CB8AC3E}">
        <p14:creationId xmlns:p14="http://schemas.microsoft.com/office/powerpoint/2010/main" val="189041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34575"/>
            <a:ext cx="9144000" cy="2964426"/>
          </a:xfrm>
          <a:prstGeom prst="rect">
            <a:avLst/>
          </a:prstGeom>
        </p:spPr>
      </p:pic>
    </p:spTree>
    <p:extLst>
      <p:ext uri="{BB962C8B-B14F-4D97-AF65-F5344CB8AC3E}">
        <p14:creationId xmlns:p14="http://schemas.microsoft.com/office/powerpoint/2010/main" val="154351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5031245" cy="707886"/>
          </a:xfrm>
          <a:prstGeom prst="rect">
            <a:avLst/>
          </a:prstGeom>
          <a:noFill/>
        </p:spPr>
        <p:txBody>
          <a:bodyPr wrap="none" rtlCol="0">
            <a:spAutoFit/>
          </a:bodyPr>
          <a:lstStyle/>
          <a:p>
            <a:r>
              <a:rPr lang="en-US" sz="4000" dirty="0" smtClean="0">
                <a:latin typeface="Helvetica"/>
                <a:cs typeface="Helvetica"/>
              </a:rPr>
              <a:t>Lessons for Disciples</a:t>
            </a:r>
            <a:endParaRPr lang="en-US" sz="4000" dirty="0">
              <a:latin typeface="Helvetica"/>
              <a:cs typeface="Helvetica"/>
            </a:endParaRPr>
          </a:p>
        </p:txBody>
      </p:sp>
    </p:spTree>
    <p:extLst>
      <p:ext uri="{BB962C8B-B14F-4D97-AF65-F5344CB8AC3E}">
        <p14:creationId xmlns:p14="http://schemas.microsoft.com/office/powerpoint/2010/main" val="215857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300" y="1265078"/>
            <a:ext cx="8077200" cy="4093428"/>
          </a:xfrm>
          <a:prstGeom prst="rect">
            <a:avLst/>
          </a:prstGeom>
          <a:noFill/>
        </p:spPr>
        <p:txBody>
          <a:bodyPr wrap="square" rtlCol="0">
            <a:spAutoFit/>
          </a:bodyPr>
          <a:lstStyle/>
          <a:p>
            <a:r>
              <a:rPr lang="en-US" sz="2600" dirty="0" smtClean="0">
                <a:latin typeface="Helvetica"/>
                <a:cs typeface="Helvetica"/>
              </a:rPr>
              <a:t>As Christ’s disciple, we are called to count the </a:t>
            </a:r>
            <a:r>
              <a:rPr lang="en-US" sz="2600" dirty="0" smtClean="0">
                <a:latin typeface="Helvetica"/>
                <a:cs typeface="Helvetica"/>
              </a:rPr>
              <a:t>cost</a:t>
            </a:r>
          </a:p>
          <a:p>
            <a:endParaRPr lang="en-US" sz="2600" dirty="0" smtClean="0">
              <a:latin typeface="Helvetica"/>
              <a:cs typeface="Helvetica"/>
            </a:endParaRPr>
          </a:p>
          <a:p>
            <a:endParaRPr lang="en-US" sz="2600" dirty="0" smtClean="0">
              <a:latin typeface="Helvetica"/>
              <a:cs typeface="Helvetica"/>
            </a:endParaRPr>
          </a:p>
          <a:p>
            <a:pPr lvl="2"/>
            <a:r>
              <a:rPr lang="en-US" sz="2600" dirty="0" smtClean="0">
                <a:latin typeface="Helvetica"/>
                <a:cs typeface="Helvetica"/>
              </a:rPr>
              <a:t>. . . b</a:t>
            </a:r>
            <a:r>
              <a:rPr lang="en-US" sz="2600" dirty="0" smtClean="0">
                <a:latin typeface="Helvetica"/>
                <a:cs typeface="Helvetica"/>
              </a:rPr>
              <a:t>y making Jesus #1 in our lives</a:t>
            </a:r>
          </a:p>
          <a:p>
            <a:pPr lvl="2"/>
            <a:endParaRPr lang="en-US" sz="2600" dirty="0" smtClean="0">
              <a:latin typeface="Helvetica"/>
              <a:cs typeface="Helvetica"/>
            </a:endParaRPr>
          </a:p>
          <a:p>
            <a:pPr lvl="2"/>
            <a:endParaRPr lang="en-US" sz="2600" dirty="0" smtClean="0">
              <a:latin typeface="Helvetica"/>
              <a:cs typeface="Helvetica"/>
            </a:endParaRPr>
          </a:p>
          <a:p>
            <a:pPr lvl="2"/>
            <a:r>
              <a:rPr lang="en-US" sz="2600" dirty="0" smtClean="0">
                <a:latin typeface="Helvetica"/>
                <a:cs typeface="Helvetica"/>
              </a:rPr>
              <a:t>. . . by sharing in His sufferings</a:t>
            </a:r>
          </a:p>
          <a:p>
            <a:pPr lvl="2"/>
            <a:endParaRPr lang="en-US" sz="2600" dirty="0" smtClean="0">
              <a:latin typeface="Helvetica"/>
              <a:cs typeface="Helvetica"/>
            </a:endParaRPr>
          </a:p>
          <a:p>
            <a:pPr lvl="2"/>
            <a:endParaRPr lang="en-US" sz="2600" dirty="0">
              <a:latin typeface="Helvetica"/>
              <a:cs typeface="Helvetica"/>
            </a:endParaRPr>
          </a:p>
          <a:p>
            <a:pPr lvl="2"/>
            <a:r>
              <a:rPr lang="en-US" sz="2600" dirty="0" smtClean="0">
                <a:latin typeface="Helvetica"/>
                <a:cs typeface="Helvetica"/>
              </a:rPr>
              <a:t>. . . by committing ourselves fully to Him </a:t>
            </a:r>
          </a:p>
        </p:txBody>
      </p:sp>
    </p:spTree>
    <p:extLst>
      <p:ext uri="{BB962C8B-B14F-4D97-AF65-F5344CB8AC3E}">
        <p14:creationId xmlns:p14="http://schemas.microsoft.com/office/powerpoint/2010/main" val="185720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9887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200" y="1827372"/>
            <a:ext cx="7378700" cy="2677656"/>
          </a:xfrm>
          <a:prstGeom prst="rect">
            <a:avLst/>
          </a:prstGeom>
        </p:spPr>
        <p:txBody>
          <a:bodyPr wrap="square">
            <a:spAutoFit/>
          </a:bodyPr>
          <a:lstStyle/>
          <a:p>
            <a:r>
              <a:rPr lang="en-US" sz="2400" baseline="30000" dirty="0">
                <a:latin typeface="Helvetica"/>
                <a:cs typeface="Helvetica"/>
              </a:rPr>
              <a:t>25</a:t>
            </a:r>
            <a:r>
              <a:rPr lang="en-US" sz="2400" dirty="0">
                <a:latin typeface="Helvetica"/>
                <a:cs typeface="Helvetica"/>
              </a:rPr>
              <a:t> Large crowds were traveling with Jesus, and turning to them he said: </a:t>
            </a:r>
            <a:r>
              <a:rPr lang="en-US" sz="2400" baseline="30000" dirty="0">
                <a:latin typeface="Helvetica"/>
                <a:cs typeface="Helvetica"/>
              </a:rPr>
              <a:t>26</a:t>
            </a:r>
            <a:r>
              <a:rPr lang="en-US" sz="2400" dirty="0">
                <a:latin typeface="Helvetica"/>
                <a:cs typeface="Helvetica"/>
              </a:rPr>
              <a:t> “If anyone comes to me and does not hate father and mother, wife and children, brothers and sisters—yes, even their own life—such a person cannot be my disciple. </a:t>
            </a:r>
            <a:r>
              <a:rPr lang="en-US" sz="2400" baseline="30000" dirty="0">
                <a:latin typeface="Helvetica"/>
                <a:cs typeface="Helvetica"/>
              </a:rPr>
              <a:t>27</a:t>
            </a:r>
            <a:r>
              <a:rPr lang="en-US" sz="2400" dirty="0">
                <a:latin typeface="Helvetica"/>
                <a:cs typeface="Helvetica"/>
              </a:rPr>
              <a:t> And whoever does not carry their cross and follow me cannot be my disciple</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249017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120543"/>
            <a:ext cx="7200900" cy="2677656"/>
          </a:xfrm>
          <a:prstGeom prst="rect">
            <a:avLst/>
          </a:prstGeom>
        </p:spPr>
        <p:txBody>
          <a:bodyPr wrap="square">
            <a:spAutoFit/>
          </a:bodyPr>
          <a:lstStyle/>
          <a:p>
            <a:r>
              <a:rPr lang="en-US" sz="2400" baseline="30000" dirty="0" smtClean="0">
                <a:latin typeface="Helvetica"/>
                <a:cs typeface="Helvetica"/>
              </a:rPr>
              <a:t>28</a:t>
            </a:r>
            <a:r>
              <a:rPr lang="en-US" sz="2400" dirty="0" smtClean="0">
                <a:latin typeface="Helvetica"/>
                <a:cs typeface="Helvetica"/>
              </a:rPr>
              <a:t> </a:t>
            </a:r>
            <a:r>
              <a:rPr lang="en-US" sz="2400" dirty="0">
                <a:latin typeface="Helvetica"/>
                <a:cs typeface="Helvetica"/>
              </a:rPr>
              <a:t>“Suppose one of you wants to build a tower. Won’t you first sit down and estimate the cost to see if you have enough money to complete it? </a:t>
            </a:r>
            <a:r>
              <a:rPr lang="en-US" sz="2400" baseline="30000" dirty="0">
                <a:latin typeface="Helvetica"/>
                <a:cs typeface="Helvetica"/>
              </a:rPr>
              <a:t>29</a:t>
            </a:r>
            <a:r>
              <a:rPr lang="en-US" sz="2400" dirty="0">
                <a:latin typeface="Helvetica"/>
                <a:cs typeface="Helvetica"/>
              </a:rPr>
              <a:t> For if you lay the foundation and are not able to finish it, everyone who sees it will ridicule you, </a:t>
            </a:r>
            <a:r>
              <a:rPr lang="en-US" sz="2400" baseline="30000" dirty="0">
                <a:latin typeface="Helvetica"/>
                <a:cs typeface="Helvetica"/>
              </a:rPr>
              <a:t>30</a:t>
            </a:r>
            <a:r>
              <a:rPr lang="en-US" sz="2400" dirty="0">
                <a:latin typeface="Helvetica"/>
                <a:cs typeface="Helvetica"/>
              </a:rPr>
              <a:t> saying, ‘This person began to build and wasn’t able to finish.’</a:t>
            </a:r>
          </a:p>
        </p:txBody>
      </p:sp>
    </p:spTree>
    <p:extLst>
      <p:ext uri="{BB962C8B-B14F-4D97-AF65-F5344CB8AC3E}">
        <p14:creationId xmlns:p14="http://schemas.microsoft.com/office/powerpoint/2010/main" val="241877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1559342"/>
            <a:ext cx="7340600" cy="4154983"/>
          </a:xfrm>
          <a:prstGeom prst="rect">
            <a:avLst/>
          </a:prstGeom>
        </p:spPr>
        <p:txBody>
          <a:bodyPr wrap="square">
            <a:spAutoFit/>
          </a:bodyPr>
          <a:lstStyle/>
          <a:p>
            <a:r>
              <a:rPr lang="en-US" sz="2400" baseline="30000" dirty="0">
                <a:latin typeface="Helvetica"/>
                <a:cs typeface="Helvetica"/>
              </a:rPr>
              <a:t>31</a:t>
            </a:r>
            <a:r>
              <a:rPr lang="en-US" sz="2400" dirty="0">
                <a:latin typeface="Helvetica"/>
                <a:cs typeface="Helvetica"/>
              </a:rPr>
              <a:t> “Or suppose a king is about to go to war against another king. Won’t he first sit down and consider whether he is able with ten thousand men to oppose the one coming against him with twenty thousand? </a:t>
            </a:r>
            <a:r>
              <a:rPr lang="en-US" sz="2400" baseline="30000" dirty="0">
                <a:latin typeface="Helvetica"/>
                <a:cs typeface="Helvetica"/>
              </a:rPr>
              <a:t>32</a:t>
            </a:r>
            <a:r>
              <a:rPr lang="en-US" sz="2400" dirty="0">
                <a:latin typeface="Helvetica"/>
                <a:cs typeface="Helvetica"/>
              </a:rPr>
              <a:t> If he is not able, he will send a delegation while the other is still a long way off and will ask for terms of peace. </a:t>
            </a:r>
            <a:r>
              <a:rPr lang="en-US" sz="2400" baseline="30000" dirty="0">
                <a:latin typeface="Helvetica"/>
                <a:cs typeface="Helvetica"/>
              </a:rPr>
              <a:t>33</a:t>
            </a:r>
            <a:r>
              <a:rPr lang="en-US" sz="2400" dirty="0">
                <a:latin typeface="Helvetica"/>
                <a:cs typeface="Helvetica"/>
              </a:rPr>
              <a:t> In the same way, those of you who do not give up everything you have cannot be my disciples</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Luke 14:25-33</a:t>
            </a:r>
            <a:endParaRPr lang="en-US" sz="2400" dirty="0">
              <a:latin typeface="Helvetica"/>
              <a:cs typeface="Helvetica"/>
            </a:endParaRPr>
          </a:p>
        </p:txBody>
      </p:sp>
    </p:spTree>
    <p:extLst>
      <p:ext uri="{BB962C8B-B14F-4D97-AF65-F5344CB8AC3E}">
        <p14:creationId xmlns:p14="http://schemas.microsoft.com/office/powerpoint/2010/main" val="284789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8900" y="2045494"/>
            <a:ext cx="7048500" cy="2369880"/>
          </a:xfrm>
          <a:prstGeom prst="rect">
            <a:avLst/>
          </a:prstGeom>
        </p:spPr>
        <p:txBody>
          <a:bodyPr wrap="square">
            <a:spAutoFit/>
          </a:bodyPr>
          <a:lstStyle/>
          <a:p>
            <a:pPr marL="800100" lvl="1" indent="-342900">
              <a:spcAft>
                <a:spcPts val="4200"/>
              </a:spcAft>
              <a:buFont typeface="Arial"/>
              <a:buChar char="•"/>
            </a:pPr>
            <a:r>
              <a:rPr lang="en-US" sz="2600" dirty="0" smtClean="0">
                <a:solidFill>
                  <a:srgbClr val="FFFF00"/>
                </a:solidFill>
                <a:latin typeface="Helvetica"/>
                <a:cs typeface="Helvetica"/>
              </a:rPr>
              <a:t>Coming to Jesus</a:t>
            </a:r>
            <a:endParaRPr lang="en-US" sz="2600" dirty="0">
              <a:solidFill>
                <a:srgbClr val="FFFF00"/>
              </a:solidFill>
              <a:latin typeface="Helvetica"/>
              <a:cs typeface="Helvetica"/>
            </a:endParaRPr>
          </a:p>
          <a:p>
            <a:pPr marL="800100" lvl="1" indent="-342900">
              <a:spcAft>
                <a:spcPts val="4200"/>
              </a:spcAft>
              <a:buFont typeface="Arial"/>
              <a:buChar char="•"/>
            </a:pPr>
            <a:r>
              <a:rPr lang="en-US" sz="2600" dirty="0" smtClean="0">
                <a:latin typeface="Helvetica"/>
                <a:cs typeface="Helvetica"/>
              </a:rPr>
              <a:t>Carry Your Cross</a:t>
            </a:r>
            <a:endParaRPr lang="en-US" sz="2600" dirty="0">
              <a:latin typeface="Helvetica"/>
              <a:cs typeface="Helvetica"/>
            </a:endParaRPr>
          </a:p>
          <a:p>
            <a:pPr marL="800100" lvl="1" indent="-342900">
              <a:buFont typeface="Arial"/>
              <a:buChar char="•"/>
            </a:pPr>
            <a:r>
              <a:rPr lang="en-US" sz="2600" dirty="0" smtClean="0">
                <a:latin typeface="Helvetica"/>
                <a:cs typeface="Helvetica"/>
              </a:rPr>
              <a:t>Count the Cost</a:t>
            </a:r>
            <a:endParaRPr lang="en-US" sz="2600" dirty="0">
              <a:latin typeface="Helvetica"/>
              <a:cs typeface="Helvetica"/>
            </a:endParaRPr>
          </a:p>
        </p:txBody>
      </p:sp>
      <p:sp>
        <p:nvSpPr>
          <p:cNvPr id="2" name="TextBox 1"/>
          <p:cNvSpPr txBox="1"/>
          <p:nvPr/>
        </p:nvSpPr>
        <p:spPr>
          <a:xfrm>
            <a:off x="1968500" y="1358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5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5700" y="2322672"/>
            <a:ext cx="6934200" cy="1569660"/>
          </a:xfrm>
          <a:prstGeom prst="rect">
            <a:avLst/>
          </a:prstGeom>
        </p:spPr>
        <p:txBody>
          <a:bodyPr wrap="square">
            <a:spAutoFit/>
          </a:bodyPr>
          <a:lstStyle/>
          <a:p>
            <a:r>
              <a:rPr lang="en-US" sz="2400" baseline="30000" dirty="0" smtClean="0">
                <a:latin typeface="Helvetica"/>
                <a:cs typeface="Helvetica"/>
              </a:rPr>
              <a:t>26</a:t>
            </a:r>
            <a:r>
              <a:rPr lang="en-US" sz="2400" dirty="0" smtClean="0">
                <a:latin typeface="Helvetica"/>
                <a:cs typeface="Helvetica"/>
              </a:rPr>
              <a:t> </a:t>
            </a:r>
            <a:r>
              <a:rPr lang="en-US" sz="2400" dirty="0">
                <a:latin typeface="Helvetica"/>
                <a:cs typeface="Helvetica"/>
              </a:rPr>
              <a:t>“If anyone </a:t>
            </a:r>
            <a:r>
              <a:rPr lang="en-US" sz="2400" dirty="0">
                <a:solidFill>
                  <a:srgbClr val="FFFF00"/>
                </a:solidFill>
                <a:latin typeface="Helvetica"/>
                <a:cs typeface="Helvetica"/>
              </a:rPr>
              <a:t>comes to me</a:t>
            </a:r>
            <a:r>
              <a:rPr lang="en-US" sz="2400" dirty="0">
                <a:latin typeface="Helvetica"/>
                <a:cs typeface="Helvetica"/>
              </a:rPr>
              <a:t> and </a:t>
            </a:r>
            <a:r>
              <a:rPr lang="en-US" sz="2400" dirty="0">
                <a:solidFill>
                  <a:srgbClr val="FFFF00"/>
                </a:solidFill>
                <a:latin typeface="Helvetica"/>
                <a:cs typeface="Helvetica"/>
              </a:rPr>
              <a:t>does not hate </a:t>
            </a:r>
            <a:r>
              <a:rPr lang="en-US" sz="2400" dirty="0">
                <a:latin typeface="Helvetica"/>
                <a:cs typeface="Helvetica"/>
              </a:rPr>
              <a:t>father and mother, wife and children, brothers and sisters—yes, even their own life—such a person cannot be my disciple. </a:t>
            </a:r>
          </a:p>
        </p:txBody>
      </p:sp>
    </p:spTree>
    <p:extLst>
      <p:ext uri="{BB962C8B-B14F-4D97-AF65-F5344CB8AC3E}">
        <p14:creationId xmlns:p14="http://schemas.microsoft.com/office/powerpoint/2010/main" val="402818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0"/>
            <a:ext cx="9144000" cy="6651555"/>
          </a:xfrm>
          <a:prstGeom prst="rect">
            <a:avLst/>
          </a:prstGeom>
        </p:spPr>
      </p:pic>
    </p:spTree>
    <p:extLst>
      <p:ext uri="{BB962C8B-B14F-4D97-AF65-F5344CB8AC3E}">
        <p14:creationId xmlns:p14="http://schemas.microsoft.com/office/powerpoint/2010/main" val="266092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8500" y="549274"/>
            <a:ext cx="7734300" cy="5800725"/>
          </a:xfrm>
          <a:prstGeom prst="rect">
            <a:avLst/>
          </a:prstGeom>
        </p:spPr>
      </p:pic>
    </p:spTree>
    <p:extLst>
      <p:ext uri="{BB962C8B-B14F-4D97-AF65-F5344CB8AC3E}">
        <p14:creationId xmlns:p14="http://schemas.microsoft.com/office/powerpoint/2010/main" val="2687502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37710</TotalTime>
  <Words>659</Words>
  <Application>Microsoft Macintosh PowerPoint</Application>
  <PresentationFormat>On-screen Show (4:3)</PresentationFormat>
  <Paragraphs>44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The Christian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534</cp:revision>
  <dcterms:created xsi:type="dcterms:W3CDTF">2013-11-03T00:06:16Z</dcterms:created>
  <dcterms:modified xsi:type="dcterms:W3CDTF">2016-09-11T06:36:24Z</dcterms:modified>
  <cp:category/>
</cp:coreProperties>
</file>