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6"/>
  </p:notesMasterIdLst>
  <p:sldIdLst>
    <p:sldId id="256" r:id="rId2"/>
    <p:sldId id="683" r:id="rId3"/>
    <p:sldId id="592" r:id="rId4"/>
    <p:sldId id="795" r:id="rId5"/>
    <p:sldId id="736" r:id="rId6"/>
    <p:sldId id="796" r:id="rId7"/>
    <p:sldId id="798" r:id="rId8"/>
    <p:sldId id="767" r:id="rId9"/>
    <p:sldId id="800" r:id="rId10"/>
    <p:sldId id="768" r:id="rId11"/>
    <p:sldId id="799" r:id="rId12"/>
    <p:sldId id="811" r:id="rId13"/>
    <p:sldId id="801" r:id="rId14"/>
    <p:sldId id="802" r:id="rId15"/>
    <p:sldId id="803" r:id="rId16"/>
    <p:sldId id="806" r:id="rId17"/>
    <p:sldId id="769" r:id="rId18"/>
    <p:sldId id="805" r:id="rId19"/>
    <p:sldId id="770" r:id="rId20"/>
    <p:sldId id="776" r:id="rId21"/>
    <p:sldId id="809" r:id="rId22"/>
    <p:sldId id="771" r:id="rId23"/>
    <p:sldId id="810" r:id="rId24"/>
    <p:sldId id="755" r:id="rId25"/>
    <p:sldId id="772" r:id="rId26"/>
    <p:sldId id="784" r:id="rId27"/>
    <p:sldId id="787" r:id="rId28"/>
    <p:sldId id="812" r:id="rId29"/>
    <p:sldId id="813" r:id="rId30"/>
    <p:sldId id="816" r:id="rId31"/>
    <p:sldId id="818" r:id="rId32"/>
    <p:sldId id="817" r:id="rId33"/>
    <p:sldId id="815" r:id="rId34"/>
    <p:sldId id="79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904"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7/19/17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Wednesday, July 19, 17</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Wednesday, July 19, 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Wednesday, July 19, 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Wednesday, July 19, 17</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Wednesday, July 19, 17</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Wednesday, July 19, 17</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Wednesday, July 19, 17</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Wednesday, July 19, 17</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Wednesday, July 19, 17</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Wednesday, July 19, 17</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Wednesday, July 19, 17</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Wednesday, July 19, 17</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smtClean="0"/>
              <a:t>The Church</a:t>
            </a:r>
            <a:endParaRPr lang="en-US" sz="4400" b="1" dirty="0"/>
          </a:p>
        </p:txBody>
      </p:sp>
      <p:sp>
        <p:nvSpPr>
          <p:cNvPr id="3" name="Subtitle 2"/>
          <p:cNvSpPr>
            <a:spLocks noGrp="1"/>
          </p:cNvSpPr>
          <p:nvPr>
            <p:ph type="subTitle" idx="1"/>
          </p:nvPr>
        </p:nvSpPr>
        <p:spPr/>
        <p:txBody>
          <a:bodyPr>
            <a:normAutofit/>
          </a:bodyPr>
          <a:lstStyle/>
          <a:p>
            <a:r>
              <a:rPr lang="en-US" sz="3200" dirty="0" smtClean="0"/>
              <a:t>Deacons Serving</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1807339"/>
            <a:ext cx="7073900" cy="3477875"/>
          </a:xfrm>
          <a:prstGeom prst="rect">
            <a:avLst/>
          </a:prstGeom>
        </p:spPr>
        <p:txBody>
          <a:bodyPr wrap="square">
            <a:spAutoFit/>
          </a:bodyPr>
          <a:lstStyle/>
          <a:p>
            <a:r>
              <a:rPr lang="en-US" sz="2200" baseline="30000" dirty="0" smtClean="0">
                <a:latin typeface="Helvetica"/>
                <a:cs typeface="Helvetica"/>
              </a:rPr>
              <a:t>1</a:t>
            </a:r>
            <a:r>
              <a:rPr lang="en-US" sz="2200" dirty="0" smtClean="0">
                <a:latin typeface="Helvetica"/>
                <a:cs typeface="Helvetica"/>
              </a:rPr>
              <a:t> </a:t>
            </a:r>
            <a:r>
              <a:rPr lang="en-US" sz="2200" dirty="0">
                <a:latin typeface="Helvetica"/>
                <a:cs typeface="Helvetica"/>
              </a:rPr>
              <a:t>In those days when the number of disciples was increasing, the Hellenistic </a:t>
            </a:r>
            <a:r>
              <a:rPr lang="en-US" sz="2200" dirty="0" smtClean="0">
                <a:latin typeface="Helvetica"/>
                <a:cs typeface="Helvetica"/>
              </a:rPr>
              <a:t>Jews </a:t>
            </a:r>
            <a:r>
              <a:rPr lang="en-US" sz="2200" dirty="0">
                <a:latin typeface="Helvetica"/>
                <a:cs typeface="Helvetica"/>
              </a:rPr>
              <a:t>among them complained against the Hebraic Jews because their widows were being overlooked in the daily distribution of food. </a:t>
            </a:r>
            <a:r>
              <a:rPr lang="en-US" sz="2200" baseline="30000" dirty="0">
                <a:latin typeface="Helvetica"/>
                <a:cs typeface="Helvetica"/>
              </a:rPr>
              <a:t>2</a:t>
            </a:r>
            <a:r>
              <a:rPr lang="en-US" sz="2200" dirty="0">
                <a:latin typeface="Helvetica"/>
                <a:cs typeface="Helvetica"/>
              </a:rPr>
              <a:t> So the Twelve gathered all the disciples together and said, “It would not be right for us to neglect the ministry of the word of God in order to wait on tables</a:t>
            </a:r>
            <a:r>
              <a:rPr lang="en-US" sz="2200" dirty="0" smtClean="0">
                <a:latin typeface="Helvetica"/>
                <a:cs typeface="Helvetica"/>
              </a:rPr>
              <a:t>.</a:t>
            </a:r>
          </a:p>
          <a:p>
            <a:endParaRPr lang="en-US" sz="2200" dirty="0">
              <a:latin typeface="Helvetica"/>
              <a:cs typeface="Helvetica"/>
            </a:endParaRPr>
          </a:p>
          <a:p>
            <a:r>
              <a:rPr lang="en-US" sz="2200" dirty="0" smtClean="0">
                <a:latin typeface="Helvetica"/>
                <a:cs typeface="Helvetica"/>
              </a:rPr>
              <a:t>						Acts 6:1-2</a:t>
            </a:r>
            <a:endParaRPr lang="en-US" sz="2200" dirty="0">
              <a:latin typeface="Helvetica"/>
              <a:cs typeface="Helvetica"/>
            </a:endParaRPr>
          </a:p>
        </p:txBody>
      </p:sp>
    </p:spTree>
    <p:extLst>
      <p:ext uri="{BB962C8B-B14F-4D97-AF65-F5344CB8AC3E}">
        <p14:creationId xmlns:p14="http://schemas.microsoft.com/office/powerpoint/2010/main" val="44445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905001"/>
            <a:ext cx="6438900" cy="2616101"/>
          </a:xfrm>
          <a:prstGeom prst="rect">
            <a:avLst/>
          </a:prstGeom>
        </p:spPr>
        <p:txBody>
          <a:bodyPr wrap="square">
            <a:spAutoFit/>
          </a:bodyPr>
          <a:lstStyle/>
          <a:p>
            <a:r>
              <a:rPr lang="zh-TW" altLang="en-US" sz="2200" dirty="0">
                <a:latin typeface="Helvetica"/>
                <a:cs typeface="Helvetica"/>
              </a:rPr>
              <a:t>使 徒 行 傳 </a:t>
            </a:r>
            <a:r>
              <a:rPr lang="en-US" altLang="zh-TW" sz="2200" dirty="0" smtClean="0">
                <a:latin typeface="Helvetica"/>
                <a:cs typeface="Helvetica"/>
              </a:rPr>
              <a:t>6 (</a:t>
            </a:r>
            <a:r>
              <a:rPr lang="en-US" altLang="zh-TW" sz="2200" dirty="0">
                <a:latin typeface="Helvetica"/>
                <a:cs typeface="Helvetica"/>
              </a:rPr>
              <a:t>CUVS)</a:t>
            </a:r>
          </a:p>
          <a:p>
            <a:endParaRPr lang="en-US" altLang="zh-TW" sz="2200" dirty="0">
              <a:latin typeface="Helvetica"/>
              <a:cs typeface="Helvetica"/>
            </a:endParaRPr>
          </a:p>
          <a:p>
            <a:pPr>
              <a:spcAft>
                <a:spcPts val="1200"/>
              </a:spcAft>
            </a:pPr>
            <a:r>
              <a:rPr lang="en-US" altLang="zh-TW" sz="2200" baseline="30000" dirty="0" smtClean="0">
                <a:latin typeface="Helvetica"/>
                <a:cs typeface="Helvetica"/>
              </a:rPr>
              <a:t>1</a:t>
            </a:r>
            <a:r>
              <a:rPr lang="en-US" altLang="zh-TW" sz="2200" dirty="0" smtClean="0">
                <a:latin typeface="Helvetica"/>
                <a:cs typeface="Helvetica"/>
              </a:rPr>
              <a:t> </a:t>
            </a:r>
            <a:r>
              <a:rPr lang="zh-TW" altLang="en-US" sz="2200" dirty="0">
                <a:latin typeface="Helvetica"/>
                <a:cs typeface="Helvetica"/>
              </a:rPr>
              <a:t>那 时 ， 门 徒 增 多 ， 有 说 希 利 尼 话 的 犹 太 人 向 希 伯 来 人 发 怨 言 ， 因 为 在 天 天 的 供 给 上 忽 略 了 他 们 的 寡 妇 。</a:t>
            </a:r>
          </a:p>
          <a:p>
            <a:r>
              <a:rPr lang="en-US" altLang="zh-TW" sz="2200" baseline="30000" dirty="0">
                <a:latin typeface="Helvetica"/>
                <a:cs typeface="Helvetica"/>
              </a:rPr>
              <a:t>2</a:t>
            </a:r>
            <a:r>
              <a:rPr lang="en-US" altLang="zh-TW" sz="2200" dirty="0">
                <a:latin typeface="Helvetica"/>
                <a:cs typeface="Helvetica"/>
              </a:rPr>
              <a:t> </a:t>
            </a:r>
            <a:r>
              <a:rPr lang="zh-TW" altLang="en-US" sz="2200" dirty="0">
                <a:latin typeface="Helvetica"/>
                <a:cs typeface="Helvetica"/>
              </a:rPr>
              <a:t>十 二 使 徒 叫 众 门 徒 来 ， 对 他 们 说 ： 我 们 撇 下 神 的 道 去 管 理 饭 食 ， 原 是 不 合 宜 的 。</a:t>
            </a:r>
            <a:endParaRPr lang="en-US" sz="2200" dirty="0">
              <a:latin typeface="Helvetica"/>
              <a:cs typeface="Helvetica"/>
            </a:endParaRPr>
          </a:p>
        </p:txBody>
      </p:sp>
    </p:spTree>
    <p:extLst>
      <p:ext uri="{BB962C8B-B14F-4D97-AF65-F5344CB8AC3E}">
        <p14:creationId xmlns:p14="http://schemas.microsoft.com/office/powerpoint/2010/main" val="377409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0" y="1667639"/>
            <a:ext cx="7073900" cy="3477875"/>
          </a:xfrm>
          <a:prstGeom prst="rect">
            <a:avLst/>
          </a:prstGeom>
        </p:spPr>
        <p:txBody>
          <a:bodyPr wrap="square">
            <a:spAutoFit/>
          </a:bodyPr>
          <a:lstStyle/>
          <a:p>
            <a:r>
              <a:rPr lang="en-US" sz="2200" baseline="30000" dirty="0" smtClean="0">
                <a:latin typeface="Helvetica"/>
                <a:cs typeface="Helvetica"/>
              </a:rPr>
              <a:t>1</a:t>
            </a:r>
            <a:r>
              <a:rPr lang="en-US" sz="2200" dirty="0" smtClean="0">
                <a:latin typeface="Helvetica"/>
                <a:cs typeface="Helvetica"/>
              </a:rPr>
              <a:t> </a:t>
            </a:r>
            <a:r>
              <a:rPr lang="en-US" sz="2200" dirty="0">
                <a:latin typeface="Helvetica"/>
                <a:cs typeface="Helvetica"/>
              </a:rPr>
              <a:t>In those days when the number of disciples was increasing, the </a:t>
            </a:r>
            <a:r>
              <a:rPr lang="en-US" sz="2200" dirty="0">
                <a:solidFill>
                  <a:srgbClr val="FFFF00"/>
                </a:solidFill>
                <a:latin typeface="Helvetica"/>
                <a:cs typeface="Helvetica"/>
              </a:rPr>
              <a:t>Hellenistic </a:t>
            </a:r>
            <a:r>
              <a:rPr lang="en-US" sz="2200" dirty="0" smtClean="0">
                <a:solidFill>
                  <a:srgbClr val="FFFF00"/>
                </a:solidFill>
                <a:latin typeface="Helvetica"/>
                <a:cs typeface="Helvetica"/>
              </a:rPr>
              <a:t>Jews </a:t>
            </a:r>
            <a:r>
              <a:rPr lang="en-US" sz="2200" dirty="0">
                <a:latin typeface="Helvetica"/>
                <a:cs typeface="Helvetica"/>
              </a:rPr>
              <a:t>among them </a:t>
            </a:r>
            <a:r>
              <a:rPr lang="en-US" sz="2200" dirty="0">
                <a:solidFill>
                  <a:srgbClr val="FFFF00"/>
                </a:solidFill>
                <a:latin typeface="Helvetica"/>
                <a:cs typeface="Helvetica"/>
              </a:rPr>
              <a:t>complained against</a:t>
            </a:r>
            <a:r>
              <a:rPr lang="en-US" sz="2200" dirty="0">
                <a:latin typeface="Helvetica"/>
                <a:cs typeface="Helvetica"/>
              </a:rPr>
              <a:t> the </a:t>
            </a:r>
            <a:r>
              <a:rPr lang="en-US" sz="2200" dirty="0">
                <a:solidFill>
                  <a:srgbClr val="FFFF00"/>
                </a:solidFill>
                <a:latin typeface="Helvetica"/>
                <a:cs typeface="Helvetica"/>
              </a:rPr>
              <a:t>Hebraic Jews </a:t>
            </a:r>
            <a:r>
              <a:rPr lang="en-US" sz="2200" dirty="0">
                <a:latin typeface="Helvetica"/>
                <a:cs typeface="Helvetica"/>
              </a:rPr>
              <a:t>because their widows were being overlooked in the daily distribution of food</a:t>
            </a:r>
            <a:r>
              <a:rPr lang="en-US" sz="2200" dirty="0" smtClean="0">
                <a:latin typeface="Helvetica"/>
                <a:cs typeface="Helvetica"/>
              </a:rPr>
              <a:t>.</a:t>
            </a:r>
          </a:p>
          <a:p>
            <a:endParaRPr lang="en-US" sz="2200" dirty="0" smtClean="0">
              <a:latin typeface="Helvetica"/>
              <a:cs typeface="Helvetica"/>
            </a:endParaRPr>
          </a:p>
          <a:p>
            <a:endParaRPr lang="en-US" sz="2200" dirty="0">
              <a:latin typeface="Helvetica"/>
              <a:cs typeface="Helvetica"/>
            </a:endParaRPr>
          </a:p>
          <a:p>
            <a:r>
              <a:rPr lang="en-US" altLang="zh-TW" sz="2200" baseline="30000" dirty="0">
                <a:latin typeface="Helvetica"/>
                <a:cs typeface="Helvetica"/>
              </a:rPr>
              <a:t>1</a:t>
            </a:r>
            <a:r>
              <a:rPr lang="en-US" altLang="zh-TW" sz="2200" dirty="0">
                <a:latin typeface="Helvetica"/>
                <a:cs typeface="Helvetica"/>
              </a:rPr>
              <a:t> </a:t>
            </a:r>
            <a:r>
              <a:rPr lang="zh-TW" altLang="en-US" sz="2200" dirty="0">
                <a:latin typeface="Helvetica"/>
                <a:cs typeface="Helvetica"/>
              </a:rPr>
              <a:t>那 时 ， 门 徒 增 多 ， 有 说 希 利 尼 话 的 犹 太 人 向 希 伯 来 人 发 怨 言 ， 因 为 在 天 天 的 供 给 上 忽 略 了 他 们 的 寡 妇 </a:t>
            </a:r>
            <a:r>
              <a:rPr lang="zh-TW" altLang="en-US" sz="2200" dirty="0" smtClean="0">
                <a:latin typeface="Helvetica"/>
                <a:cs typeface="Helvetica"/>
              </a:rPr>
              <a:t>。</a:t>
            </a:r>
            <a:endParaRPr lang="zh-TW" altLang="en-US" sz="2200" dirty="0">
              <a:latin typeface="Helvetica"/>
              <a:cs typeface="Helvetica"/>
            </a:endParaRPr>
          </a:p>
        </p:txBody>
      </p:sp>
    </p:spTree>
    <p:extLst>
      <p:ext uri="{BB962C8B-B14F-4D97-AF65-F5344CB8AC3E}">
        <p14:creationId xmlns:p14="http://schemas.microsoft.com/office/powerpoint/2010/main" val="307278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0"/>
            <a:ext cx="9144000" cy="5151783"/>
          </a:xfrm>
          <a:prstGeom prst="rect">
            <a:avLst/>
          </a:prstGeom>
        </p:spPr>
      </p:pic>
    </p:spTree>
    <p:extLst>
      <p:ext uri="{BB962C8B-B14F-4D97-AF65-F5344CB8AC3E}">
        <p14:creationId xmlns:p14="http://schemas.microsoft.com/office/powerpoint/2010/main" val="254545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4266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300"/>
            <a:ext cx="9144000" cy="6103620"/>
          </a:xfrm>
          <a:prstGeom prst="rect">
            <a:avLst/>
          </a:prstGeom>
        </p:spPr>
      </p:pic>
    </p:spTree>
    <p:extLst>
      <p:ext uri="{BB962C8B-B14F-4D97-AF65-F5344CB8AC3E}">
        <p14:creationId xmlns:p14="http://schemas.microsoft.com/office/powerpoint/2010/main" val="276493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1807339"/>
            <a:ext cx="7073900" cy="3477875"/>
          </a:xfrm>
          <a:prstGeom prst="rect">
            <a:avLst/>
          </a:prstGeom>
        </p:spPr>
        <p:txBody>
          <a:bodyPr wrap="square">
            <a:spAutoFit/>
          </a:bodyPr>
          <a:lstStyle/>
          <a:p>
            <a:r>
              <a:rPr lang="en-US" sz="2200" baseline="30000" dirty="0" smtClean="0">
                <a:latin typeface="Helvetica"/>
                <a:cs typeface="Helvetica"/>
              </a:rPr>
              <a:t>1</a:t>
            </a:r>
            <a:r>
              <a:rPr lang="en-US" sz="2200" dirty="0" smtClean="0">
                <a:latin typeface="Helvetica"/>
                <a:cs typeface="Helvetica"/>
              </a:rPr>
              <a:t> </a:t>
            </a:r>
            <a:r>
              <a:rPr lang="en-US" sz="2200" dirty="0">
                <a:latin typeface="Helvetica"/>
                <a:cs typeface="Helvetica"/>
              </a:rPr>
              <a:t>In those days when the number of disciples was increasing, the Hellenistic </a:t>
            </a:r>
            <a:r>
              <a:rPr lang="en-US" sz="2200" dirty="0" smtClean="0">
                <a:latin typeface="Helvetica"/>
                <a:cs typeface="Helvetica"/>
              </a:rPr>
              <a:t>Jews </a:t>
            </a:r>
            <a:r>
              <a:rPr lang="en-US" sz="2200" dirty="0">
                <a:latin typeface="Helvetica"/>
                <a:cs typeface="Helvetica"/>
              </a:rPr>
              <a:t>among them complained against the Hebraic Jews</a:t>
            </a:r>
            <a:r>
              <a:rPr lang="en-US" sz="2200" dirty="0">
                <a:solidFill>
                  <a:srgbClr val="FFFF00"/>
                </a:solidFill>
                <a:latin typeface="Helvetica"/>
                <a:cs typeface="Helvetica"/>
              </a:rPr>
              <a:t> </a:t>
            </a:r>
            <a:r>
              <a:rPr lang="en-US" sz="2200" dirty="0">
                <a:latin typeface="Helvetica"/>
                <a:cs typeface="Helvetica"/>
              </a:rPr>
              <a:t>because their widows were being overlooked in the daily distribution of food. </a:t>
            </a:r>
            <a:r>
              <a:rPr lang="en-US" sz="2200" baseline="30000" dirty="0">
                <a:latin typeface="Helvetica"/>
                <a:cs typeface="Helvetica"/>
              </a:rPr>
              <a:t>2</a:t>
            </a:r>
            <a:r>
              <a:rPr lang="en-US" sz="2200" dirty="0">
                <a:latin typeface="Helvetica"/>
                <a:cs typeface="Helvetica"/>
              </a:rPr>
              <a:t> So the Twelve gathered all the disciples together and said, “It would not be right for us to </a:t>
            </a:r>
            <a:r>
              <a:rPr lang="en-US" sz="2200" dirty="0">
                <a:solidFill>
                  <a:srgbClr val="FFFF00"/>
                </a:solidFill>
                <a:latin typeface="Helvetica"/>
                <a:cs typeface="Helvetica"/>
              </a:rPr>
              <a:t>neglect the ministry of the word of God in order to wait on tables</a:t>
            </a:r>
            <a:r>
              <a:rPr lang="en-US" sz="2200" dirty="0" smtClean="0">
                <a:solidFill>
                  <a:srgbClr val="FFFF00"/>
                </a:solidFill>
                <a:latin typeface="Helvetica"/>
                <a:cs typeface="Helvetica"/>
              </a:rPr>
              <a:t>.</a:t>
            </a:r>
          </a:p>
          <a:p>
            <a:endParaRPr lang="en-US" sz="2200" dirty="0">
              <a:latin typeface="Helvetica"/>
              <a:cs typeface="Helvetica"/>
            </a:endParaRPr>
          </a:p>
          <a:p>
            <a:r>
              <a:rPr lang="en-US" sz="2200" dirty="0" smtClean="0">
                <a:latin typeface="Helvetica"/>
                <a:cs typeface="Helvetica"/>
              </a:rPr>
              <a:t>						Acts 6:1-2</a:t>
            </a:r>
            <a:endParaRPr lang="en-US" sz="2200" dirty="0">
              <a:latin typeface="Helvetica"/>
              <a:cs typeface="Helvetica"/>
            </a:endParaRPr>
          </a:p>
        </p:txBody>
      </p:sp>
    </p:spTree>
    <p:extLst>
      <p:ext uri="{BB962C8B-B14F-4D97-AF65-F5344CB8AC3E}">
        <p14:creationId xmlns:p14="http://schemas.microsoft.com/office/powerpoint/2010/main" val="12648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300" y="2917518"/>
            <a:ext cx="6134100" cy="615553"/>
          </a:xfrm>
          <a:prstGeom prst="rect">
            <a:avLst/>
          </a:prstGeom>
          <a:noFill/>
        </p:spPr>
        <p:txBody>
          <a:bodyPr wrap="square" rtlCol="0">
            <a:spAutoFit/>
          </a:bodyPr>
          <a:lstStyle/>
          <a:p>
            <a:r>
              <a:rPr lang="en-US" sz="3400" dirty="0" smtClean="0">
                <a:latin typeface="Helvetica"/>
                <a:cs typeface="Helvetica"/>
              </a:rPr>
              <a:t>Problem Resolved</a:t>
            </a:r>
            <a:endParaRPr lang="en-US" sz="3400" dirty="0" smtClean="0">
              <a:latin typeface="Helvetica"/>
              <a:cs typeface="Helvetica"/>
            </a:endParaRPr>
          </a:p>
        </p:txBody>
      </p:sp>
    </p:spTree>
    <p:extLst>
      <p:ext uri="{BB962C8B-B14F-4D97-AF65-F5344CB8AC3E}">
        <p14:creationId xmlns:p14="http://schemas.microsoft.com/office/powerpoint/2010/main" val="91771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3130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6500" y="2341582"/>
            <a:ext cx="6946900" cy="1938992"/>
          </a:xfrm>
          <a:prstGeom prst="rect">
            <a:avLst/>
          </a:prstGeom>
        </p:spPr>
        <p:txBody>
          <a:bodyPr wrap="square">
            <a:spAutoFit/>
          </a:bodyPr>
          <a:lstStyle/>
          <a:p>
            <a:r>
              <a:rPr lang="en-US" sz="2400" baseline="30000" dirty="0">
                <a:latin typeface="Helvetica"/>
                <a:cs typeface="Helvetica"/>
              </a:rPr>
              <a:t>3</a:t>
            </a:r>
            <a:r>
              <a:rPr lang="en-US" sz="2400" dirty="0">
                <a:latin typeface="Helvetica"/>
                <a:cs typeface="Helvetica"/>
              </a:rPr>
              <a:t> Brothers and sisters, choose seven men from among you who are known to be full of the Spirit and wisdom. We will turn this responsibility over to them </a:t>
            </a:r>
            <a:r>
              <a:rPr lang="en-US" sz="2400" baseline="30000" dirty="0">
                <a:latin typeface="Helvetica"/>
                <a:cs typeface="Helvetica"/>
              </a:rPr>
              <a:t>4</a:t>
            </a:r>
            <a:r>
              <a:rPr lang="en-US" sz="2400" dirty="0">
                <a:latin typeface="Helvetica"/>
                <a:cs typeface="Helvetica"/>
              </a:rPr>
              <a:t> and will give our attention to prayer and the ministry of the word.</a:t>
            </a:r>
            <a:r>
              <a:rPr lang="en-US" sz="2400" dirty="0" smtClean="0">
                <a:latin typeface="Helvetica"/>
                <a:cs typeface="Helvetica"/>
              </a:rPr>
              <a:t>”</a:t>
            </a:r>
            <a:endParaRPr lang="en-US" sz="2400" dirty="0">
              <a:latin typeface="Helvetica"/>
              <a:cs typeface="Helvetica"/>
            </a:endParaRPr>
          </a:p>
        </p:txBody>
      </p:sp>
    </p:spTree>
    <p:extLst>
      <p:ext uri="{BB962C8B-B14F-4D97-AF65-F5344CB8AC3E}">
        <p14:creationId xmlns:p14="http://schemas.microsoft.com/office/powerpoint/2010/main" val="2573685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34007"/>
            <a:ext cx="9143999" cy="2626894"/>
          </a:xfrm>
          <a:prstGeom prst="rect">
            <a:avLst/>
          </a:prstGeom>
        </p:spPr>
      </p:pic>
    </p:spTree>
    <p:extLst>
      <p:ext uri="{BB962C8B-B14F-4D97-AF65-F5344CB8AC3E}">
        <p14:creationId xmlns:p14="http://schemas.microsoft.com/office/powerpoint/2010/main" val="145224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057955"/>
            <a:ext cx="7302500" cy="2277547"/>
          </a:xfrm>
          <a:prstGeom prst="rect">
            <a:avLst/>
          </a:prstGeom>
        </p:spPr>
        <p:txBody>
          <a:bodyPr wrap="square">
            <a:spAutoFit/>
          </a:bodyPr>
          <a:lstStyle/>
          <a:p>
            <a:r>
              <a:rPr lang="zh-TW" altLang="en-US" sz="2200" dirty="0">
                <a:latin typeface="Helvetica"/>
                <a:cs typeface="Helvetica"/>
              </a:rPr>
              <a:t>使 徒 行 傳 </a:t>
            </a:r>
            <a:r>
              <a:rPr lang="en-US" altLang="zh-TW" sz="2200" dirty="0">
                <a:latin typeface="Helvetica"/>
                <a:cs typeface="Helvetica"/>
              </a:rPr>
              <a:t>6:3</a:t>
            </a:r>
            <a:r>
              <a:rPr lang="en-US" altLang="zh-TW" sz="2200" dirty="0" smtClean="0">
                <a:latin typeface="Helvetica"/>
                <a:cs typeface="Helvetica"/>
              </a:rPr>
              <a:t>-6 (</a:t>
            </a:r>
            <a:r>
              <a:rPr lang="en-US" altLang="zh-TW" sz="2200" dirty="0">
                <a:latin typeface="Helvetica"/>
                <a:cs typeface="Helvetica"/>
              </a:rPr>
              <a:t>CUVS</a:t>
            </a:r>
            <a:r>
              <a:rPr lang="en-US" altLang="zh-TW" sz="2200" dirty="0" smtClean="0">
                <a:latin typeface="Helvetica"/>
                <a:cs typeface="Helvetica"/>
              </a:rPr>
              <a:t>)</a:t>
            </a:r>
            <a:endParaRPr lang="en-US" altLang="zh-TW" sz="2200" dirty="0">
              <a:latin typeface="Helvetica"/>
              <a:cs typeface="Helvetica"/>
            </a:endParaRPr>
          </a:p>
          <a:p>
            <a:endParaRPr lang="en-US" altLang="zh-TW" sz="2200" dirty="0">
              <a:latin typeface="Helvetica"/>
              <a:cs typeface="Helvetica"/>
            </a:endParaRPr>
          </a:p>
          <a:p>
            <a:pPr>
              <a:spcAft>
                <a:spcPts val="1200"/>
              </a:spcAft>
            </a:pPr>
            <a:r>
              <a:rPr lang="en-US" altLang="zh-TW" sz="2200" baseline="30000" dirty="0">
                <a:latin typeface="Helvetica"/>
                <a:cs typeface="Helvetica"/>
              </a:rPr>
              <a:t>3</a:t>
            </a:r>
            <a:r>
              <a:rPr lang="en-US" altLang="zh-TW" sz="2200" dirty="0">
                <a:latin typeface="Helvetica"/>
                <a:cs typeface="Helvetica"/>
              </a:rPr>
              <a:t> </a:t>
            </a:r>
            <a:r>
              <a:rPr lang="zh-TW" altLang="en-US" sz="2200" dirty="0">
                <a:latin typeface="Helvetica"/>
                <a:cs typeface="Helvetica"/>
              </a:rPr>
              <a:t>所 以 弟 兄 们 ， 当 从 你 们 中 间 选 出 七 个 有 好 名 声 、 被 圣 灵 充 满 、 智 慧 充 足 的 人 ， 我 们 就 派 他 们 管 理 这 事 。</a:t>
            </a:r>
          </a:p>
          <a:p>
            <a:pPr>
              <a:spcAft>
                <a:spcPts val="1200"/>
              </a:spcAft>
            </a:pPr>
            <a:r>
              <a:rPr lang="en-US" altLang="zh-TW" sz="2200" baseline="30000" dirty="0">
                <a:latin typeface="Helvetica"/>
                <a:cs typeface="Helvetica"/>
              </a:rPr>
              <a:t>4</a:t>
            </a:r>
            <a:r>
              <a:rPr lang="en-US" altLang="zh-TW" sz="2200" dirty="0">
                <a:latin typeface="Helvetica"/>
                <a:cs typeface="Helvetica"/>
              </a:rPr>
              <a:t> </a:t>
            </a:r>
            <a:r>
              <a:rPr lang="zh-TW" altLang="en-US" sz="2200" dirty="0">
                <a:latin typeface="Helvetica"/>
                <a:cs typeface="Helvetica"/>
              </a:rPr>
              <a:t>但 我 们 要 专 心 以 祈 祷 、 传 道 为 事 </a:t>
            </a:r>
            <a:r>
              <a:rPr lang="zh-TW" altLang="en-US" sz="2200" dirty="0" smtClean="0">
                <a:latin typeface="Helvetica"/>
                <a:cs typeface="Helvetica"/>
              </a:rPr>
              <a:t>。</a:t>
            </a:r>
            <a:endParaRPr lang="zh-TW" altLang="en-US" sz="2200" dirty="0">
              <a:latin typeface="Helvetica"/>
              <a:cs typeface="Helvetica"/>
            </a:endParaRPr>
          </a:p>
        </p:txBody>
      </p:sp>
    </p:spTree>
    <p:extLst>
      <p:ext uri="{BB962C8B-B14F-4D97-AF65-F5344CB8AC3E}">
        <p14:creationId xmlns:p14="http://schemas.microsoft.com/office/powerpoint/2010/main" val="92348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6500" y="1554182"/>
            <a:ext cx="6946900" cy="3631763"/>
          </a:xfrm>
          <a:prstGeom prst="rect">
            <a:avLst/>
          </a:prstGeom>
        </p:spPr>
        <p:txBody>
          <a:bodyPr wrap="square">
            <a:spAutoFit/>
          </a:bodyPr>
          <a:lstStyle/>
          <a:p>
            <a:r>
              <a:rPr lang="en-US" sz="2000" baseline="30000" dirty="0">
                <a:latin typeface="Helvetica"/>
                <a:cs typeface="Helvetica"/>
              </a:rPr>
              <a:t>3</a:t>
            </a:r>
            <a:r>
              <a:rPr lang="en-US" sz="2000" dirty="0">
                <a:latin typeface="Helvetica"/>
                <a:cs typeface="Helvetica"/>
              </a:rPr>
              <a:t> Brothers and sisters, </a:t>
            </a:r>
            <a:r>
              <a:rPr lang="en-US" sz="2000" dirty="0">
                <a:solidFill>
                  <a:srgbClr val="FFFF00"/>
                </a:solidFill>
                <a:latin typeface="Helvetica"/>
                <a:cs typeface="Helvetica"/>
              </a:rPr>
              <a:t>choose seven men </a:t>
            </a:r>
            <a:r>
              <a:rPr lang="en-US" sz="2000" dirty="0">
                <a:latin typeface="Helvetica"/>
                <a:cs typeface="Helvetica"/>
              </a:rPr>
              <a:t>from among you who are known to be </a:t>
            </a:r>
            <a:r>
              <a:rPr lang="en-US" sz="2000" dirty="0">
                <a:solidFill>
                  <a:srgbClr val="FFFF00"/>
                </a:solidFill>
                <a:latin typeface="Helvetica"/>
                <a:cs typeface="Helvetica"/>
              </a:rPr>
              <a:t>full of the Spirit and wisdom</a:t>
            </a:r>
            <a:r>
              <a:rPr lang="en-US" sz="2000" dirty="0">
                <a:latin typeface="Helvetica"/>
                <a:cs typeface="Helvetica"/>
              </a:rPr>
              <a:t>. We will turn this responsibility over to them </a:t>
            </a:r>
            <a:r>
              <a:rPr lang="en-US" sz="2000" baseline="30000" dirty="0">
                <a:latin typeface="Helvetica"/>
                <a:cs typeface="Helvetica"/>
              </a:rPr>
              <a:t>4</a:t>
            </a:r>
            <a:r>
              <a:rPr lang="en-US" sz="2000" dirty="0">
                <a:latin typeface="Helvetica"/>
                <a:cs typeface="Helvetica"/>
              </a:rPr>
              <a:t> and will </a:t>
            </a:r>
            <a:r>
              <a:rPr lang="en-US" sz="2000" dirty="0">
                <a:solidFill>
                  <a:srgbClr val="FFFF00"/>
                </a:solidFill>
                <a:latin typeface="Helvetica"/>
                <a:cs typeface="Helvetica"/>
              </a:rPr>
              <a:t>give our attention to prayer and the ministry of the word.</a:t>
            </a:r>
            <a:r>
              <a:rPr lang="en-US" sz="2000" dirty="0" smtClean="0">
                <a:solidFill>
                  <a:srgbClr val="FFFF00"/>
                </a:solidFill>
                <a:latin typeface="Helvetica"/>
                <a:cs typeface="Helvetica"/>
              </a:rPr>
              <a:t>”</a:t>
            </a:r>
          </a:p>
          <a:p>
            <a:endParaRPr lang="en-US" sz="2000" dirty="0">
              <a:solidFill>
                <a:srgbClr val="FFFF00"/>
              </a:solidFill>
              <a:latin typeface="Helvetica"/>
              <a:cs typeface="Helvetica"/>
            </a:endParaRPr>
          </a:p>
          <a:p>
            <a:endParaRPr lang="en-US" sz="2000" dirty="0" smtClean="0">
              <a:solidFill>
                <a:srgbClr val="FFFF00"/>
              </a:solidFill>
              <a:latin typeface="Helvetica"/>
              <a:cs typeface="Helvetica"/>
            </a:endParaRPr>
          </a:p>
          <a:p>
            <a:endParaRPr lang="en-US" sz="2000" dirty="0" smtClean="0">
              <a:solidFill>
                <a:srgbClr val="FFFF00"/>
              </a:solidFill>
              <a:latin typeface="Helvetica"/>
              <a:cs typeface="Helvetica"/>
            </a:endParaRPr>
          </a:p>
          <a:p>
            <a:pPr>
              <a:spcAft>
                <a:spcPts val="1200"/>
              </a:spcAft>
            </a:pPr>
            <a:r>
              <a:rPr lang="en-US" altLang="zh-TW" sz="2000" baseline="30000" dirty="0">
                <a:latin typeface="Helvetica"/>
                <a:cs typeface="Helvetica"/>
              </a:rPr>
              <a:t>3</a:t>
            </a:r>
            <a:r>
              <a:rPr lang="en-US" altLang="zh-TW" sz="2000" dirty="0">
                <a:latin typeface="Helvetica"/>
                <a:cs typeface="Helvetica"/>
              </a:rPr>
              <a:t> </a:t>
            </a:r>
            <a:r>
              <a:rPr lang="zh-TW" altLang="en-US" sz="2000" dirty="0">
                <a:latin typeface="Helvetica"/>
                <a:cs typeface="Helvetica"/>
              </a:rPr>
              <a:t>所 以 弟 兄 们 ， 当 从 你 们 中 间 选 出 七 个 有 好 名 声 、 被 圣 灵 充 满 、 智 慧 充 足 的 人 ， 我 们 就 派 他 们 管 理 这 事 。</a:t>
            </a:r>
          </a:p>
          <a:p>
            <a:pPr>
              <a:spcAft>
                <a:spcPts val="1200"/>
              </a:spcAft>
            </a:pPr>
            <a:r>
              <a:rPr lang="en-US" altLang="zh-TW" sz="2000" baseline="30000" dirty="0">
                <a:latin typeface="Helvetica"/>
                <a:cs typeface="Helvetica"/>
              </a:rPr>
              <a:t>4</a:t>
            </a:r>
            <a:r>
              <a:rPr lang="en-US" altLang="zh-TW" sz="2000" dirty="0">
                <a:latin typeface="Helvetica"/>
                <a:cs typeface="Helvetica"/>
              </a:rPr>
              <a:t> </a:t>
            </a:r>
            <a:r>
              <a:rPr lang="zh-TW" altLang="en-US" sz="2000" dirty="0">
                <a:latin typeface="Helvetica"/>
                <a:cs typeface="Helvetica"/>
              </a:rPr>
              <a:t>但 我 们 要 专 心 以 祈 祷 、 传 道 为 事 </a:t>
            </a:r>
            <a:r>
              <a:rPr lang="zh-TW" altLang="en-US" sz="2000" dirty="0" smtClean="0">
                <a:latin typeface="Helvetica"/>
                <a:cs typeface="Helvetica"/>
              </a:rPr>
              <a:t>。</a:t>
            </a:r>
            <a:endParaRPr lang="zh-TW" altLang="en-US" sz="2000" dirty="0">
              <a:latin typeface="Helvetica"/>
              <a:cs typeface="Helvetica"/>
            </a:endParaRPr>
          </a:p>
        </p:txBody>
      </p:sp>
    </p:spTree>
    <p:extLst>
      <p:ext uri="{BB962C8B-B14F-4D97-AF65-F5344CB8AC3E}">
        <p14:creationId xmlns:p14="http://schemas.microsoft.com/office/powerpoint/2010/main" val="2695233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420570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1254353"/>
            <a:ext cx="6959600" cy="4555093"/>
          </a:xfrm>
          <a:prstGeom prst="rect">
            <a:avLst/>
          </a:prstGeom>
        </p:spPr>
        <p:txBody>
          <a:bodyPr wrap="square">
            <a:spAutoFit/>
          </a:bodyPr>
          <a:lstStyle/>
          <a:p>
            <a:r>
              <a:rPr lang="en-US" sz="2000" baseline="30000" dirty="0" smtClean="0">
                <a:latin typeface="Helvetica"/>
                <a:cs typeface="Helvetica"/>
              </a:rPr>
              <a:t>5</a:t>
            </a:r>
            <a:r>
              <a:rPr lang="en-US" sz="2000" dirty="0" smtClean="0">
                <a:latin typeface="Helvetica"/>
                <a:cs typeface="Helvetica"/>
              </a:rPr>
              <a:t> </a:t>
            </a:r>
            <a:r>
              <a:rPr lang="en-US" sz="2000" dirty="0">
                <a:latin typeface="Helvetica"/>
                <a:cs typeface="Helvetica"/>
              </a:rPr>
              <a:t>This </a:t>
            </a:r>
            <a:r>
              <a:rPr lang="en-US" sz="2000" dirty="0">
                <a:solidFill>
                  <a:srgbClr val="FFFF00"/>
                </a:solidFill>
                <a:latin typeface="Helvetica"/>
                <a:cs typeface="Helvetica"/>
              </a:rPr>
              <a:t>proposal pleased</a:t>
            </a:r>
            <a:r>
              <a:rPr lang="en-US" sz="2000" dirty="0">
                <a:latin typeface="Helvetica"/>
                <a:cs typeface="Helvetica"/>
              </a:rPr>
              <a:t> the whole group. </a:t>
            </a:r>
            <a:r>
              <a:rPr lang="en-US" sz="2000" dirty="0">
                <a:solidFill>
                  <a:srgbClr val="FFFF00"/>
                </a:solidFill>
                <a:latin typeface="Helvetica"/>
                <a:cs typeface="Helvetica"/>
              </a:rPr>
              <a:t>They chose </a:t>
            </a:r>
            <a:r>
              <a:rPr lang="en-US" sz="2000" dirty="0">
                <a:latin typeface="Helvetica"/>
                <a:cs typeface="Helvetica"/>
              </a:rPr>
              <a:t>Stephen, a man full of faith and of the Holy Spirit; also Philip, </a:t>
            </a:r>
            <a:r>
              <a:rPr lang="en-US" sz="2000" dirty="0" err="1">
                <a:latin typeface="Helvetica"/>
                <a:cs typeface="Helvetica"/>
              </a:rPr>
              <a:t>Procorus</a:t>
            </a:r>
            <a:r>
              <a:rPr lang="en-US" sz="2000" dirty="0">
                <a:latin typeface="Helvetica"/>
                <a:cs typeface="Helvetica"/>
              </a:rPr>
              <a:t>, </a:t>
            </a:r>
            <a:r>
              <a:rPr lang="en-US" sz="2000" dirty="0" err="1">
                <a:latin typeface="Helvetica"/>
                <a:cs typeface="Helvetica"/>
              </a:rPr>
              <a:t>Nicanor</a:t>
            </a:r>
            <a:r>
              <a:rPr lang="en-US" sz="2000" dirty="0">
                <a:latin typeface="Helvetica"/>
                <a:cs typeface="Helvetica"/>
              </a:rPr>
              <a:t>, </a:t>
            </a:r>
            <a:r>
              <a:rPr lang="en-US" sz="2000" dirty="0" err="1">
                <a:latin typeface="Helvetica"/>
                <a:cs typeface="Helvetica"/>
              </a:rPr>
              <a:t>Timon</a:t>
            </a:r>
            <a:r>
              <a:rPr lang="en-US" sz="2000" dirty="0">
                <a:latin typeface="Helvetica"/>
                <a:cs typeface="Helvetica"/>
              </a:rPr>
              <a:t>, </a:t>
            </a:r>
            <a:r>
              <a:rPr lang="en-US" sz="2000" dirty="0" err="1">
                <a:latin typeface="Helvetica"/>
                <a:cs typeface="Helvetica"/>
              </a:rPr>
              <a:t>Parmenas</a:t>
            </a:r>
            <a:r>
              <a:rPr lang="en-US" sz="2000" dirty="0">
                <a:latin typeface="Helvetica"/>
                <a:cs typeface="Helvetica"/>
              </a:rPr>
              <a:t>, and Nicolas from Antioch, a convert to Judaism. </a:t>
            </a:r>
            <a:r>
              <a:rPr lang="en-US" sz="2000" baseline="30000" dirty="0">
                <a:latin typeface="Helvetica"/>
                <a:cs typeface="Helvetica"/>
              </a:rPr>
              <a:t>6</a:t>
            </a:r>
            <a:r>
              <a:rPr lang="en-US" sz="2000" dirty="0">
                <a:latin typeface="Helvetica"/>
                <a:cs typeface="Helvetica"/>
              </a:rPr>
              <a:t> </a:t>
            </a:r>
            <a:r>
              <a:rPr lang="en-US" sz="2000" dirty="0">
                <a:solidFill>
                  <a:srgbClr val="FFFF00"/>
                </a:solidFill>
                <a:latin typeface="Helvetica"/>
                <a:cs typeface="Helvetica"/>
              </a:rPr>
              <a:t>They presented</a:t>
            </a:r>
            <a:r>
              <a:rPr lang="en-US" sz="2000" dirty="0">
                <a:latin typeface="Helvetica"/>
                <a:cs typeface="Helvetica"/>
              </a:rPr>
              <a:t> these men to the apostles, who prayed and laid their hands on them</a:t>
            </a:r>
            <a:r>
              <a:rPr lang="en-US" sz="2000" dirty="0" smtClean="0">
                <a:latin typeface="Helvetica"/>
                <a:cs typeface="Helvetica"/>
              </a:rPr>
              <a:t>.</a:t>
            </a:r>
          </a:p>
          <a:p>
            <a:endParaRPr lang="en-US" sz="2000" dirty="0" smtClean="0">
              <a:latin typeface="Helvetica"/>
              <a:cs typeface="Helvetica"/>
            </a:endParaRPr>
          </a:p>
          <a:p>
            <a:endParaRPr lang="en-US" sz="2000" dirty="0">
              <a:latin typeface="Helvetica"/>
              <a:cs typeface="Helvetica"/>
            </a:endParaRPr>
          </a:p>
          <a:p>
            <a:pPr>
              <a:spcAft>
                <a:spcPts val="1200"/>
              </a:spcAft>
            </a:pPr>
            <a:r>
              <a:rPr lang="en-US" altLang="zh-TW" sz="2000" baseline="30000" dirty="0">
                <a:latin typeface="Helvetica"/>
                <a:cs typeface="Helvetica"/>
              </a:rPr>
              <a:t>5</a:t>
            </a:r>
            <a:r>
              <a:rPr lang="en-US" altLang="zh-TW" sz="2000" dirty="0">
                <a:latin typeface="Helvetica"/>
                <a:cs typeface="Helvetica"/>
              </a:rPr>
              <a:t> </a:t>
            </a:r>
            <a:r>
              <a:rPr lang="zh-TW" altLang="en-US" sz="2000" dirty="0">
                <a:latin typeface="Helvetica"/>
                <a:cs typeface="Helvetica"/>
              </a:rPr>
              <a:t>大 众 都 喜 悦 这 话 ， 就 拣 选 了 司 提 反 ， 乃 是 大 有 信 心 、 圣 灵 充 满 的 人 ， 又 拣 选 腓 利 、 伯 罗 哥 罗 、 尼 迦 挪 、 提 门 、 巴 米 拿 ， 并 进 犹 太 教 的 安 提 阿 人 尼 哥 拉 ，</a:t>
            </a:r>
          </a:p>
          <a:p>
            <a:r>
              <a:rPr lang="en-US" altLang="zh-TW" sz="2000" baseline="30000" dirty="0">
                <a:latin typeface="Helvetica"/>
                <a:cs typeface="Helvetica"/>
              </a:rPr>
              <a:t>6</a:t>
            </a:r>
            <a:r>
              <a:rPr lang="en-US" altLang="zh-TW" sz="2000" dirty="0">
                <a:latin typeface="Helvetica"/>
                <a:cs typeface="Helvetica"/>
              </a:rPr>
              <a:t> </a:t>
            </a:r>
            <a:r>
              <a:rPr lang="zh-TW" altLang="en-US" sz="2000" dirty="0">
                <a:latin typeface="Helvetica"/>
                <a:cs typeface="Helvetica"/>
              </a:rPr>
              <a:t>叫 他 们 站 在 使 徒 面 前 。 使 徒 祷 告 了 ， 就 按 手 在 他 们 头 上 </a:t>
            </a:r>
            <a:r>
              <a:rPr lang="zh-TW" altLang="en-US" sz="2000" dirty="0" smtClean="0">
                <a:latin typeface="Helvetica"/>
                <a:cs typeface="Helvetica"/>
              </a:rPr>
              <a:t>。</a:t>
            </a:r>
            <a:endParaRPr lang="en-US" sz="2000" dirty="0">
              <a:latin typeface="Helvetica"/>
              <a:cs typeface="Helvetica"/>
            </a:endParaRPr>
          </a:p>
        </p:txBody>
      </p:sp>
    </p:spTree>
    <p:extLst>
      <p:ext uri="{BB962C8B-B14F-4D97-AF65-F5344CB8AC3E}">
        <p14:creationId xmlns:p14="http://schemas.microsoft.com/office/powerpoint/2010/main" val="3725816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008" y="990600"/>
            <a:ext cx="7340692" cy="5120132"/>
          </a:xfrm>
          <a:prstGeom prst="rect">
            <a:avLst/>
          </a:prstGeom>
        </p:spPr>
      </p:pic>
    </p:spTree>
    <p:extLst>
      <p:ext uri="{BB962C8B-B14F-4D97-AF65-F5344CB8AC3E}">
        <p14:creationId xmlns:p14="http://schemas.microsoft.com/office/powerpoint/2010/main" val="314597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0658" y="1638300"/>
            <a:ext cx="5852884" cy="3216265"/>
          </a:xfrm>
          <a:prstGeom prst="rect">
            <a:avLst/>
          </a:prstGeom>
          <a:noFill/>
        </p:spPr>
        <p:txBody>
          <a:bodyPr wrap="none" rtlCol="0">
            <a:spAutoFit/>
          </a:bodyPr>
          <a:lstStyle/>
          <a:p>
            <a:pPr>
              <a:spcAft>
                <a:spcPts val="600"/>
              </a:spcAft>
            </a:pPr>
            <a:r>
              <a:rPr lang="en-US" sz="2000" dirty="0" smtClean="0">
                <a:latin typeface="Helvetica"/>
                <a:cs typeface="Helvetica"/>
              </a:rPr>
              <a:t>Leadership - collaborates &amp; makes proposal</a:t>
            </a:r>
          </a:p>
          <a:p>
            <a:endParaRPr lang="en-US" sz="2000" dirty="0" smtClean="0">
              <a:latin typeface="Helvetica"/>
              <a:cs typeface="Helvetica"/>
            </a:endParaRPr>
          </a:p>
          <a:p>
            <a:pPr>
              <a:spcAft>
                <a:spcPts val="600"/>
              </a:spcAft>
            </a:pPr>
            <a:r>
              <a:rPr lang="en-US" sz="2000" dirty="0">
                <a:latin typeface="Helvetica"/>
                <a:cs typeface="Helvetica"/>
              </a:rPr>
              <a:t>C</a:t>
            </a:r>
            <a:r>
              <a:rPr lang="en-US" sz="2000" dirty="0" smtClean="0">
                <a:latin typeface="Helvetica"/>
                <a:cs typeface="Helvetica"/>
              </a:rPr>
              <a:t>ongregation – participation by </a:t>
            </a:r>
          </a:p>
          <a:p>
            <a:pPr>
              <a:spcAft>
                <a:spcPts val="600"/>
              </a:spcAft>
            </a:pPr>
            <a:r>
              <a:rPr lang="en-US" sz="2000" dirty="0">
                <a:latin typeface="Helvetica"/>
                <a:cs typeface="Helvetica"/>
              </a:rPr>
              <a:t>	</a:t>
            </a:r>
            <a:r>
              <a:rPr lang="en-US" sz="2000" dirty="0" smtClean="0">
                <a:latin typeface="Helvetica"/>
                <a:cs typeface="Helvetica"/>
              </a:rPr>
              <a:t>Confirming proposal</a:t>
            </a:r>
          </a:p>
          <a:p>
            <a:pPr>
              <a:spcAft>
                <a:spcPts val="600"/>
              </a:spcAft>
            </a:pPr>
            <a:r>
              <a:rPr lang="en-US" sz="2000" dirty="0">
                <a:latin typeface="Helvetica"/>
                <a:cs typeface="Helvetica"/>
              </a:rPr>
              <a:t>	</a:t>
            </a:r>
            <a:r>
              <a:rPr lang="en-US" sz="2000" dirty="0" smtClean="0">
                <a:latin typeface="Helvetica"/>
                <a:cs typeface="Helvetica"/>
              </a:rPr>
              <a:t>Implementing proposal</a:t>
            </a:r>
          </a:p>
          <a:p>
            <a:endParaRPr lang="en-US" sz="2000" dirty="0" smtClean="0">
              <a:latin typeface="Helvetica"/>
              <a:cs typeface="Helvetica"/>
            </a:endParaRPr>
          </a:p>
          <a:p>
            <a:pPr>
              <a:spcAft>
                <a:spcPts val="600"/>
              </a:spcAft>
            </a:pPr>
            <a:r>
              <a:rPr lang="en-US" sz="2000" dirty="0">
                <a:latin typeface="Helvetica"/>
                <a:cs typeface="Helvetica"/>
              </a:rPr>
              <a:t> </a:t>
            </a:r>
            <a:r>
              <a:rPr lang="en-US" sz="2000" dirty="0" smtClean="0">
                <a:latin typeface="Helvetica"/>
                <a:cs typeface="Helvetica"/>
              </a:rPr>
              <a:t>Leadership - confirms </a:t>
            </a:r>
            <a:r>
              <a:rPr lang="en-US" sz="2000" dirty="0">
                <a:latin typeface="Helvetica"/>
                <a:cs typeface="Helvetica"/>
              </a:rPr>
              <a:t>the congregation's work by </a:t>
            </a:r>
            <a:endParaRPr lang="en-US" sz="2000" dirty="0" smtClean="0">
              <a:latin typeface="Helvetica"/>
              <a:cs typeface="Helvetica"/>
            </a:endParaRPr>
          </a:p>
          <a:p>
            <a:r>
              <a:rPr lang="en-US" sz="2000" dirty="0" smtClean="0">
                <a:latin typeface="Helvetica"/>
                <a:cs typeface="Helvetica"/>
              </a:rPr>
              <a:t>	Praying </a:t>
            </a:r>
            <a:r>
              <a:rPr lang="en-US" sz="2000" dirty="0">
                <a:latin typeface="Helvetica"/>
                <a:cs typeface="Helvetica"/>
              </a:rPr>
              <a:t>over </a:t>
            </a:r>
            <a:r>
              <a:rPr lang="en-US" sz="2000" dirty="0" smtClean="0">
                <a:latin typeface="Helvetica"/>
                <a:cs typeface="Helvetica"/>
              </a:rPr>
              <a:t>deacons and </a:t>
            </a:r>
            <a:r>
              <a:rPr lang="en-US" sz="2000" dirty="0">
                <a:latin typeface="Helvetica"/>
                <a:cs typeface="Helvetica"/>
              </a:rPr>
              <a:t>laying hands</a:t>
            </a:r>
          </a:p>
          <a:p>
            <a:endParaRPr lang="en-US" dirty="0"/>
          </a:p>
        </p:txBody>
      </p:sp>
    </p:spTree>
    <p:extLst>
      <p:ext uri="{BB962C8B-B14F-4D97-AF65-F5344CB8AC3E}">
        <p14:creationId xmlns:p14="http://schemas.microsoft.com/office/powerpoint/2010/main" val="196409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300" y="2917518"/>
            <a:ext cx="6134100" cy="615553"/>
          </a:xfrm>
          <a:prstGeom prst="rect">
            <a:avLst/>
          </a:prstGeom>
          <a:noFill/>
        </p:spPr>
        <p:txBody>
          <a:bodyPr wrap="square" rtlCol="0">
            <a:spAutoFit/>
          </a:bodyPr>
          <a:lstStyle/>
          <a:p>
            <a:r>
              <a:rPr lang="en-US" sz="3400" dirty="0" smtClean="0">
                <a:latin typeface="Helvetica"/>
                <a:cs typeface="Helvetica"/>
              </a:rPr>
              <a:t>Result</a:t>
            </a:r>
          </a:p>
        </p:txBody>
      </p:sp>
    </p:spTree>
    <p:extLst>
      <p:ext uri="{BB962C8B-B14F-4D97-AF65-F5344CB8AC3E}">
        <p14:creationId xmlns:p14="http://schemas.microsoft.com/office/powerpoint/2010/main" val="383311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94476"/>
          </a:xfrm>
          <a:prstGeom prst="rect">
            <a:avLst/>
          </a:prstGeom>
        </p:spPr>
      </p:pic>
    </p:spTree>
    <p:extLst>
      <p:ext uri="{BB962C8B-B14F-4D97-AF65-F5344CB8AC3E}">
        <p14:creationId xmlns:p14="http://schemas.microsoft.com/office/powerpoint/2010/main" val="65505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72736"/>
            <a:ext cx="6057900" cy="3139321"/>
          </a:xfrm>
          <a:prstGeom prst="rect">
            <a:avLst/>
          </a:prstGeom>
        </p:spPr>
        <p:txBody>
          <a:bodyPr wrap="square">
            <a:spAutoFit/>
          </a:bodyPr>
          <a:lstStyle/>
          <a:p>
            <a:r>
              <a:rPr lang="en-US" sz="2200" baseline="30000" dirty="0">
                <a:latin typeface="Helvetica"/>
                <a:cs typeface="Helvetica"/>
              </a:rPr>
              <a:t>7</a:t>
            </a:r>
            <a:r>
              <a:rPr lang="en-US" sz="2200" dirty="0">
                <a:latin typeface="Helvetica"/>
                <a:cs typeface="Helvetica"/>
              </a:rPr>
              <a:t> So the </a:t>
            </a:r>
            <a:r>
              <a:rPr lang="en-US" sz="2200" dirty="0">
                <a:solidFill>
                  <a:srgbClr val="FFFF00"/>
                </a:solidFill>
                <a:latin typeface="Helvetica"/>
                <a:cs typeface="Helvetica"/>
              </a:rPr>
              <a:t>word of God spread</a:t>
            </a:r>
            <a:r>
              <a:rPr lang="en-US" sz="2200" dirty="0">
                <a:latin typeface="Helvetica"/>
                <a:cs typeface="Helvetica"/>
              </a:rPr>
              <a:t>. The </a:t>
            </a:r>
            <a:r>
              <a:rPr lang="en-US" sz="2200" dirty="0">
                <a:solidFill>
                  <a:srgbClr val="FFFF00"/>
                </a:solidFill>
                <a:latin typeface="Helvetica"/>
                <a:cs typeface="Helvetica"/>
              </a:rPr>
              <a:t>number of disciples in Jerusalem increased</a:t>
            </a:r>
            <a:r>
              <a:rPr lang="en-US" sz="2200" dirty="0">
                <a:latin typeface="Helvetica"/>
                <a:cs typeface="Helvetica"/>
              </a:rPr>
              <a:t> rapidly, and a large number of </a:t>
            </a:r>
            <a:r>
              <a:rPr lang="en-US" sz="2200" dirty="0">
                <a:solidFill>
                  <a:srgbClr val="FFFF00"/>
                </a:solidFill>
                <a:latin typeface="Helvetica"/>
                <a:cs typeface="Helvetica"/>
              </a:rPr>
              <a:t>priests became obedient </a:t>
            </a:r>
            <a:r>
              <a:rPr lang="en-US" sz="2200" dirty="0">
                <a:latin typeface="Helvetica"/>
                <a:cs typeface="Helvetica"/>
              </a:rPr>
              <a:t>to the faith</a:t>
            </a:r>
            <a:r>
              <a:rPr lang="en-US" sz="2200" dirty="0" smtClean="0">
                <a:latin typeface="Helvetica"/>
                <a:cs typeface="Helvetica"/>
              </a:rPr>
              <a:t>.</a:t>
            </a:r>
          </a:p>
          <a:p>
            <a:endParaRPr lang="en-US" sz="2200" dirty="0" smtClean="0">
              <a:latin typeface="Helvetica"/>
              <a:cs typeface="Helvetica"/>
            </a:endParaRPr>
          </a:p>
          <a:p>
            <a:endParaRPr lang="en-US" sz="2200" dirty="0">
              <a:latin typeface="Helvetica"/>
              <a:cs typeface="Helvetica"/>
            </a:endParaRPr>
          </a:p>
          <a:p>
            <a:r>
              <a:rPr lang="en-US" altLang="zh-TW" sz="2200" baseline="30000" dirty="0">
                <a:latin typeface="Helvetica"/>
                <a:cs typeface="Helvetica"/>
              </a:rPr>
              <a:t>7</a:t>
            </a:r>
            <a:r>
              <a:rPr lang="en-US" altLang="zh-TW" sz="2200" dirty="0">
                <a:latin typeface="Helvetica"/>
                <a:cs typeface="Helvetica"/>
              </a:rPr>
              <a:t> </a:t>
            </a:r>
            <a:r>
              <a:rPr lang="zh-TW" altLang="en-US" sz="2200" dirty="0">
                <a:latin typeface="Helvetica"/>
                <a:cs typeface="Helvetica"/>
              </a:rPr>
              <a:t>神 的 道 兴 旺 起 来 ； 在 耶 路 撒 冷 门 徒 数 目 加 增 的 甚 多 ， 也 有 许 多 祭 司 信 从 了 这 道 </a:t>
            </a:r>
            <a:r>
              <a:rPr lang="zh-TW" altLang="en-US" sz="2200" dirty="0" smtClean="0">
                <a:latin typeface="Helvetica"/>
                <a:cs typeface="Helvetica"/>
              </a:rPr>
              <a:t>。</a:t>
            </a:r>
            <a:endParaRPr lang="en-US" sz="2200" dirty="0">
              <a:latin typeface="Helvetica"/>
              <a:cs typeface="Helvetica"/>
            </a:endParaRPr>
          </a:p>
        </p:txBody>
      </p:sp>
    </p:spTree>
    <p:extLst>
      <p:ext uri="{BB962C8B-B14F-4D97-AF65-F5344CB8AC3E}">
        <p14:creationId xmlns:p14="http://schemas.microsoft.com/office/powerpoint/2010/main" val="75695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300" y="1571536"/>
            <a:ext cx="5600700" cy="3477875"/>
          </a:xfrm>
          <a:prstGeom prst="rect">
            <a:avLst/>
          </a:prstGeom>
        </p:spPr>
        <p:txBody>
          <a:bodyPr wrap="square">
            <a:spAutoFit/>
          </a:bodyPr>
          <a:lstStyle/>
          <a:p>
            <a:r>
              <a:rPr lang="en-US" sz="2200" dirty="0" smtClean="0">
                <a:latin typeface="Helvetica"/>
                <a:cs typeface="Helvetica"/>
              </a:rPr>
              <a:t>In </a:t>
            </a:r>
            <a:r>
              <a:rPr lang="en-US" sz="2200" dirty="0">
                <a:latin typeface="Helvetica"/>
                <a:cs typeface="Helvetica"/>
              </a:rPr>
              <a:t>the same way, </a:t>
            </a:r>
            <a:r>
              <a:rPr lang="en-US" sz="2200" dirty="0" smtClean="0">
                <a:solidFill>
                  <a:srgbClr val="FFFF00"/>
                </a:solidFill>
                <a:latin typeface="Helvetica"/>
                <a:cs typeface="Helvetica"/>
              </a:rPr>
              <a:t>deacons </a:t>
            </a:r>
            <a:r>
              <a:rPr lang="en-US" sz="2200" dirty="0">
                <a:solidFill>
                  <a:srgbClr val="FFFF00"/>
                </a:solidFill>
                <a:latin typeface="Helvetica"/>
                <a:cs typeface="Helvetica"/>
              </a:rPr>
              <a:t>are to be </a:t>
            </a:r>
            <a:r>
              <a:rPr lang="en-US" sz="2200" dirty="0">
                <a:latin typeface="Helvetica"/>
                <a:cs typeface="Helvetica"/>
              </a:rPr>
              <a:t>worthy of respect, sincere, not indulging in much wine, and not pursuing dishonest gain</a:t>
            </a:r>
            <a:r>
              <a:rPr lang="en-US" sz="2200" dirty="0" smtClean="0">
                <a:latin typeface="Helvetica"/>
                <a:cs typeface="Helvetica"/>
              </a:rPr>
              <a:t>.</a:t>
            </a:r>
          </a:p>
          <a:p>
            <a:endParaRPr lang="en-US" sz="2200" dirty="0" smtClean="0">
              <a:latin typeface="Helvetica"/>
              <a:cs typeface="Helvetica"/>
            </a:endParaRPr>
          </a:p>
          <a:p>
            <a:endParaRPr lang="en-US" altLang="zh-TW" sz="2200" dirty="0">
              <a:latin typeface="Helvetica"/>
              <a:cs typeface="Helvetica"/>
            </a:endParaRPr>
          </a:p>
          <a:p>
            <a:r>
              <a:rPr lang="zh-TW" altLang="en-US" sz="2200" dirty="0" smtClean="0">
                <a:latin typeface="Helvetica"/>
                <a:cs typeface="Helvetica"/>
              </a:rPr>
              <a:t>作 </a:t>
            </a:r>
            <a:r>
              <a:rPr lang="zh-TW" altLang="en-US" sz="2200" dirty="0">
                <a:latin typeface="Helvetica"/>
                <a:cs typeface="Helvetica"/>
              </a:rPr>
              <a:t>执 事 的 ， 也 是 如 此 ： 必 须 端 庄 ， 不 一 口 两 舌 ， 不 好 喝 酒 ， 不 贪 不 义 之 财 </a:t>
            </a:r>
            <a:r>
              <a:rPr lang="zh-TW" altLang="en-US" sz="2200" dirty="0" smtClean="0">
                <a:latin typeface="Helvetica"/>
                <a:cs typeface="Helvetica"/>
              </a:rPr>
              <a:t>；</a:t>
            </a:r>
            <a:endParaRPr lang="en-US" altLang="zh-TW" sz="2200" dirty="0" smtClean="0">
              <a:latin typeface="Helvetica"/>
              <a:cs typeface="Helvetica"/>
            </a:endParaRPr>
          </a:p>
          <a:p>
            <a:endParaRPr lang="en-US" sz="2200" dirty="0">
              <a:latin typeface="Helvetica"/>
              <a:cs typeface="Helvetica"/>
            </a:endParaRPr>
          </a:p>
          <a:p>
            <a:r>
              <a:rPr lang="en-US" sz="2200" dirty="0" smtClean="0">
                <a:latin typeface="Helvetica"/>
                <a:cs typeface="Helvetica"/>
              </a:rPr>
              <a:t>		</a:t>
            </a:r>
            <a:r>
              <a:rPr lang="zh-TW" altLang="en-US" sz="2200" dirty="0" smtClean="0">
                <a:latin typeface="Helvetica"/>
                <a:cs typeface="Helvetica"/>
              </a:rPr>
              <a:t>提 </a:t>
            </a:r>
            <a:r>
              <a:rPr lang="zh-TW" altLang="en-US" sz="2200" dirty="0">
                <a:latin typeface="Helvetica"/>
                <a:cs typeface="Helvetica"/>
              </a:rPr>
              <a:t>摩 太 前 書 </a:t>
            </a:r>
            <a:r>
              <a:rPr lang="en-US" sz="2200" dirty="0" smtClean="0">
                <a:latin typeface="Helvetica"/>
                <a:cs typeface="Helvetica"/>
              </a:rPr>
              <a:t>1 Timothy 3:8</a:t>
            </a:r>
          </a:p>
        </p:txBody>
      </p:sp>
    </p:spTree>
    <p:extLst>
      <p:ext uri="{BB962C8B-B14F-4D97-AF65-F5344CB8AC3E}">
        <p14:creationId xmlns:p14="http://schemas.microsoft.com/office/powerpoint/2010/main" val="82497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600" y="737419"/>
            <a:ext cx="8267700" cy="5334000"/>
          </a:xfrm>
          <a:prstGeom prst="rect">
            <a:avLst/>
          </a:prstGeom>
        </p:spPr>
      </p:pic>
    </p:spTree>
    <p:extLst>
      <p:ext uri="{BB962C8B-B14F-4D97-AF65-F5344CB8AC3E}">
        <p14:creationId xmlns:p14="http://schemas.microsoft.com/office/powerpoint/2010/main" val="95725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300" y="2917518"/>
            <a:ext cx="6134100" cy="615553"/>
          </a:xfrm>
          <a:prstGeom prst="rect">
            <a:avLst/>
          </a:prstGeom>
          <a:noFill/>
        </p:spPr>
        <p:txBody>
          <a:bodyPr wrap="square" rtlCol="0">
            <a:spAutoFit/>
          </a:bodyPr>
          <a:lstStyle/>
          <a:p>
            <a:r>
              <a:rPr lang="en-US" sz="3400" dirty="0" smtClean="0">
                <a:latin typeface="Helvetica"/>
                <a:cs typeface="Helvetica"/>
              </a:rPr>
              <a:t>Apply</a:t>
            </a:r>
            <a:endParaRPr lang="en-US" sz="3400" dirty="0" smtClean="0">
              <a:latin typeface="Helvetica"/>
              <a:cs typeface="Helvetica"/>
            </a:endParaRPr>
          </a:p>
        </p:txBody>
      </p:sp>
    </p:spTree>
    <p:extLst>
      <p:ext uri="{BB962C8B-B14F-4D97-AF65-F5344CB8AC3E}">
        <p14:creationId xmlns:p14="http://schemas.microsoft.com/office/powerpoint/2010/main" val="682835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5300" y="495394"/>
            <a:ext cx="5753100" cy="5602270"/>
          </a:xfrm>
          <a:prstGeom prst="rect">
            <a:avLst/>
          </a:prstGeom>
        </p:spPr>
      </p:pic>
    </p:spTree>
    <p:extLst>
      <p:ext uri="{BB962C8B-B14F-4D97-AF65-F5344CB8AC3E}">
        <p14:creationId xmlns:p14="http://schemas.microsoft.com/office/powerpoint/2010/main" val="1953957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668538"/>
            <a:ext cx="6159500" cy="1384995"/>
          </a:xfrm>
          <a:prstGeom prst="rect">
            <a:avLst/>
          </a:prstGeom>
        </p:spPr>
        <p:txBody>
          <a:bodyPr wrap="square">
            <a:spAutoFit/>
          </a:bodyPr>
          <a:lstStyle/>
          <a:p>
            <a:r>
              <a:rPr lang="en-US" sz="2800" dirty="0" smtClean="0">
                <a:latin typeface="Helvetica"/>
                <a:cs typeface="Helvetica"/>
              </a:rPr>
              <a:t>Our calling is to </a:t>
            </a:r>
            <a:r>
              <a:rPr lang="en-US" sz="2800" dirty="0" smtClean="0">
                <a:solidFill>
                  <a:srgbClr val="FFFF00"/>
                </a:solidFill>
                <a:latin typeface="Helvetica"/>
                <a:cs typeface="Helvetica"/>
              </a:rPr>
              <a:t>serve together with our deacons</a:t>
            </a:r>
            <a:r>
              <a:rPr lang="en-US" sz="2800" dirty="0" smtClean="0">
                <a:latin typeface="Helvetica"/>
                <a:cs typeface="Helvetica"/>
              </a:rPr>
              <a:t> to meet the various needs of the church.</a:t>
            </a:r>
            <a:endParaRPr lang="en-US" sz="2800" dirty="0">
              <a:latin typeface="Helvetica"/>
              <a:cs typeface="Helvetica"/>
            </a:endParaRPr>
          </a:p>
        </p:txBody>
      </p:sp>
    </p:spTree>
    <p:extLst>
      <p:ext uri="{BB962C8B-B14F-4D97-AF65-F5344CB8AC3E}">
        <p14:creationId xmlns:p14="http://schemas.microsoft.com/office/powerpoint/2010/main" val="3413487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4100" y="1262778"/>
            <a:ext cx="7632700" cy="4170372"/>
          </a:xfrm>
          <a:prstGeom prst="rect">
            <a:avLst/>
          </a:prstGeom>
        </p:spPr>
        <p:txBody>
          <a:bodyPr wrap="square">
            <a:spAutoFit/>
          </a:bodyPr>
          <a:lstStyle/>
          <a:p>
            <a:pPr>
              <a:spcAft>
                <a:spcPts val="1800"/>
              </a:spcAft>
            </a:pPr>
            <a:r>
              <a:rPr lang="en-US" sz="2000" dirty="0">
                <a:latin typeface="Helvetica"/>
                <a:cs typeface="Helvetica"/>
              </a:rPr>
              <a:t>陳偉</a:t>
            </a:r>
            <a:r>
              <a:rPr lang="en-US" sz="2000" dirty="0" smtClean="0">
                <a:latin typeface="Helvetica"/>
                <a:cs typeface="Helvetica"/>
              </a:rPr>
              <a:t>文 Simon Chan - （</a:t>
            </a:r>
            <a:r>
              <a:rPr lang="en-US" sz="2000" dirty="0" err="1">
                <a:latin typeface="Helvetica"/>
                <a:cs typeface="Helvetica"/>
              </a:rPr>
              <a:t>Evangelism，福音</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樊</a:t>
            </a:r>
            <a:r>
              <a:rPr lang="en-US" sz="2000" dirty="0">
                <a:latin typeface="Helvetica"/>
                <a:cs typeface="Helvetica"/>
              </a:rPr>
              <a:t>大</a:t>
            </a:r>
            <a:r>
              <a:rPr lang="en-US" sz="2000" dirty="0" smtClean="0">
                <a:latin typeface="Helvetica"/>
                <a:cs typeface="Helvetica"/>
              </a:rPr>
              <a:t>平 </a:t>
            </a:r>
            <a:r>
              <a:rPr lang="en-US" sz="2000" dirty="0" err="1" smtClean="0">
                <a:latin typeface="Helvetica"/>
                <a:cs typeface="Helvetica"/>
              </a:rPr>
              <a:t>Daping</a:t>
            </a:r>
            <a:r>
              <a:rPr lang="en-US" sz="2000" dirty="0" smtClean="0">
                <a:latin typeface="Helvetica"/>
                <a:cs typeface="Helvetica"/>
              </a:rPr>
              <a:t> Fan - （</a:t>
            </a:r>
            <a:r>
              <a:rPr lang="en-US" sz="2000" dirty="0">
                <a:latin typeface="Helvetica"/>
                <a:cs typeface="Helvetica"/>
              </a:rPr>
              <a:t>General </a:t>
            </a:r>
            <a:r>
              <a:rPr lang="en-US" sz="2000" dirty="0" err="1">
                <a:latin typeface="Helvetica"/>
                <a:cs typeface="Helvetica"/>
              </a:rPr>
              <a:t>service，总务</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林</a:t>
            </a:r>
            <a:r>
              <a:rPr lang="en-US" sz="2000" dirty="0">
                <a:latin typeface="Helvetica"/>
                <a:cs typeface="Helvetica"/>
              </a:rPr>
              <a:t>主</a:t>
            </a:r>
            <a:r>
              <a:rPr lang="en-US" sz="2000" dirty="0" smtClean="0">
                <a:latin typeface="Helvetica"/>
                <a:cs typeface="Helvetica"/>
              </a:rPr>
              <a:t>惠 Dan Lam -  </a:t>
            </a:r>
            <a:r>
              <a:rPr lang="en-US" sz="2000" dirty="0">
                <a:latin typeface="Helvetica"/>
                <a:cs typeface="Helvetica"/>
              </a:rPr>
              <a:t>(</a:t>
            </a:r>
            <a:r>
              <a:rPr lang="en-US" sz="2000" dirty="0" smtClean="0">
                <a:latin typeface="Helvetica"/>
                <a:cs typeface="Helvetica"/>
              </a:rPr>
              <a:t>Worship &amp; </a:t>
            </a:r>
            <a:r>
              <a:rPr lang="en-US" sz="2000" dirty="0" err="1">
                <a:latin typeface="Helvetica"/>
                <a:cs typeface="Helvetica"/>
              </a:rPr>
              <a:t>treasury，敬拜&amp;财务</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廖</a:t>
            </a:r>
            <a:r>
              <a:rPr lang="en-US" sz="2000" dirty="0">
                <a:latin typeface="Helvetica"/>
                <a:cs typeface="Helvetica"/>
              </a:rPr>
              <a:t>畅</a:t>
            </a:r>
            <a:r>
              <a:rPr lang="en-US" sz="2000" dirty="0" smtClean="0">
                <a:latin typeface="Helvetica"/>
                <a:cs typeface="Helvetica"/>
              </a:rPr>
              <a:t>泳 </a:t>
            </a:r>
            <a:r>
              <a:rPr lang="en-US" sz="2000" dirty="0" err="1" smtClean="0">
                <a:latin typeface="Helvetica"/>
                <a:cs typeface="Helvetica"/>
              </a:rPr>
              <a:t>Changyong</a:t>
            </a:r>
            <a:r>
              <a:rPr lang="en-US" sz="2000" dirty="0" smtClean="0">
                <a:latin typeface="Helvetica"/>
                <a:cs typeface="Helvetica"/>
              </a:rPr>
              <a:t> Liao - (Fellowship &amp; </a:t>
            </a:r>
            <a:r>
              <a:rPr lang="en-US" sz="2000" dirty="0" err="1" smtClean="0">
                <a:latin typeface="Helvetica"/>
                <a:cs typeface="Helvetica"/>
              </a:rPr>
              <a:t>education</a:t>
            </a:r>
            <a:r>
              <a:rPr lang="en-US" sz="2000" dirty="0" err="1">
                <a:latin typeface="Helvetica"/>
                <a:cs typeface="Helvetica"/>
              </a:rPr>
              <a:t>，团契&amp;教育</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林彬 Bin Lin - （</a:t>
            </a:r>
            <a:r>
              <a:rPr lang="en-US" sz="2000" dirty="0">
                <a:latin typeface="Helvetica"/>
                <a:cs typeface="Helvetica"/>
              </a:rPr>
              <a:t>Building and </a:t>
            </a:r>
            <a:r>
              <a:rPr lang="en-US" sz="2000" dirty="0" err="1">
                <a:latin typeface="Helvetica"/>
                <a:cs typeface="Helvetica"/>
              </a:rPr>
              <a:t>ground，建筑教产</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Pastor </a:t>
            </a:r>
            <a:r>
              <a:rPr lang="en-US" sz="2000" dirty="0">
                <a:latin typeface="Helvetica"/>
                <a:cs typeface="Helvetica"/>
              </a:rPr>
              <a:t>Tom Siwicki </a:t>
            </a:r>
            <a:r>
              <a:rPr lang="en-US" sz="2000" dirty="0" smtClean="0">
                <a:latin typeface="Helvetica"/>
                <a:cs typeface="Helvetica"/>
              </a:rPr>
              <a:t>- (</a:t>
            </a:r>
            <a:r>
              <a:rPr lang="en-US" sz="2000" dirty="0" err="1">
                <a:latin typeface="Helvetica"/>
                <a:cs typeface="Helvetica"/>
              </a:rPr>
              <a:t>Education，教育</a:t>
            </a:r>
            <a:r>
              <a:rPr lang="en-US" sz="2000" dirty="0">
                <a:latin typeface="Helvetica"/>
                <a:cs typeface="Helvetica"/>
              </a:rPr>
              <a:t>)</a:t>
            </a:r>
            <a:r>
              <a:rPr lang="en-US" sz="2000" dirty="0" smtClean="0">
                <a:latin typeface="Helvetica"/>
                <a:cs typeface="Helvetica"/>
              </a:rPr>
              <a:t>；</a:t>
            </a:r>
          </a:p>
          <a:p>
            <a:pPr>
              <a:spcAft>
                <a:spcPts val="1800"/>
              </a:spcAft>
            </a:pPr>
            <a:r>
              <a:rPr lang="en-US" sz="2000" dirty="0" smtClean="0">
                <a:latin typeface="Helvetica"/>
                <a:cs typeface="Helvetica"/>
              </a:rPr>
              <a:t>苏</a:t>
            </a:r>
            <a:r>
              <a:rPr lang="en-US" sz="2000" dirty="0">
                <a:latin typeface="Helvetica"/>
                <a:cs typeface="Helvetica"/>
              </a:rPr>
              <a:t>昆明传</a:t>
            </a:r>
            <a:r>
              <a:rPr lang="en-US" sz="2000" dirty="0" smtClean="0">
                <a:latin typeface="Helvetica"/>
                <a:cs typeface="Helvetica"/>
              </a:rPr>
              <a:t>道 Kunming Su - （Missions, </a:t>
            </a:r>
            <a:r>
              <a:rPr lang="en-US" sz="2000" dirty="0">
                <a:latin typeface="Helvetica"/>
                <a:cs typeface="Helvetica"/>
              </a:rPr>
              <a:t>差传）</a:t>
            </a:r>
            <a:r>
              <a:rPr lang="en-US" sz="2000" dirty="0" smtClean="0">
                <a:latin typeface="Helvetica"/>
                <a:cs typeface="Helvetica"/>
              </a:rPr>
              <a:t>；</a:t>
            </a:r>
          </a:p>
          <a:p>
            <a:r>
              <a:rPr lang="en-US" sz="2000" dirty="0" smtClean="0">
                <a:latin typeface="Helvetica"/>
                <a:cs typeface="Helvetica"/>
              </a:rPr>
              <a:t>容</a:t>
            </a:r>
            <a:r>
              <a:rPr lang="en-US" sz="2000" dirty="0">
                <a:latin typeface="Helvetica"/>
                <a:cs typeface="Helvetica"/>
              </a:rPr>
              <a:t>展</a:t>
            </a:r>
            <a:r>
              <a:rPr lang="en-US" sz="2000" dirty="0" smtClean="0">
                <a:latin typeface="Helvetica"/>
                <a:cs typeface="Helvetica"/>
              </a:rPr>
              <a:t>雲 Richard </a:t>
            </a:r>
            <a:r>
              <a:rPr lang="en-US" sz="2000" dirty="0">
                <a:latin typeface="Helvetica"/>
                <a:cs typeface="Helvetica"/>
              </a:rPr>
              <a:t>Yung (Chair </a:t>
            </a:r>
            <a:r>
              <a:rPr lang="en-US" sz="2000" dirty="0" smtClean="0">
                <a:latin typeface="Helvetica"/>
                <a:cs typeface="Helvetica"/>
              </a:rPr>
              <a:t>&amp; </a:t>
            </a:r>
            <a:r>
              <a:rPr lang="en-US" sz="2000" dirty="0" err="1" smtClean="0">
                <a:latin typeface="Helvetica"/>
                <a:cs typeface="Helvetica"/>
              </a:rPr>
              <a:t>clerk</a:t>
            </a:r>
            <a:r>
              <a:rPr lang="en-US" sz="2000" dirty="0" err="1">
                <a:latin typeface="Helvetica"/>
                <a:cs typeface="Helvetica"/>
              </a:rPr>
              <a:t>，主席</a:t>
            </a:r>
            <a:r>
              <a:rPr lang="en-US" sz="2000" dirty="0">
                <a:latin typeface="Helvetica"/>
                <a:cs typeface="Helvetica"/>
              </a:rPr>
              <a:t>&amp; 文书)。</a:t>
            </a:r>
          </a:p>
        </p:txBody>
      </p:sp>
    </p:spTree>
    <p:extLst>
      <p:ext uri="{BB962C8B-B14F-4D97-AF65-F5344CB8AC3E}">
        <p14:creationId xmlns:p14="http://schemas.microsoft.com/office/powerpoint/2010/main" val="1740654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8" y="2641600"/>
            <a:ext cx="9161318" cy="1343660"/>
          </a:xfrm>
          <a:prstGeom prst="rect">
            <a:avLst/>
          </a:prstGeom>
        </p:spPr>
      </p:pic>
    </p:spTree>
    <p:extLst>
      <p:ext uri="{BB962C8B-B14F-4D97-AF65-F5344CB8AC3E}">
        <p14:creationId xmlns:p14="http://schemas.microsoft.com/office/powerpoint/2010/main" val="346840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8" y="2641600"/>
            <a:ext cx="9161318" cy="1343660"/>
          </a:xfrm>
          <a:prstGeom prst="rect">
            <a:avLst/>
          </a:prstGeom>
        </p:spPr>
      </p:pic>
    </p:spTree>
    <p:extLst>
      <p:ext uri="{BB962C8B-B14F-4D97-AF65-F5344CB8AC3E}">
        <p14:creationId xmlns:p14="http://schemas.microsoft.com/office/powerpoint/2010/main" val="4200152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600" y="1388239"/>
            <a:ext cx="6680200" cy="4154983"/>
          </a:xfrm>
          <a:prstGeom prst="rect">
            <a:avLst/>
          </a:prstGeom>
        </p:spPr>
        <p:txBody>
          <a:bodyPr wrap="square">
            <a:spAutoFit/>
          </a:bodyPr>
          <a:lstStyle/>
          <a:p>
            <a:r>
              <a:rPr lang="en-US" sz="2200" baseline="30000" dirty="0">
                <a:latin typeface="Helvetica"/>
                <a:cs typeface="Helvetica"/>
              </a:rPr>
              <a:t>11</a:t>
            </a:r>
            <a:r>
              <a:rPr lang="en-US" sz="2200" dirty="0">
                <a:latin typeface="Helvetica"/>
                <a:cs typeface="Helvetica"/>
              </a:rPr>
              <a:t> So Christ himself gave the apostles, the prophets, the evangelists, the </a:t>
            </a:r>
            <a:r>
              <a:rPr lang="en-US" sz="2200" dirty="0">
                <a:solidFill>
                  <a:srgbClr val="FFFF00"/>
                </a:solidFill>
                <a:latin typeface="Helvetica"/>
                <a:cs typeface="Helvetica"/>
              </a:rPr>
              <a:t>pastors and teachers</a:t>
            </a:r>
            <a:r>
              <a:rPr lang="en-US" sz="2200" dirty="0">
                <a:latin typeface="Helvetica"/>
                <a:cs typeface="Helvetica"/>
              </a:rPr>
              <a:t>, </a:t>
            </a:r>
            <a:r>
              <a:rPr lang="en-US" sz="2200" baseline="30000" dirty="0">
                <a:latin typeface="Helvetica"/>
                <a:cs typeface="Helvetica"/>
              </a:rPr>
              <a:t>12</a:t>
            </a:r>
            <a:r>
              <a:rPr lang="en-US" sz="2200" dirty="0">
                <a:latin typeface="Helvetica"/>
                <a:cs typeface="Helvetica"/>
              </a:rPr>
              <a:t> to </a:t>
            </a:r>
            <a:r>
              <a:rPr lang="en-US" sz="2200" dirty="0">
                <a:solidFill>
                  <a:srgbClr val="FFFF00"/>
                </a:solidFill>
                <a:latin typeface="Helvetica"/>
                <a:cs typeface="Helvetica"/>
              </a:rPr>
              <a:t>equip</a:t>
            </a:r>
            <a:r>
              <a:rPr lang="en-US" sz="2200" dirty="0">
                <a:latin typeface="Helvetica"/>
                <a:cs typeface="Helvetica"/>
              </a:rPr>
              <a:t> his people for </a:t>
            </a:r>
            <a:r>
              <a:rPr lang="en-US" sz="2200" dirty="0">
                <a:solidFill>
                  <a:srgbClr val="FFFF00"/>
                </a:solidFill>
                <a:latin typeface="Helvetica"/>
                <a:cs typeface="Helvetica"/>
              </a:rPr>
              <a:t>works of service</a:t>
            </a:r>
            <a:r>
              <a:rPr lang="en-US" sz="2200" dirty="0">
                <a:latin typeface="Helvetica"/>
                <a:cs typeface="Helvetica"/>
              </a:rPr>
              <a:t>, so that the body of Christ may be built </a:t>
            </a:r>
            <a:r>
              <a:rPr lang="en-US" sz="2200" dirty="0" smtClean="0">
                <a:latin typeface="Helvetica"/>
                <a:cs typeface="Helvetica"/>
              </a:rPr>
              <a:t>up.</a:t>
            </a:r>
            <a:r>
              <a:rPr lang="en-US" sz="2200" dirty="0">
                <a:latin typeface="Helvetica"/>
                <a:cs typeface="Helvetica"/>
              </a:rPr>
              <a:t>		</a:t>
            </a:r>
            <a:endParaRPr lang="en-US" sz="2200" dirty="0" smtClean="0">
              <a:latin typeface="Helvetica"/>
              <a:cs typeface="Helvetica"/>
            </a:endParaRPr>
          </a:p>
          <a:p>
            <a:endParaRPr lang="en-US" sz="2200" dirty="0" smtClean="0">
              <a:latin typeface="Helvetica"/>
              <a:cs typeface="Helvetica"/>
            </a:endParaRPr>
          </a:p>
          <a:p>
            <a:endParaRPr lang="en-US" sz="2200" dirty="0">
              <a:latin typeface="Helvetica"/>
              <a:cs typeface="Helvetica"/>
            </a:endParaRPr>
          </a:p>
          <a:p>
            <a:r>
              <a:rPr lang="en-US" altLang="zh-TW" sz="2200" dirty="0"/>
              <a:t>11 </a:t>
            </a:r>
            <a:r>
              <a:rPr lang="zh-TW" altLang="en-US" sz="2200" dirty="0"/>
              <a:t>他 所 赐 的 ， 有 使 徒 ， 有 先 知 ， 有 传 福 音 的 ， 有 牧 师 和 教 师 ，</a:t>
            </a:r>
          </a:p>
          <a:p>
            <a:r>
              <a:rPr lang="en-US" altLang="zh-TW" sz="2200" dirty="0"/>
              <a:t>12 </a:t>
            </a:r>
            <a:r>
              <a:rPr lang="zh-TW" altLang="en-US" sz="2200" dirty="0"/>
              <a:t>为 要 成 全 圣 徒 ， 各 尽 其 职 ， 建 立 基 督 的 身 体 ，</a:t>
            </a:r>
            <a:endParaRPr lang="en-US" sz="2200" dirty="0"/>
          </a:p>
          <a:p>
            <a:r>
              <a:rPr lang="en-US" sz="2200" dirty="0">
                <a:latin typeface="Helvetica"/>
                <a:cs typeface="Helvetica"/>
              </a:rPr>
              <a:t>			</a:t>
            </a:r>
            <a:r>
              <a:rPr lang="en-US" sz="2200" dirty="0" smtClean="0">
                <a:latin typeface="Helvetica"/>
                <a:cs typeface="Helvetica"/>
              </a:rPr>
              <a:t>						</a:t>
            </a:r>
            <a:r>
              <a:rPr lang="en-US" sz="2200" dirty="0" smtClean="0">
                <a:latin typeface="Helvetica"/>
                <a:cs typeface="Helvetica"/>
              </a:rPr>
              <a:t>	</a:t>
            </a:r>
            <a:r>
              <a:rPr lang="zh-TW" altLang="en-US" sz="2200" dirty="0" smtClean="0"/>
              <a:t>以 </a:t>
            </a:r>
            <a:r>
              <a:rPr lang="zh-TW" altLang="en-US" sz="2200" dirty="0"/>
              <a:t>弗 所 書 </a:t>
            </a:r>
            <a:r>
              <a:rPr lang="en-US" sz="2200" dirty="0" smtClean="0">
                <a:latin typeface="Helvetica"/>
                <a:cs typeface="Helvetica"/>
              </a:rPr>
              <a:t>Ephesians </a:t>
            </a:r>
            <a:r>
              <a:rPr lang="en-US" sz="2200" dirty="0">
                <a:latin typeface="Helvetica"/>
                <a:cs typeface="Helvetica"/>
              </a:rPr>
              <a:t>4:11-</a:t>
            </a:r>
            <a:r>
              <a:rPr lang="en-US" sz="2200" dirty="0" smtClean="0">
                <a:latin typeface="Helvetica"/>
                <a:cs typeface="Helvetica"/>
              </a:rPr>
              <a:t>12</a:t>
            </a:r>
            <a:endParaRPr lang="en-US" sz="2200" dirty="0">
              <a:latin typeface="Helvetica"/>
              <a:cs typeface="Helvetica"/>
            </a:endParaRPr>
          </a:p>
        </p:txBody>
      </p:sp>
    </p:spTree>
    <p:extLst>
      <p:ext uri="{BB962C8B-B14F-4D97-AF65-F5344CB8AC3E}">
        <p14:creationId xmlns:p14="http://schemas.microsoft.com/office/powerpoint/2010/main" val="123128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601"/>
            <a:ext cx="9144000" cy="5143500"/>
          </a:xfrm>
          <a:prstGeom prst="rect">
            <a:avLst/>
          </a:prstGeom>
        </p:spPr>
      </p:pic>
    </p:spTree>
    <p:extLst>
      <p:ext uri="{BB962C8B-B14F-4D97-AF65-F5344CB8AC3E}">
        <p14:creationId xmlns:p14="http://schemas.microsoft.com/office/powerpoint/2010/main" val="108912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668538"/>
            <a:ext cx="6159500" cy="1384995"/>
          </a:xfrm>
          <a:prstGeom prst="rect">
            <a:avLst/>
          </a:prstGeom>
        </p:spPr>
        <p:txBody>
          <a:bodyPr wrap="square">
            <a:spAutoFit/>
          </a:bodyPr>
          <a:lstStyle/>
          <a:p>
            <a:r>
              <a:rPr lang="en-US" sz="2800" dirty="0" smtClean="0">
                <a:latin typeface="Helvetica"/>
                <a:cs typeface="Helvetica"/>
              </a:rPr>
              <a:t>Our calling is to </a:t>
            </a:r>
            <a:r>
              <a:rPr lang="en-US" sz="2800" dirty="0" smtClean="0">
                <a:latin typeface="Helvetica"/>
                <a:cs typeface="Helvetica"/>
              </a:rPr>
              <a:t>serve together with our deacons to meet the various needs of the church.</a:t>
            </a:r>
            <a:endParaRPr lang="en-US" sz="2800" dirty="0">
              <a:latin typeface="Helvetica"/>
              <a:cs typeface="Helvetica"/>
            </a:endParaRPr>
          </a:p>
        </p:txBody>
      </p:sp>
    </p:spTree>
    <p:extLst>
      <p:ext uri="{BB962C8B-B14F-4D97-AF65-F5344CB8AC3E}">
        <p14:creationId xmlns:p14="http://schemas.microsoft.com/office/powerpoint/2010/main" val="102756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0" y="2833468"/>
            <a:ext cx="3700127" cy="646331"/>
          </a:xfrm>
          <a:prstGeom prst="rect">
            <a:avLst/>
          </a:prstGeom>
          <a:noFill/>
        </p:spPr>
        <p:txBody>
          <a:bodyPr wrap="none" rtlCol="0">
            <a:spAutoFit/>
          </a:bodyPr>
          <a:lstStyle/>
          <a:p>
            <a:r>
              <a:rPr lang="en-US" sz="3600" dirty="0" smtClean="0">
                <a:latin typeface="Helvetica"/>
                <a:cs typeface="Helvetica"/>
              </a:rPr>
              <a:t>Division revealed</a:t>
            </a:r>
            <a:endParaRPr lang="en-US" sz="3600" dirty="0">
              <a:latin typeface="Helvetica"/>
              <a:cs typeface="Helvetica"/>
            </a:endParaRPr>
          </a:p>
        </p:txBody>
      </p:sp>
    </p:spTree>
    <p:extLst>
      <p:ext uri="{BB962C8B-B14F-4D97-AF65-F5344CB8AC3E}">
        <p14:creationId xmlns:p14="http://schemas.microsoft.com/office/powerpoint/2010/main" val="364488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143500"/>
          </a:xfrm>
          <a:prstGeom prst="rect">
            <a:avLst/>
          </a:prstGeom>
        </p:spPr>
      </p:pic>
      <p:sp>
        <p:nvSpPr>
          <p:cNvPr id="3" name="TextBox 2"/>
          <p:cNvSpPr txBox="1"/>
          <p:nvPr/>
        </p:nvSpPr>
        <p:spPr>
          <a:xfrm>
            <a:off x="4673600" y="6220936"/>
            <a:ext cx="4305300" cy="369332"/>
          </a:xfrm>
          <a:prstGeom prst="rect">
            <a:avLst/>
          </a:prstGeom>
          <a:noFill/>
        </p:spPr>
        <p:txBody>
          <a:bodyPr wrap="square" rtlCol="0">
            <a:spAutoFit/>
          </a:bodyPr>
          <a:lstStyle/>
          <a:p>
            <a:r>
              <a:rPr lang="en-US" dirty="0" smtClean="0">
                <a:latin typeface="Helvetica"/>
                <a:cs typeface="Helvetica"/>
              </a:rPr>
              <a:t>Argentina – 2004 Olympic Champions</a:t>
            </a:r>
            <a:endParaRPr lang="en-US" dirty="0">
              <a:latin typeface="Helvetica"/>
              <a:cs typeface="Helvetica"/>
            </a:endParaRPr>
          </a:p>
        </p:txBody>
      </p:sp>
    </p:spTree>
    <p:extLst>
      <p:ext uri="{BB962C8B-B14F-4D97-AF65-F5344CB8AC3E}">
        <p14:creationId xmlns:p14="http://schemas.microsoft.com/office/powerpoint/2010/main" val="202462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46887</TotalTime>
  <Words>1046</Words>
  <Application>Microsoft Macintosh PowerPoint</Application>
  <PresentationFormat>On-screen Show (4:3)</PresentationFormat>
  <Paragraphs>71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Elemental</vt:lpstr>
      <vt:lpstr>The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subject/>
  <dc:creator>Tom Siwicki</dc:creator>
  <cp:keywords/>
  <dc:description/>
  <cp:lastModifiedBy>Tom Siwicki</cp:lastModifiedBy>
  <cp:revision>546</cp:revision>
  <dcterms:created xsi:type="dcterms:W3CDTF">2013-11-03T00:06:16Z</dcterms:created>
  <dcterms:modified xsi:type="dcterms:W3CDTF">2017-07-23T14:50:24Z</dcterms:modified>
  <cp:category/>
</cp:coreProperties>
</file>