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4"/>
  </p:notesMasterIdLst>
  <p:sldIdLst>
    <p:sldId id="256" r:id="rId2"/>
    <p:sldId id="486" r:id="rId3"/>
    <p:sldId id="568" r:id="rId4"/>
    <p:sldId id="512" r:id="rId5"/>
    <p:sldId id="585" r:id="rId6"/>
    <p:sldId id="587" r:id="rId7"/>
    <p:sldId id="557" r:id="rId8"/>
    <p:sldId id="588" r:id="rId9"/>
    <p:sldId id="571" r:id="rId10"/>
    <p:sldId id="589" r:id="rId11"/>
    <p:sldId id="590" r:id="rId12"/>
    <p:sldId id="604" r:id="rId13"/>
    <p:sldId id="578" r:id="rId14"/>
    <p:sldId id="605" r:id="rId15"/>
    <p:sldId id="606" r:id="rId16"/>
    <p:sldId id="608" r:id="rId17"/>
    <p:sldId id="601" r:id="rId18"/>
    <p:sldId id="607" r:id="rId19"/>
    <p:sldId id="611" r:id="rId20"/>
    <p:sldId id="609" r:id="rId21"/>
    <p:sldId id="610" r:id="rId22"/>
    <p:sldId id="612" r:id="rId23"/>
    <p:sldId id="547" r:id="rId24"/>
    <p:sldId id="456" r:id="rId25"/>
    <p:sldId id="613" r:id="rId26"/>
    <p:sldId id="614" r:id="rId27"/>
    <p:sldId id="592" r:id="rId28"/>
    <p:sldId id="615" r:id="rId29"/>
    <p:sldId id="618" r:id="rId30"/>
    <p:sldId id="616" r:id="rId31"/>
    <p:sldId id="617" r:id="rId32"/>
    <p:sldId id="61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712" autoAdjust="0"/>
  </p:normalViewPr>
  <p:slideViewPr>
    <p:cSldViewPr snapToGrid="0" snapToObjects="1">
      <p:cViewPr>
        <p:scale>
          <a:sx n="100" d="100"/>
          <a:sy n="100" d="100"/>
        </p:scale>
        <p:origin x="-104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10/31/15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Saturday, October 31, 15</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Saturday, October 31, 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Saturday, October 31, 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Saturday, October 31, 15</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Saturday, October 31, 15</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Saturday, October 31, 15</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Saturday, October 31, 15</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Saturday, October 31, 15</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Saturday, October 31, 15</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Saturday, October 31, 15</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Saturday, October 31, 15</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Saturday, October 31, 15</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t>Transformed</a:t>
            </a:r>
            <a:endParaRPr lang="en-US" sz="4000" b="1" dirty="0"/>
          </a:p>
        </p:txBody>
      </p:sp>
      <p:sp>
        <p:nvSpPr>
          <p:cNvPr id="3" name="Subtitle 2"/>
          <p:cNvSpPr>
            <a:spLocks noGrp="1"/>
          </p:cNvSpPr>
          <p:nvPr>
            <p:ph type="subTitle" idx="1"/>
          </p:nvPr>
        </p:nvSpPr>
        <p:spPr/>
        <p:txBody>
          <a:bodyPr>
            <a:normAutofit/>
          </a:bodyPr>
          <a:lstStyle/>
          <a:p>
            <a:r>
              <a:rPr lang="en-US" sz="3200" dirty="0" smtClean="0"/>
              <a:t>Demas: A Cautionary Tale</a:t>
            </a:r>
            <a:endParaRPr lang="en-US" sz="3200" dirty="0"/>
          </a:p>
        </p:txBody>
      </p:sp>
    </p:spTree>
    <p:extLst>
      <p:ext uri="{BB962C8B-B14F-4D97-AF65-F5344CB8AC3E}">
        <p14:creationId xmlns:p14="http://schemas.microsoft.com/office/powerpoint/2010/main" val="711783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500" y="2144048"/>
            <a:ext cx="7073900" cy="2677656"/>
          </a:xfrm>
          <a:prstGeom prst="rect">
            <a:avLst/>
          </a:prstGeom>
        </p:spPr>
        <p:txBody>
          <a:bodyPr wrap="square">
            <a:spAutoFit/>
          </a:bodyPr>
          <a:lstStyle/>
          <a:p>
            <a:r>
              <a:rPr lang="en-US" sz="2800" b="1" baseline="30000" dirty="0">
                <a:latin typeface="Helvetica"/>
                <a:cs typeface="Helvetica"/>
              </a:rPr>
              <a:t>23 </a:t>
            </a:r>
            <a:r>
              <a:rPr lang="en-US" sz="2800" dirty="0" err="1">
                <a:latin typeface="Helvetica"/>
                <a:cs typeface="Helvetica"/>
              </a:rPr>
              <a:t>Epaphras</a:t>
            </a:r>
            <a:r>
              <a:rPr lang="en-US" sz="2800" dirty="0">
                <a:latin typeface="Helvetica"/>
                <a:cs typeface="Helvetica"/>
              </a:rPr>
              <a:t>, my fellow prisoner in Christ Jesus, sends you greetings. </a:t>
            </a:r>
            <a:r>
              <a:rPr lang="en-US" sz="2800" b="1" baseline="30000" dirty="0">
                <a:latin typeface="Helvetica"/>
                <a:cs typeface="Helvetica"/>
              </a:rPr>
              <a:t>24 </a:t>
            </a:r>
            <a:r>
              <a:rPr lang="en-US" sz="2800" dirty="0">
                <a:latin typeface="Helvetica"/>
                <a:cs typeface="Helvetica"/>
              </a:rPr>
              <a:t>And so do Mark, Aristarchus, Demas and Luke, my </a:t>
            </a:r>
            <a:r>
              <a:rPr lang="en-US" sz="2800" dirty="0">
                <a:solidFill>
                  <a:srgbClr val="FFFF00"/>
                </a:solidFill>
                <a:latin typeface="Helvetica"/>
                <a:cs typeface="Helvetica"/>
              </a:rPr>
              <a:t>fellow workers</a:t>
            </a:r>
            <a:r>
              <a:rPr lang="en-US" sz="2800" dirty="0">
                <a:latin typeface="Helvetica"/>
                <a:cs typeface="Helvetica"/>
              </a:rPr>
              <a:t>.  	</a:t>
            </a:r>
          </a:p>
          <a:p>
            <a:r>
              <a:rPr lang="en-US" sz="2800" dirty="0">
                <a:latin typeface="Helvetica"/>
                <a:cs typeface="Helvetica"/>
              </a:rPr>
              <a:t>									</a:t>
            </a:r>
            <a:r>
              <a:rPr lang="en-US" sz="2800" dirty="0" smtClean="0">
                <a:latin typeface="Helvetica"/>
                <a:cs typeface="Helvetica"/>
              </a:rPr>
              <a:t>		Philemon </a:t>
            </a:r>
            <a:r>
              <a:rPr lang="en-US" sz="2800" dirty="0">
                <a:latin typeface="Helvetica"/>
                <a:cs typeface="Helvetica"/>
              </a:rPr>
              <a:t>23-24</a:t>
            </a:r>
          </a:p>
        </p:txBody>
      </p:sp>
    </p:spTree>
    <p:extLst>
      <p:ext uri="{BB962C8B-B14F-4D97-AF65-F5344CB8AC3E}">
        <p14:creationId xmlns:p14="http://schemas.microsoft.com/office/powerpoint/2010/main" val="3097921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7800" y="1879938"/>
            <a:ext cx="6515100" cy="2893100"/>
          </a:xfrm>
          <a:prstGeom prst="rect">
            <a:avLst/>
          </a:prstGeom>
        </p:spPr>
        <p:txBody>
          <a:bodyPr wrap="square">
            <a:spAutoFit/>
          </a:bodyPr>
          <a:lstStyle/>
          <a:p>
            <a:r>
              <a:rPr lang="en-US" sz="2600" dirty="0" smtClean="0">
                <a:latin typeface="Helvetica"/>
                <a:cs typeface="Helvetica"/>
              </a:rPr>
              <a:t>The word </a:t>
            </a:r>
            <a:r>
              <a:rPr lang="en-US" sz="2600" dirty="0" smtClean="0">
                <a:solidFill>
                  <a:srgbClr val="FFFF00"/>
                </a:solidFill>
                <a:latin typeface="Helvetica"/>
                <a:cs typeface="Helvetica"/>
              </a:rPr>
              <a:t>coworker </a:t>
            </a:r>
            <a:r>
              <a:rPr lang="en-US" sz="2600" dirty="0" smtClean="0">
                <a:latin typeface="Helvetica"/>
                <a:cs typeface="Helvetica"/>
              </a:rPr>
              <a:t>“implies </a:t>
            </a:r>
            <a:r>
              <a:rPr lang="en-US" sz="2600" dirty="0">
                <a:latin typeface="Helvetica"/>
                <a:cs typeface="Helvetica"/>
              </a:rPr>
              <a:t>that two people are working closely together as partners, sharing work and responsibility.  There is even the suggestion of equality in the word co-worker.”  </a:t>
            </a:r>
            <a:endParaRPr lang="en-US" sz="2600" dirty="0" smtClean="0">
              <a:latin typeface="Helvetica"/>
              <a:cs typeface="Helvetica"/>
            </a:endParaRPr>
          </a:p>
          <a:p>
            <a:endParaRPr lang="en-US" sz="2600" dirty="0">
              <a:latin typeface="Helvetica"/>
              <a:cs typeface="Helvetica"/>
            </a:endParaRPr>
          </a:p>
          <a:p>
            <a:r>
              <a:rPr lang="en-US" sz="2600" dirty="0" smtClean="0">
                <a:latin typeface="Helvetica"/>
                <a:cs typeface="Helvetica"/>
              </a:rPr>
              <a:t>				W</a:t>
            </a:r>
            <a:r>
              <a:rPr lang="en-US" sz="2600" dirty="0">
                <a:latin typeface="Helvetica"/>
                <a:cs typeface="Helvetica"/>
              </a:rPr>
              <a:t>. D. Thomas </a:t>
            </a:r>
          </a:p>
        </p:txBody>
      </p:sp>
    </p:spTree>
    <p:extLst>
      <p:ext uri="{BB962C8B-B14F-4D97-AF65-F5344CB8AC3E}">
        <p14:creationId xmlns:p14="http://schemas.microsoft.com/office/powerpoint/2010/main" val="3187664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4797" y="952500"/>
            <a:ext cx="7538803" cy="4892202"/>
          </a:xfrm>
          <a:prstGeom prst="rect">
            <a:avLst/>
          </a:prstGeom>
        </p:spPr>
      </p:pic>
    </p:spTree>
    <p:extLst>
      <p:ext uri="{BB962C8B-B14F-4D97-AF65-F5344CB8AC3E}">
        <p14:creationId xmlns:p14="http://schemas.microsoft.com/office/powerpoint/2010/main" val="2061986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1300" y="2707213"/>
            <a:ext cx="1846855" cy="769441"/>
          </a:xfrm>
          <a:prstGeom prst="rect">
            <a:avLst/>
          </a:prstGeom>
          <a:noFill/>
        </p:spPr>
        <p:txBody>
          <a:bodyPr wrap="none" rtlCol="0">
            <a:spAutoFit/>
          </a:bodyPr>
          <a:lstStyle/>
          <a:p>
            <a:r>
              <a:rPr lang="en-US" sz="4400" dirty="0" smtClean="0">
                <a:latin typeface="Helvetica"/>
                <a:cs typeface="Helvetica"/>
              </a:rPr>
              <a:t>Carnal</a:t>
            </a:r>
            <a:endParaRPr lang="en-US" sz="4400" dirty="0">
              <a:latin typeface="Helvetica"/>
              <a:cs typeface="Helvetica"/>
            </a:endParaRPr>
          </a:p>
        </p:txBody>
      </p:sp>
    </p:spTree>
    <p:extLst>
      <p:ext uri="{BB962C8B-B14F-4D97-AF65-F5344CB8AC3E}">
        <p14:creationId xmlns:p14="http://schemas.microsoft.com/office/powerpoint/2010/main" val="3198213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500" y="1597948"/>
            <a:ext cx="7073900" cy="3693318"/>
          </a:xfrm>
          <a:prstGeom prst="rect">
            <a:avLst/>
          </a:prstGeom>
        </p:spPr>
        <p:txBody>
          <a:bodyPr wrap="square">
            <a:spAutoFit/>
          </a:bodyPr>
          <a:lstStyle/>
          <a:p>
            <a:r>
              <a:rPr lang="en-US" sz="2600" b="1" baseline="30000" dirty="0">
                <a:latin typeface="Helvetica"/>
                <a:cs typeface="Helvetica"/>
              </a:rPr>
              <a:t>9 </a:t>
            </a:r>
            <a:r>
              <a:rPr lang="en-US" sz="2600" dirty="0">
                <a:latin typeface="Helvetica"/>
                <a:cs typeface="Helvetica"/>
              </a:rPr>
              <a:t>Do your best to come to me quickly, </a:t>
            </a:r>
            <a:r>
              <a:rPr lang="en-US" sz="2600" b="1" baseline="30000" dirty="0">
                <a:latin typeface="Helvetica"/>
                <a:cs typeface="Helvetica"/>
              </a:rPr>
              <a:t>10 </a:t>
            </a:r>
            <a:r>
              <a:rPr lang="en-US" sz="2600" dirty="0">
                <a:latin typeface="Helvetica"/>
                <a:cs typeface="Helvetica"/>
              </a:rPr>
              <a:t>for Demas, because he </a:t>
            </a:r>
            <a:r>
              <a:rPr lang="en-US" sz="2600" dirty="0">
                <a:solidFill>
                  <a:srgbClr val="FFFF00"/>
                </a:solidFill>
                <a:latin typeface="Helvetica"/>
                <a:cs typeface="Helvetica"/>
              </a:rPr>
              <a:t>loved this world</a:t>
            </a:r>
            <a:r>
              <a:rPr lang="en-US" sz="2600" dirty="0">
                <a:latin typeface="Helvetica"/>
                <a:cs typeface="Helvetica"/>
              </a:rPr>
              <a:t>, has </a:t>
            </a:r>
            <a:r>
              <a:rPr lang="en-US" sz="2600" dirty="0">
                <a:solidFill>
                  <a:srgbClr val="FFFF00"/>
                </a:solidFill>
                <a:latin typeface="Helvetica"/>
                <a:cs typeface="Helvetica"/>
              </a:rPr>
              <a:t>deserted</a:t>
            </a:r>
            <a:r>
              <a:rPr lang="en-US" sz="2600" dirty="0">
                <a:latin typeface="Helvetica"/>
                <a:cs typeface="Helvetica"/>
              </a:rPr>
              <a:t> me and has gone to Thessalonica. </a:t>
            </a:r>
            <a:r>
              <a:rPr lang="en-US" sz="2600" dirty="0" err="1">
                <a:latin typeface="Helvetica"/>
                <a:cs typeface="Helvetica"/>
              </a:rPr>
              <a:t>Crescens</a:t>
            </a:r>
            <a:r>
              <a:rPr lang="en-US" sz="2600" dirty="0">
                <a:latin typeface="Helvetica"/>
                <a:cs typeface="Helvetica"/>
              </a:rPr>
              <a:t> has gone to Galatia, and Titus to Dalmatia. </a:t>
            </a:r>
            <a:r>
              <a:rPr lang="en-US" sz="2600" b="1" baseline="30000" dirty="0">
                <a:latin typeface="Helvetica"/>
                <a:cs typeface="Helvetica"/>
              </a:rPr>
              <a:t>11 </a:t>
            </a:r>
            <a:r>
              <a:rPr lang="en-US" sz="2600" dirty="0">
                <a:latin typeface="Helvetica"/>
                <a:cs typeface="Helvetica"/>
              </a:rPr>
              <a:t>Only Luke is with me. Get Mark and bring him with you, because he is helpful to me in my ministry</a:t>
            </a:r>
            <a:r>
              <a:rPr lang="en-US" sz="2600" dirty="0" smtClean="0">
                <a:latin typeface="Helvetica"/>
                <a:cs typeface="Helvetica"/>
              </a:rPr>
              <a:t>.</a:t>
            </a:r>
          </a:p>
          <a:p>
            <a:endParaRPr lang="en-US" sz="2600" dirty="0">
              <a:latin typeface="Helvetica"/>
              <a:cs typeface="Helvetica"/>
            </a:endParaRPr>
          </a:p>
          <a:p>
            <a:pPr>
              <a:spcAft>
                <a:spcPts val="1200"/>
              </a:spcAft>
            </a:pPr>
            <a:r>
              <a:rPr lang="en-US" sz="2600" dirty="0" smtClean="0">
                <a:latin typeface="Helvetica"/>
                <a:cs typeface="Helvetica"/>
              </a:rPr>
              <a:t>	</a:t>
            </a:r>
            <a:r>
              <a:rPr lang="en-US" sz="2600" dirty="0">
                <a:latin typeface="Helvetica"/>
                <a:cs typeface="Helvetica"/>
              </a:rPr>
              <a:t>	</a:t>
            </a:r>
            <a:r>
              <a:rPr lang="en-US" sz="2600" dirty="0" smtClean="0">
                <a:latin typeface="Helvetica"/>
                <a:cs typeface="Helvetica"/>
              </a:rPr>
              <a:t>		2 Timothy 4:9-11</a:t>
            </a:r>
            <a:endParaRPr lang="en-US" sz="2600" dirty="0" smtClean="0">
              <a:latin typeface="Helvetica"/>
              <a:cs typeface="Helvetica"/>
            </a:endParaRPr>
          </a:p>
        </p:txBody>
      </p:sp>
    </p:spTree>
    <p:extLst>
      <p:ext uri="{BB962C8B-B14F-4D97-AF65-F5344CB8AC3E}">
        <p14:creationId xmlns:p14="http://schemas.microsoft.com/office/powerpoint/2010/main" val="4017491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40774" y="571500"/>
            <a:ext cx="3803660" cy="5880100"/>
          </a:xfrm>
          <a:prstGeom prst="rect">
            <a:avLst/>
          </a:prstGeom>
        </p:spPr>
      </p:pic>
    </p:spTree>
    <p:extLst>
      <p:ext uri="{BB962C8B-B14F-4D97-AF65-F5344CB8AC3E}">
        <p14:creationId xmlns:p14="http://schemas.microsoft.com/office/powerpoint/2010/main" val="2217951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5058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815968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9400" y="2560935"/>
            <a:ext cx="5956300" cy="1384995"/>
          </a:xfrm>
          <a:prstGeom prst="rect">
            <a:avLst/>
          </a:prstGeom>
        </p:spPr>
        <p:txBody>
          <a:bodyPr wrap="square">
            <a:spAutoFit/>
          </a:bodyPr>
          <a:lstStyle/>
          <a:p>
            <a:r>
              <a:rPr lang="en-US" sz="2800" dirty="0" smtClean="0">
                <a:latin typeface="Helvetica"/>
                <a:cs typeface="Helvetica"/>
              </a:rPr>
              <a:t>The </a:t>
            </a:r>
            <a:r>
              <a:rPr lang="en-US" sz="2800" dirty="0">
                <a:latin typeface="Helvetica"/>
                <a:cs typeface="Helvetica"/>
              </a:rPr>
              <a:t>lust of the flesh, has to do with the gratification of the flesh (what makes me feel good physically).</a:t>
            </a:r>
          </a:p>
        </p:txBody>
      </p:sp>
    </p:spTree>
    <p:extLst>
      <p:ext uri="{BB962C8B-B14F-4D97-AF65-F5344CB8AC3E}">
        <p14:creationId xmlns:p14="http://schemas.microsoft.com/office/powerpoint/2010/main" val="1049424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0168" y="863600"/>
            <a:ext cx="7484532" cy="5613399"/>
          </a:xfrm>
          <a:prstGeom prst="rect">
            <a:avLst/>
          </a:prstGeom>
        </p:spPr>
      </p:pic>
    </p:spTree>
    <p:extLst>
      <p:ext uri="{BB962C8B-B14F-4D97-AF65-F5344CB8AC3E}">
        <p14:creationId xmlns:p14="http://schemas.microsoft.com/office/powerpoint/2010/main" val="2080524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6300" y="688975"/>
            <a:ext cx="7361768" cy="5521326"/>
          </a:xfrm>
          <a:prstGeom prst="rect">
            <a:avLst/>
          </a:prstGeom>
        </p:spPr>
      </p:pic>
    </p:spTree>
    <p:extLst>
      <p:ext uri="{BB962C8B-B14F-4D97-AF65-F5344CB8AC3E}">
        <p14:creationId xmlns:p14="http://schemas.microsoft.com/office/powerpoint/2010/main" val="1054562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3300" y="1494536"/>
            <a:ext cx="6807200" cy="3812032"/>
          </a:xfrm>
          <a:prstGeom prst="rect">
            <a:avLst/>
          </a:prstGeom>
        </p:spPr>
      </p:pic>
    </p:spTree>
    <p:extLst>
      <p:ext uri="{BB962C8B-B14F-4D97-AF65-F5344CB8AC3E}">
        <p14:creationId xmlns:p14="http://schemas.microsoft.com/office/powerpoint/2010/main" val="3759874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6300" y="2169636"/>
            <a:ext cx="7366000" cy="2092881"/>
          </a:xfrm>
          <a:prstGeom prst="rect">
            <a:avLst/>
          </a:prstGeom>
        </p:spPr>
        <p:txBody>
          <a:bodyPr wrap="square">
            <a:spAutoFit/>
          </a:bodyPr>
          <a:lstStyle/>
          <a:p>
            <a:r>
              <a:rPr lang="en-US" sz="2600" dirty="0" smtClean="0">
                <a:latin typeface="Helvetica"/>
                <a:cs typeface="Helvetica"/>
              </a:rPr>
              <a:t>Lust </a:t>
            </a:r>
            <a:r>
              <a:rPr lang="en-US" sz="2600" dirty="0">
                <a:latin typeface="Helvetica"/>
                <a:cs typeface="Helvetica"/>
              </a:rPr>
              <a:t>of the eyes (what possessions I want to make me happy).  These sins would be what we see and desire to have, but the object we want is not ours to have because it belongs to someone else. </a:t>
            </a:r>
          </a:p>
        </p:txBody>
      </p:sp>
    </p:spTree>
    <p:extLst>
      <p:ext uri="{BB962C8B-B14F-4D97-AF65-F5344CB8AC3E}">
        <p14:creationId xmlns:p14="http://schemas.microsoft.com/office/powerpoint/2010/main" val="3375670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1133" y="1168400"/>
            <a:ext cx="7153493" cy="4368800"/>
          </a:xfrm>
          <a:prstGeom prst="rect">
            <a:avLst/>
          </a:prstGeom>
        </p:spPr>
      </p:pic>
    </p:spTree>
    <p:extLst>
      <p:ext uri="{BB962C8B-B14F-4D97-AF65-F5344CB8AC3E}">
        <p14:creationId xmlns:p14="http://schemas.microsoft.com/office/powerpoint/2010/main" val="2754090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2800" y="1304924"/>
            <a:ext cx="7569200" cy="4257675"/>
          </a:xfrm>
          <a:prstGeom prst="rect">
            <a:avLst/>
          </a:prstGeom>
        </p:spPr>
      </p:pic>
    </p:spTree>
    <p:extLst>
      <p:ext uri="{BB962C8B-B14F-4D97-AF65-F5344CB8AC3E}">
        <p14:creationId xmlns:p14="http://schemas.microsoft.com/office/powerpoint/2010/main" val="2458547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0700" y="2295436"/>
            <a:ext cx="5943600" cy="1692771"/>
          </a:xfrm>
          <a:prstGeom prst="rect">
            <a:avLst/>
          </a:prstGeom>
        </p:spPr>
        <p:txBody>
          <a:bodyPr wrap="square">
            <a:spAutoFit/>
          </a:bodyPr>
          <a:lstStyle/>
          <a:p>
            <a:r>
              <a:rPr lang="en-US" sz="2600" dirty="0" smtClean="0">
                <a:latin typeface="Helvetica"/>
                <a:cs typeface="Helvetica"/>
              </a:rPr>
              <a:t>Pride </a:t>
            </a:r>
            <a:r>
              <a:rPr lang="en-US" sz="2600" dirty="0">
                <a:latin typeface="Helvetica"/>
                <a:cs typeface="Helvetica"/>
              </a:rPr>
              <a:t>of life (what I want to be).  This is the arrogance that one has when they boast about themselves, their accomplishments, or their possessions.</a:t>
            </a:r>
          </a:p>
        </p:txBody>
      </p:sp>
    </p:spTree>
    <p:extLst>
      <p:ext uri="{BB962C8B-B14F-4D97-AF65-F5344CB8AC3E}">
        <p14:creationId xmlns:p14="http://schemas.microsoft.com/office/powerpoint/2010/main" val="3338383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8436" y="660400"/>
            <a:ext cx="5148748" cy="5841999"/>
          </a:xfrm>
          <a:prstGeom prst="rect">
            <a:avLst/>
          </a:prstGeom>
        </p:spPr>
      </p:pic>
    </p:spTree>
    <p:extLst>
      <p:ext uri="{BB962C8B-B14F-4D97-AF65-F5344CB8AC3E}">
        <p14:creationId xmlns:p14="http://schemas.microsoft.com/office/powerpoint/2010/main" val="2867316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1900" y="1181100"/>
            <a:ext cx="4381500" cy="4381500"/>
          </a:xfrm>
          <a:prstGeom prst="rect">
            <a:avLst/>
          </a:prstGeom>
        </p:spPr>
      </p:pic>
    </p:spTree>
    <p:extLst>
      <p:ext uri="{BB962C8B-B14F-4D97-AF65-F5344CB8AC3E}">
        <p14:creationId xmlns:p14="http://schemas.microsoft.com/office/powerpoint/2010/main" val="38235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8900" y="1384300"/>
            <a:ext cx="6350000" cy="4216400"/>
          </a:xfrm>
          <a:prstGeom prst="rect">
            <a:avLst/>
          </a:prstGeom>
        </p:spPr>
      </p:pic>
    </p:spTree>
    <p:extLst>
      <p:ext uri="{BB962C8B-B14F-4D97-AF65-F5344CB8AC3E}">
        <p14:creationId xmlns:p14="http://schemas.microsoft.com/office/powerpoint/2010/main" val="1801837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3700" y="1606550"/>
            <a:ext cx="8216900" cy="4108450"/>
          </a:xfrm>
          <a:prstGeom prst="rect">
            <a:avLst/>
          </a:prstGeom>
        </p:spPr>
      </p:pic>
    </p:spTree>
    <p:extLst>
      <p:ext uri="{BB962C8B-B14F-4D97-AF65-F5344CB8AC3E}">
        <p14:creationId xmlns:p14="http://schemas.microsoft.com/office/powerpoint/2010/main" val="1967671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6100" y="2510135"/>
            <a:ext cx="5765800" cy="2092881"/>
          </a:xfrm>
          <a:prstGeom prst="rect">
            <a:avLst/>
          </a:prstGeom>
        </p:spPr>
        <p:txBody>
          <a:bodyPr wrap="square">
            <a:spAutoFit/>
          </a:bodyPr>
          <a:lstStyle/>
          <a:p>
            <a:r>
              <a:rPr lang="en-US" sz="2600" dirty="0">
                <a:latin typeface="Helvetica"/>
                <a:cs typeface="Helvetica"/>
              </a:rPr>
              <a:t>I am not saying this because I am in need, for I have learned to be content whatever the circumstances</a:t>
            </a:r>
            <a:r>
              <a:rPr lang="en-US" sz="2600" dirty="0" smtClean="0">
                <a:latin typeface="Helvetica"/>
                <a:cs typeface="Helvetica"/>
              </a:rPr>
              <a:t>.</a:t>
            </a:r>
          </a:p>
          <a:p>
            <a:endParaRPr lang="en-US" sz="2600" dirty="0">
              <a:latin typeface="Helvetica"/>
              <a:cs typeface="Helvetica"/>
            </a:endParaRPr>
          </a:p>
          <a:p>
            <a:r>
              <a:rPr lang="en-US" sz="2600" dirty="0" smtClean="0">
                <a:latin typeface="Helvetica"/>
                <a:cs typeface="Helvetica"/>
              </a:rPr>
              <a:t>			Philippians 4:11</a:t>
            </a:r>
            <a:endParaRPr lang="en-US" sz="2600" dirty="0">
              <a:latin typeface="Helvetica"/>
              <a:cs typeface="Helvetica"/>
            </a:endParaRPr>
          </a:p>
        </p:txBody>
      </p:sp>
    </p:spTree>
    <p:extLst>
      <p:ext uri="{BB962C8B-B14F-4D97-AF65-F5344CB8AC3E}">
        <p14:creationId xmlns:p14="http://schemas.microsoft.com/office/powerpoint/2010/main" val="1762289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500" y="1597948"/>
            <a:ext cx="7073900" cy="3693318"/>
          </a:xfrm>
          <a:prstGeom prst="rect">
            <a:avLst/>
          </a:prstGeom>
        </p:spPr>
        <p:txBody>
          <a:bodyPr wrap="square">
            <a:spAutoFit/>
          </a:bodyPr>
          <a:lstStyle/>
          <a:p>
            <a:r>
              <a:rPr lang="en-US" sz="2600" b="1" baseline="30000" dirty="0">
                <a:latin typeface="Helvetica"/>
                <a:cs typeface="Helvetica"/>
              </a:rPr>
              <a:t>9 </a:t>
            </a:r>
            <a:r>
              <a:rPr lang="en-US" sz="2600" dirty="0">
                <a:latin typeface="Helvetica"/>
                <a:cs typeface="Helvetica"/>
              </a:rPr>
              <a:t>Do your best to come to me quickly, </a:t>
            </a:r>
            <a:r>
              <a:rPr lang="en-US" sz="2600" b="1" baseline="30000" dirty="0">
                <a:latin typeface="Helvetica"/>
                <a:cs typeface="Helvetica"/>
              </a:rPr>
              <a:t>10 </a:t>
            </a:r>
            <a:r>
              <a:rPr lang="en-US" sz="2600" dirty="0">
                <a:latin typeface="Helvetica"/>
                <a:cs typeface="Helvetica"/>
              </a:rPr>
              <a:t>for Demas, because he loved this world, has deserted me and has gone to Thessalonica. </a:t>
            </a:r>
            <a:r>
              <a:rPr lang="en-US" sz="2600" dirty="0" err="1">
                <a:latin typeface="Helvetica"/>
                <a:cs typeface="Helvetica"/>
              </a:rPr>
              <a:t>Crescens</a:t>
            </a:r>
            <a:r>
              <a:rPr lang="en-US" sz="2600" dirty="0">
                <a:latin typeface="Helvetica"/>
                <a:cs typeface="Helvetica"/>
              </a:rPr>
              <a:t> has gone to Galatia, and Titus to Dalmatia. </a:t>
            </a:r>
            <a:r>
              <a:rPr lang="en-US" sz="2600" b="1" baseline="30000" dirty="0">
                <a:latin typeface="Helvetica"/>
                <a:cs typeface="Helvetica"/>
              </a:rPr>
              <a:t>11 </a:t>
            </a:r>
            <a:r>
              <a:rPr lang="en-US" sz="2600" dirty="0">
                <a:latin typeface="Helvetica"/>
                <a:cs typeface="Helvetica"/>
              </a:rPr>
              <a:t>Only Luke is with me. Get Mark and bring him with you, because he is helpful to me in my ministry</a:t>
            </a:r>
            <a:r>
              <a:rPr lang="en-US" sz="2600" dirty="0" smtClean="0">
                <a:latin typeface="Helvetica"/>
                <a:cs typeface="Helvetica"/>
              </a:rPr>
              <a:t>.</a:t>
            </a:r>
          </a:p>
          <a:p>
            <a:endParaRPr lang="en-US" sz="2600" dirty="0">
              <a:latin typeface="Helvetica"/>
              <a:cs typeface="Helvetica"/>
            </a:endParaRPr>
          </a:p>
          <a:p>
            <a:pPr>
              <a:spcAft>
                <a:spcPts val="1200"/>
              </a:spcAft>
            </a:pPr>
            <a:r>
              <a:rPr lang="en-US" sz="2600" dirty="0" smtClean="0">
                <a:latin typeface="Helvetica"/>
                <a:cs typeface="Helvetica"/>
              </a:rPr>
              <a:t>	</a:t>
            </a:r>
            <a:r>
              <a:rPr lang="en-US" sz="2600" dirty="0">
                <a:latin typeface="Helvetica"/>
                <a:cs typeface="Helvetica"/>
              </a:rPr>
              <a:t>	</a:t>
            </a:r>
            <a:r>
              <a:rPr lang="en-US" sz="2600" dirty="0" smtClean="0">
                <a:latin typeface="Helvetica"/>
                <a:cs typeface="Helvetica"/>
              </a:rPr>
              <a:t>		2 Timothy 4:9-11</a:t>
            </a:r>
            <a:endParaRPr lang="en-US" sz="2600" dirty="0" smtClean="0">
              <a:latin typeface="Helvetica"/>
              <a:cs typeface="Helvetica"/>
            </a:endParaRPr>
          </a:p>
        </p:txBody>
      </p:sp>
    </p:spTree>
    <p:extLst>
      <p:ext uri="{BB962C8B-B14F-4D97-AF65-F5344CB8AC3E}">
        <p14:creationId xmlns:p14="http://schemas.microsoft.com/office/powerpoint/2010/main" val="118217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8500" y="1470660"/>
            <a:ext cx="5295900" cy="4236720"/>
          </a:xfrm>
          <a:prstGeom prst="rect">
            <a:avLst/>
          </a:prstGeom>
        </p:spPr>
      </p:pic>
    </p:spTree>
    <p:extLst>
      <p:ext uri="{BB962C8B-B14F-4D97-AF65-F5344CB8AC3E}">
        <p14:creationId xmlns:p14="http://schemas.microsoft.com/office/powerpoint/2010/main" val="9741403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500" y="2588548"/>
            <a:ext cx="7073900" cy="1692771"/>
          </a:xfrm>
          <a:prstGeom prst="rect">
            <a:avLst/>
          </a:prstGeom>
        </p:spPr>
        <p:txBody>
          <a:bodyPr wrap="square">
            <a:spAutoFit/>
          </a:bodyPr>
          <a:lstStyle/>
          <a:p>
            <a:r>
              <a:rPr lang="en-US" sz="2600" dirty="0" smtClean="0">
                <a:latin typeface="Helvetica"/>
                <a:cs typeface="Helvetica"/>
              </a:rPr>
              <a:t>Only </a:t>
            </a:r>
            <a:r>
              <a:rPr lang="en-US" sz="2600" dirty="0">
                <a:latin typeface="Helvetica"/>
                <a:cs typeface="Helvetica"/>
              </a:rPr>
              <a:t>Luke is with me. Get Mark and bring him with you, because he is helpful to me in my ministry</a:t>
            </a:r>
            <a:r>
              <a:rPr lang="en-US" sz="2600" dirty="0" smtClean="0">
                <a:latin typeface="Helvetica"/>
                <a:cs typeface="Helvetica"/>
              </a:rPr>
              <a:t>.</a:t>
            </a:r>
            <a:endParaRPr lang="en-US" sz="2600" dirty="0">
              <a:latin typeface="Helvetica"/>
              <a:cs typeface="Helvetica"/>
            </a:endParaRPr>
          </a:p>
          <a:p>
            <a:pPr>
              <a:spcAft>
                <a:spcPts val="1200"/>
              </a:spcAft>
            </a:pPr>
            <a:r>
              <a:rPr lang="en-US" sz="2600" dirty="0" smtClean="0">
                <a:latin typeface="Helvetica"/>
                <a:cs typeface="Helvetica"/>
              </a:rPr>
              <a:t>	</a:t>
            </a:r>
            <a:r>
              <a:rPr lang="en-US" sz="2600" dirty="0">
                <a:latin typeface="Helvetica"/>
                <a:cs typeface="Helvetica"/>
              </a:rPr>
              <a:t>	</a:t>
            </a:r>
            <a:r>
              <a:rPr lang="en-US" sz="2600" dirty="0" smtClean="0">
                <a:latin typeface="Helvetica"/>
                <a:cs typeface="Helvetica"/>
              </a:rPr>
              <a:t>		2 Timothy 4:11</a:t>
            </a:r>
            <a:endParaRPr lang="en-US" sz="2600" dirty="0" smtClean="0">
              <a:latin typeface="Helvetica"/>
              <a:cs typeface="Helvetica"/>
            </a:endParaRPr>
          </a:p>
        </p:txBody>
      </p:sp>
    </p:spTree>
    <p:extLst>
      <p:ext uri="{BB962C8B-B14F-4D97-AF65-F5344CB8AC3E}">
        <p14:creationId xmlns:p14="http://schemas.microsoft.com/office/powerpoint/2010/main" val="2188224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5300" y="1849230"/>
            <a:ext cx="8280400" cy="3240157"/>
          </a:xfrm>
          <a:prstGeom prst="rect">
            <a:avLst/>
          </a:prstGeom>
        </p:spPr>
      </p:pic>
    </p:spTree>
    <p:extLst>
      <p:ext uri="{BB962C8B-B14F-4D97-AF65-F5344CB8AC3E}">
        <p14:creationId xmlns:p14="http://schemas.microsoft.com/office/powerpoint/2010/main" val="328185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0" y="2605613"/>
            <a:ext cx="3070422" cy="769441"/>
          </a:xfrm>
          <a:prstGeom prst="rect">
            <a:avLst/>
          </a:prstGeom>
          <a:noFill/>
        </p:spPr>
        <p:txBody>
          <a:bodyPr wrap="none" rtlCol="0">
            <a:spAutoFit/>
          </a:bodyPr>
          <a:lstStyle/>
          <a:p>
            <a:r>
              <a:rPr lang="en-US" sz="4400" dirty="0" smtClean="0">
                <a:latin typeface="Helvetica"/>
                <a:cs typeface="Helvetica"/>
              </a:rPr>
              <a:t>Companion</a:t>
            </a:r>
            <a:endParaRPr lang="en-US" sz="4400" dirty="0">
              <a:latin typeface="Helvetica"/>
              <a:cs typeface="Helvetica"/>
            </a:endParaRPr>
          </a:p>
        </p:txBody>
      </p:sp>
    </p:spTree>
    <p:extLst>
      <p:ext uri="{BB962C8B-B14F-4D97-AF65-F5344CB8AC3E}">
        <p14:creationId xmlns:p14="http://schemas.microsoft.com/office/powerpoint/2010/main" val="3553685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9500" y="1978948"/>
            <a:ext cx="7073900" cy="3108544"/>
          </a:xfrm>
          <a:prstGeom prst="rect">
            <a:avLst/>
          </a:prstGeom>
        </p:spPr>
        <p:txBody>
          <a:bodyPr wrap="square">
            <a:spAutoFit/>
          </a:bodyPr>
          <a:lstStyle/>
          <a:p>
            <a:r>
              <a:rPr lang="en-US" sz="2800" b="1" baseline="30000" dirty="0" smtClean="0">
                <a:latin typeface="Helvetica"/>
                <a:cs typeface="Helvetica"/>
              </a:rPr>
              <a:t>10 </a:t>
            </a:r>
            <a:r>
              <a:rPr lang="en-US" sz="2800" dirty="0" smtClean="0">
                <a:latin typeface="Helvetica"/>
                <a:cs typeface="Helvetica"/>
              </a:rPr>
              <a:t>My </a:t>
            </a:r>
            <a:r>
              <a:rPr lang="en-US" sz="2800" dirty="0">
                <a:latin typeface="Helvetica"/>
                <a:cs typeface="Helvetica"/>
              </a:rPr>
              <a:t>fellow prisoner Aristarchus sends you his greetings, as does Mark, the cousin of Barnabas. </a:t>
            </a:r>
            <a:r>
              <a:rPr lang="en-US" sz="2800" dirty="0" smtClean="0">
                <a:latin typeface="Helvetica"/>
                <a:cs typeface="Helvetica"/>
              </a:rPr>
              <a:t>. . .</a:t>
            </a:r>
            <a:r>
              <a:rPr lang="en-US" sz="2800" b="1" baseline="30000" dirty="0" smtClean="0">
                <a:latin typeface="Helvetica"/>
                <a:cs typeface="Helvetica"/>
              </a:rPr>
              <a:t> 14</a:t>
            </a:r>
            <a:r>
              <a:rPr lang="en-US" sz="2800" b="1" baseline="30000" dirty="0">
                <a:latin typeface="Helvetica"/>
                <a:cs typeface="Helvetica"/>
              </a:rPr>
              <a:t> </a:t>
            </a:r>
            <a:r>
              <a:rPr lang="en-US" sz="2800" dirty="0">
                <a:latin typeface="Helvetica"/>
                <a:cs typeface="Helvetica"/>
              </a:rPr>
              <a:t>Our dear friend Luke, the doctor, and Demas send greetings</a:t>
            </a:r>
            <a:r>
              <a:rPr lang="en-US" sz="2800" dirty="0" smtClean="0">
                <a:latin typeface="Helvetica"/>
                <a:cs typeface="Helvetica"/>
              </a:rPr>
              <a:t>.</a:t>
            </a:r>
          </a:p>
          <a:p>
            <a:endParaRPr lang="en-US" sz="2800" dirty="0">
              <a:latin typeface="Helvetica"/>
              <a:cs typeface="Helvetica"/>
            </a:endParaRPr>
          </a:p>
          <a:p>
            <a:r>
              <a:rPr lang="en-US" sz="2800" dirty="0">
                <a:latin typeface="Helvetica"/>
                <a:cs typeface="Helvetica"/>
              </a:rPr>
              <a:t>		</a:t>
            </a:r>
            <a:r>
              <a:rPr lang="en-US" sz="2800" dirty="0" smtClean="0">
                <a:latin typeface="Helvetica"/>
                <a:cs typeface="Helvetica"/>
              </a:rPr>
              <a:t>		Colossians </a:t>
            </a:r>
            <a:r>
              <a:rPr lang="en-US" sz="2800" dirty="0">
                <a:latin typeface="Helvetica"/>
                <a:cs typeface="Helvetica"/>
              </a:rPr>
              <a:t>4:</a:t>
            </a:r>
            <a:r>
              <a:rPr lang="en-US" sz="2800" dirty="0" smtClean="0">
                <a:latin typeface="Helvetica"/>
                <a:cs typeface="Helvetica"/>
              </a:rPr>
              <a:t>10, 14</a:t>
            </a:r>
            <a:endParaRPr lang="en-US" sz="2800" dirty="0">
              <a:latin typeface="Helvetica"/>
              <a:cs typeface="Helvetica"/>
            </a:endParaRPr>
          </a:p>
          <a:p>
            <a:pPr>
              <a:spcAft>
                <a:spcPts val="1200"/>
              </a:spcAft>
            </a:pPr>
            <a:r>
              <a:rPr lang="en-US" sz="2800" dirty="0" smtClean="0">
                <a:latin typeface="Helvetica"/>
                <a:cs typeface="Helvetica"/>
              </a:rPr>
              <a:t>	</a:t>
            </a:r>
            <a:endParaRPr lang="en-US" sz="2800" dirty="0">
              <a:latin typeface="Helvetica"/>
              <a:cs typeface="Helvetica"/>
            </a:endParaRPr>
          </a:p>
        </p:txBody>
      </p:sp>
    </p:spTree>
    <p:extLst>
      <p:ext uri="{BB962C8B-B14F-4D97-AF65-F5344CB8AC3E}">
        <p14:creationId xmlns:p14="http://schemas.microsoft.com/office/powerpoint/2010/main" val="27616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53514" y="508000"/>
            <a:ext cx="5154421" cy="5778499"/>
          </a:xfrm>
          <a:prstGeom prst="rect">
            <a:avLst/>
          </a:prstGeom>
        </p:spPr>
      </p:pic>
    </p:spTree>
    <p:extLst>
      <p:ext uri="{BB962C8B-B14F-4D97-AF65-F5344CB8AC3E}">
        <p14:creationId xmlns:p14="http://schemas.microsoft.com/office/powerpoint/2010/main" val="3855574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400" y="1231900"/>
            <a:ext cx="7924800" cy="4457700"/>
          </a:xfrm>
          <a:prstGeom prst="rect">
            <a:avLst/>
          </a:prstGeom>
        </p:spPr>
      </p:pic>
    </p:spTree>
    <p:extLst>
      <p:ext uri="{BB962C8B-B14F-4D97-AF65-F5344CB8AC3E}">
        <p14:creationId xmlns:p14="http://schemas.microsoft.com/office/powerpoint/2010/main" val="3339323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13462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000" y="2707213"/>
            <a:ext cx="2599014" cy="769441"/>
          </a:xfrm>
          <a:prstGeom prst="rect">
            <a:avLst/>
          </a:prstGeom>
          <a:noFill/>
        </p:spPr>
        <p:txBody>
          <a:bodyPr wrap="none" rtlCol="0">
            <a:spAutoFit/>
          </a:bodyPr>
          <a:lstStyle/>
          <a:p>
            <a:r>
              <a:rPr lang="en-US" sz="4400" dirty="0" smtClean="0">
                <a:latin typeface="Helvetica"/>
                <a:cs typeface="Helvetica"/>
              </a:rPr>
              <a:t>Coworker</a:t>
            </a:r>
            <a:endParaRPr lang="en-US" sz="4400" dirty="0">
              <a:latin typeface="Helvetica"/>
              <a:cs typeface="Helvetica"/>
            </a:endParaRPr>
          </a:p>
        </p:txBody>
      </p:sp>
    </p:spTree>
    <p:extLst>
      <p:ext uri="{BB962C8B-B14F-4D97-AF65-F5344CB8AC3E}">
        <p14:creationId xmlns:p14="http://schemas.microsoft.com/office/powerpoint/2010/main" val="10393407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47869</TotalTime>
  <Words>171</Words>
  <Application>Microsoft Macintosh PowerPoint</Application>
  <PresentationFormat>On-screen Show (4:3)</PresentationFormat>
  <Paragraphs>28</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Elemental</vt:lpstr>
      <vt:lpstr>Transformed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Tom Siwicki</dc:creator>
  <cp:lastModifiedBy>Tom Siwicki</cp:lastModifiedBy>
  <cp:revision>382</cp:revision>
  <dcterms:created xsi:type="dcterms:W3CDTF">2013-11-03T00:06:16Z</dcterms:created>
  <dcterms:modified xsi:type="dcterms:W3CDTF">2015-11-01T14:38:46Z</dcterms:modified>
</cp:coreProperties>
</file>