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677" r:id="rId3"/>
    <p:sldId id="714" r:id="rId4"/>
    <p:sldId id="760" r:id="rId5"/>
    <p:sldId id="772" r:id="rId6"/>
    <p:sldId id="761" r:id="rId7"/>
    <p:sldId id="773" r:id="rId8"/>
    <p:sldId id="731" r:id="rId9"/>
    <p:sldId id="778" r:id="rId10"/>
    <p:sldId id="750" r:id="rId11"/>
    <p:sldId id="766" r:id="rId12"/>
    <p:sldId id="779" r:id="rId13"/>
    <p:sldId id="780" r:id="rId14"/>
    <p:sldId id="775" r:id="rId15"/>
    <p:sldId id="781" r:id="rId16"/>
    <p:sldId id="740" r:id="rId17"/>
    <p:sldId id="783" r:id="rId18"/>
    <p:sldId id="786" r:id="rId19"/>
    <p:sldId id="776" r:id="rId20"/>
    <p:sldId id="784" r:id="rId21"/>
    <p:sldId id="743" r:id="rId22"/>
    <p:sldId id="771" r:id="rId23"/>
    <p:sldId id="546" r:id="rId24"/>
    <p:sldId id="785" r:id="rId25"/>
    <p:sldId id="7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872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9/3/16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0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September 3,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September 3,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September 3,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The Christian Life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Dinner Etiquette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144000" cy="55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0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5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633052"/>
            <a:ext cx="6896100" cy="4007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500" y="5136634"/>
            <a:ext cx="6896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err="1">
                <a:latin typeface="Helvetica"/>
                <a:cs typeface="Helvetica"/>
              </a:rPr>
              <a:t>Marteen</a:t>
            </a:r>
            <a:r>
              <a:rPr lang="en-US" sz="1600" dirty="0">
                <a:latin typeface="Helvetica"/>
                <a:cs typeface="Helvetica"/>
              </a:rPr>
              <a:t> and Wiley Blankenship of Decatur, Ala., spent their 48th anniversary last week volunteering with the Southern Baptist Convention's disaster relief effort helping tornado victims in Rainsville. </a:t>
            </a: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Credit </a:t>
            </a:r>
            <a:r>
              <a:rPr lang="en-US" sz="1600" dirty="0">
                <a:latin typeface="Helvetica"/>
                <a:cs typeface="Helvetica"/>
              </a:rPr>
              <a:t>Rich </a:t>
            </a:r>
            <a:r>
              <a:rPr lang="en-US" sz="1600" dirty="0" err="1">
                <a:latin typeface="Helvetica"/>
                <a:cs typeface="Helvetica"/>
              </a:rPr>
              <a:t>Addicks</a:t>
            </a:r>
            <a:r>
              <a:rPr lang="en-US" sz="1600" dirty="0">
                <a:latin typeface="Helvetica"/>
                <a:cs typeface="Helvetica"/>
              </a:rPr>
              <a:t> for The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360107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045494"/>
            <a:ext cx="7048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Watchful Eyes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Table Assignments</a:t>
            </a:r>
            <a:endParaRPr lang="en-US" sz="26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Dinner Invitations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135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0" y="2058243"/>
            <a:ext cx="723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8</a:t>
            </a:r>
            <a:r>
              <a:rPr lang="en-US" sz="2400" dirty="0">
                <a:latin typeface="Helvetica"/>
                <a:cs typeface="Helvetica"/>
              </a:rPr>
              <a:t> “When someone invites you to a wedding feast,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do not take the place of honor</a:t>
            </a:r>
            <a:r>
              <a:rPr lang="en-US" sz="2400" dirty="0">
                <a:latin typeface="Helvetica"/>
                <a:cs typeface="Helvetica"/>
              </a:rPr>
              <a:t>, for a person more distinguished than you may have been invited. </a:t>
            </a:r>
            <a:r>
              <a:rPr lang="en-US" sz="2400" dirty="0" smtClean="0">
                <a:latin typeface="Helvetica"/>
                <a:cs typeface="Helvetica"/>
              </a:rPr>
              <a:t>. . .</a:t>
            </a:r>
          </a:p>
          <a:p>
            <a:endParaRPr lang="en-US" sz="2400" baseline="30000" dirty="0" smtClean="0">
              <a:latin typeface="Helvetica"/>
              <a:cs typeface="Helvetica"/>
            </a:endParaRPr>
          </a:p>
          <a:p>
            <a:endParaRPr lang="en-US" sz="2400" baseline="30000" dirty="0">
              <a:latin typeface="Helvetica"/>
              <a:cs typeface="Helvetica"/>
            </a:endParaRPr>
          </a:p>
          <a:p>
            <a:r>
              <a:rPr lang="en-US" sz="2400" baseline="30000" dirty="0" smtClean="0">
                <a:latin typeface="Helvetica"/>
                <a:cs typeface="Helvetica"/>
              </a:rPr>
              <a:t>11</a:t>
            </a:r>
            <a:r>
              <a:rPr lang="en-US" sz="2400" dirty="0" smtClean="0">
                <a:latin typeface="Helvetica"/>
                <a:cs typeface="Helvetica"/>
              </a:rPr>
              <a:t> For all those who exalt themselves will be humbled, and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those who humble themselves will be exalted.”</a:t>
            </a:r>
            <a:endParaRPr lang="en-US" sz="24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106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52499"/>
            <a:ext cx="5562600" cy="50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3" y="609600"/>
            <a:ext cx="7953656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96" y="1041400"/>
            <a:ext cx="8456303" cy="45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045494"/>
            <a:ext cx="7048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Watchful Eyes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Table Assignments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Dinner Invitations</a:t>
            </a:r>
            <a:endParaRPr lang="en-US" sz="26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135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26332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13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But when you give a banquet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, invite the poor, the crippled, the lame, the blind, </a:t>
            </a:r>
            <a:r>
              <a:rPr lang="en-US" sz="2400" baseline="30000" dirty="0">
                <a:solidFill>
                  <a:srgbClr val="FFFF00"/>
                </a:solidFill>
                <a:latin typeface="Helvetica"/>
                <a:cs typeface="Helvetica"/>
              </a:rPr>
              <a:t>14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 and you will be blessed.</a:t>
            </a:r>
            <a:r>
              <a:rPr lang="en-US" sz="2400" dirty="0">
                <a:latin typeface="Helvetica"/>
                <a:cs typeface="Helvetica"/>
              </a:rPr>
              <a:t> Although they cannot repay you, you will be repaid at the resurrection of the righteous.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2899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30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6200" y="1816438"/>
            <a:ext cx="660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An American </a:t>
            </a:r>
            <a:r>
              <a:rPr lang="en-US" sz="2600" dirty="0" smtClean="0">
                <a:latin typeface="Helvetica"/>
                <a:cs typeface="Helvetica"/>
              </a:rPr>
              <a:t>cameraman </a:t>
            </a:r>
            <a:r>
              <a:rPr lang="en-US" sz="2600" dirty="0">
                <a:latin typeface="Helvetica"/>
                <a:cs typeface="Helvetica"/>
              </a:rPr>
              <a:t>in India stood by in awe as he watched Mother Teresa lovingly clean the infected wounds of a horribly disfigured leper, “Sister,” he commented, “I wouldn’t do that for a million dollars!” Her response, “Neither would I, brother. Neither would I.”</a:t>
            </a:r>
          </a:p>
        </p:txBody>
      </p:sp>
    </p:spTree>
    <p:extLst>
      <p:ext uri="{BB962C8B-B14F-4D97-AF65-F5344CB8AC3E}">
        <p14:creationId xmlns:p14="http://schemas.microsoft.com/office/powerpoint/2010/main" val="341104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5031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Lessons </a:t>
            </a:r>
            <a:r>
              <a:rPr lang="en-US" sz="4000" dirty="0" smtClean="0">
                <a:latin typeface="Helvetica"/>
                <a:cs typeface="Helvetica"/>
              </a:rPr>
              <a:t>for Disciples</a:t>
            </a:r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857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700" y="2852578"/>
            <a:ext cx="5676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Be </a:t>
            </a:r>
            <a:r>
              <a:rPr lang="en-US" sz="2600" dirty="0" smtClean="0">
                <a:latin typeface="Helvetica"/>
                <a:cs typeface="Helvetica"/>
              </a:rPr>
              <a:t>Christ’s example by living humbly.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858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33684"/>
            <a:ext cx="8318500" cy="60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3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625804"/>
            <a:ext cx="7264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1</a:t>
            </a:r>
            <a:r>
              <a:rPr lang="en-US" sz="2400" b="1" baseline="30000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One Sabbath, when Jesus went to eat in the house of a prominent Pharisee, he was being carefully watched. 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017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1766986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7</a:t>
            </a:r>
            <a:r>
              <a:rPr lang="en-US" sz="2400" dirty="0">
                <a:latin typeface="Helvetica"/>
                <a:cs typeface="Helvetica"/>
              </a:rPr>
              <a:t> When he noticed how the guests picked the places of honor at the table, he told them this parable: </a:t>
            </a:r>
            <a:r>
              <a:rPr lang="en-US" sz="2400" baseline="30000" dirty="0">
                <a:latin typeface="Helvetica"/>
                <a:cs typeface="Helvetica"/>
              </a:rPr>
              <a:t>8</a:t>
            </a:r>
            <a:r>
              <a:rPr lang="en-US" sz="2400" dirty="0">
                <a:latin typeface="Helvetica"/>
                <a:cs typeface="Helvetica"/>
              </a:rPr>
              <a:t> “When someone invites you to a wedding feast, do not take the place of honor, for a person more distinguished than you may have been invited. </a:t>
            </a:r>
            <a:r>
              <a:rPr lang="en-US" sz="2400" baseline="30000" dirty="0">
                <a:latin typeface="Helvetica"/>
                <a:cs typeface="Helvetica"/>
              </a:rPr>
              <a:t>9</a:t>
            </a:r>
            <a:r>
              <a:rPr lang="en-US" sz="2400" dirty="0">
                <a:latin typeface="Helvetica"/>
                <a:cs typeface="Helvetica"/>
              </a:rPr>
              <a:t> If so, the host who invited both of you will come and say to you, ‘Give this person your seat.’ Then, humiliated, you will have to take the least important place. </a:t>
            </a:r>
          </a:p>
        </p:txBody>
      </p:sp>
    </p:spTree>
    <p:extLst>
      <p:ext uri="{BB962C8B-B14F-4D97-AF65-F5344CB8AC3E}">
        <p14:creationId xmlns:p14="http://schemas.microsoft.com/office/powerpoint/2010/main" val="284789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0" y="1956643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10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But when you are invited, take the lowest place, so that when your host comes, he will say to you, ‘Friend, move up to a better place.’ Then you will be honored in the presence of all the other guests. </a:t>
            </a:r>
            <a:r>
              <a:rPr lang="en-US" sz="2400" baseline="30000" dirty="0">
                <a:latin typeface="Helvetica"/>
                <a:cs typeface="Helvetica"/>
              </a:rPr>
              <a:t>11</a:t>
            </a:r>
            <a:r>
              <a:rPr lang="en-US" sz="2400" dirty="0">
                <a:latin typeface="Helvetica"/>
                <a:cs typeface="Helvetica"/>
              </a:rPr>
              <a:t> For all those who exalt themselves will be humbled, and those who humble themselves will be exalted.”</a:t>
            </a:r>
          </a:p>
        </p:txBody>
      </p:sp>
    </p:spTree>
    <p:extLst>
      <p:ext uri="{BB962C8B-B14F-4D97-AF65-F5344CB8AC3E}">
        <p14:creationId xmlns:p14="http://schemas.microsoft.com/office/powerpoint/2010/main" val="90063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318380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12</a:t>
            </a:r>
            <a:r>
              <a:rPr lang="en-US" sz="2400" dirty="0">
                <a:latin typeface="Helvetica"/>
                <a:cs typeface="Helvetica"/>
              </a:rPr>
              <a:t> Then Jesus said to his host, “When you give a luncheon or dinner, do not invite your friends, your brothers or sisters, your relatives, or your rich neighbors; if you do, they may invite you back and so you will be repaid. </a:t>
            </a:r>
            <a:r>
              <a:rPr lang="en-US" sz="2400" baseline="30000" dirty="0">
                <a:latin typeface="Helvetica"/>
                <a:cs typeface="Helvetica"/>
              </a:rPr>
              <a:t>13</a:t>
            </a:r>
            <a:r>
              <a:rPr lang="en-US" sz="2400" dirty="0">
                <a:latin typeface="Helvetica"/>
                <a:cs typeface="Helvetica"/>
              </a:rPr>
              <a:t> But when you give a banquet, invite the poor, the crippled, the lame, the blind, </a:t>
            </a:r>
            <a:r>
              <a:rPr lang="en-US" sz="2400" baseline="30000" dirty="0">
                <a:latin typeface="Helvetica"/>
                <a:cs typeface="Helvetica"/>
              </a:rPr>
              <a:t>14</a:t>
            </a:r>
            <a:r>
              <a:rPr lang="en-US" sz="2400" dirty="0">
                <a:latin typeface="Helvetica"/>
                <a:cs typeface="Helvetica"/>
              </a:rPr>
              <a:t> and you will be blessed. Although they cannot repay you, you will be repaid at the resurrection of the righteous.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Luke 14:1, 7-14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017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700" y="2852578"/>
            <a:ext cx="5676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Be </a:t>
            </a:r>
            <a:r>
              <a:rPr lang="en-US" sz="2600" dirty="0" smtClean="0">
                <a:latin typeface="Helvetica"/>
                <a:cs typeface="Helvetica"/>
              </a:rPr>
              <a:t>Christ’s example by living humbly.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417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045494"/>
            <a:ext cx="7048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Watchful Eyes</a:t>
            </a:r>
            <a:endParaRPr lang="en-US" sz="26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Table Assignments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Dinner Invitations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135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5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625804"/>
            <a:ext cx="7264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1</a:t>
            </a:r>
            <a:r>
              <a:rPr lang="en-US" sz="2400" b="1" baseline="30000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One Sabbath, when Jesus went to eat in the house of a prominent Pharisee, he was being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carefully watched. </a:t>
            </a:r>
            <a:endParaRPr lang="en-US" sz="24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82914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37531</TotalTime>
  <Words>503</Words>
  <Application>Microsoft Macintosh PowerPoint</Application>
  <PresentationFormat>On-screen Show (4:3)</PresentationFormat>
  <Paragraphs>31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The Christian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524</cp:revision>
  <dcterms:created xsi:type="dcterms:W3CDTF">2013-11-03T00:06:16Z</dcterms:created>
  <dcterms:modified xsi:type="dcterms:W3CDTF">2016-09-04T06:04:04Z</dcterms:modified>
  <cp:category/>
</cp:coreProperties>
</file>