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8"/>
  </p:notesMasterIdLst>
  <p:sldIdLst>
    <p:sldId id="256" r:id="rId2"/>
    <p:sldId id="592" r:id="rId3"/>
    <p:sldId id="795" r:id="rId4"/>
    <p:sldId id="683" r:id="rId5"/>
    <p:sldId id="798" r:id="rId6"/>
    <p:sldId id="736" r:id="rId7"/>
    <p:sldId id="821" r:id="rId8"/>
    <p:sldId id="767" r:id="rId9"/>
    <p:sldId id="796" r:id="rId10"/>
    <p:sldId id="822" r:id="rId11"/>
    <p:sldId id="820" r:id="rId12"/>
    <p:sldId id="824" r:id="rId13"/>
    <p:sldId id="769" r:id="rId14"/>
    <p:sldId id="825" r:id="rId15"/>
    <p:sldId id="819" r:id="rId16"/>
    <p:sldId id="826" r:id="rId17"/>
    <p:sldId id="800" r:id="rId18"/>
    <p:sldId id="829" r:id="rId19"/>
    <p:sldId id="828" r:id="rId20"/>
    <p:sldId id="827" r:id="rId21"/>
    <p:sldId id="771" r:id="rId22"/>
    <p:sldId id="784" r:id="rId23"/>
    <p:sldId id="830" r:id="rId24"/>
    <p:sldId id="831" r:id="rId25"/>
    <p:sldId id="836" r:id="rId26"/>
    <p:sldId id="833" r:id="rId27"/>
    <p:sldId id="816" r:id="rId28"/>
    <p:sldId id="832" r:id="rId29"/>
    <p:sldId id="838" r:id="rId30"/>
    <p:sldId id="834" r:id="rId31"/>
    <p:sldId id="837" r:id="rId32"/>
    <p:sldId id="839" r:id="rId33"/>
    <p:sldId id="835" r:id="rId34"/>
    <p:sldId id="840" r:id="rId35"/>
    <p:sldId id="815" r:id="rId36"/>
    <p:sldId id="7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7/29/17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July 29,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July 29,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July 29,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July 29,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July 29,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July 29,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July 29,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July 29,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July 29,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July 29,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July 29,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July 29,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The Church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Deacons Serving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0300" y="8128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>
                <a:latin typeface="Helvetica"/>
                <a:cs typeface="Helvetica"/>
              </a:rPr>
              <a:t>21</a:t>
            </a:r>
            <a:r>
              <a:rPr lang="en-US" sz="2200" dirty="0">
                <a:latin typeface="Helvetica"/>
                <a:cs typeface="Helvetica"/>
              </a:rPr>
              <a:t> They preached the gospel in that city and won a large number of disciples. Then they returned to </a:t>
            </a:r>
            <a:r>
              <a:rPr lang="en-US" sz="2200" dirty="0" err="1">
                <a:latin typeface="Helvetica"/>
                <a:cs typeface="Helvetica"/>
              </a:rPr>
              <a:t>Lystra</a:t>
            </a:r>
            <a:r>
              <a:rPr lang="en-US" sz="2200" dirty="0">
                <a:latin typeface="Helvetica"/>
                <a:cs typeface="Helvetica"/>
              </a:rPr>
              <a:t>, </a:t>
            </a:r>
            <a:r>
              <a:rPr lang="en-US" sz="2200" dirty="0" err="1">
                <a:latin typeface="Helvetica"/>
                <a:cs typeface="Helvetica"/>
              </a:rPr>
              <a:t>Iconium</a:t>
            </a:r>
            <a:r>
              <a:rPr lang="en-US" sz="2200" dirty="0">
                <a:latin typeface="Helvetica"/>
                <a:cs typeface="Helvetica"/>
              </a:rPr>
              <a:t> and Antioch, </a:t>
            </a:r>
            <a:r>
              <a:rPr lang="en-US" sz="2200" baseline="30000" dirty="0">
                <a:latin typeface="Helvetica"/>
                <a:cs typeface="Helvetica"/>
              </a:rPr>
              <a:t>22</a:t>
            </a:r>
            <a:r>
              <a:rPr lang="en-US" sz="2200" dirty="0">
                <a:latin typeface="Helvetica"/>
                <a:cs typeface="Helvetica"/>
              </a:rPr>
              <a:t> strengthening the disciples and encouraging them to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remain true to the faith</a:t>
            </a:r>
            <a:r>
              <a:rPr lang="en-US" sz="2200" dirty="0">
                <a:latin typeface="Helvetica"/>
                <a:cs typeface="Helvetica"/>
              </a:rPr>
              <a:t>. “We must go through many hardships to enter the kingdom of God,” they said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  <a:endParaRPr lang="en-US" sz="2200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300" y="3777040"/>
            <a:ext cx="668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200" baseline="30000" dirty="0" smtClean="0">
                <a:latin typeface="Helvetica"/>
                <a:cs typeface="Helvetica"/>
              </a:rPr>
              <a:t>21</a:t>
            </a:r>
            <a:r>
              <a:rPr lang="en-US" altLang="zh-TW" sz="2200" dirty="0" smtClean="0">
                <a:latin typeface="Helvetica"/>
                <a:cs typeface="Helvetica"/>
              </a:rPr>
              <a:t> </a:t>
            </a:r>
            <a:r>
              <a:rPr lang="zh-TW" altLang="en-US" sz="2200" dirty="0">
                <a:latin typeface="Helvetica"/>
                <a:cs typeface="Helvetica"/>
              </a:rPr>
              <a:t>对 那 城 里 的 人 传 了 福 音 ， 使 好 些 人 作 门 徒 ， 就 回 路 司 得 、 以 哥 念 、 安 提 阿 去 ，</a:t>
            </a:r>
          </a:p>
          <a:p>
            <a:pPr>
              <a:spcAft>
                <a:spcPts val="1200"/>
              </a:spcAft>
            </a:pPr>
            <a:r>
              <a:rPr lang="en-US" altLang="zh-TW" sz="2200" baseline="30000" dirty="0">
                <a:latin typeface="Helvetica"/>
                <a:cs typeface="Helvetica"/>
              </a:rPr>
              <a:t>22</a:t>
            </a:r>
            <a:r>
              <a:rPr lang="en-US" altLang="zh-TW" sz="2200" dirty="0">
                <a:latin typeface="Helvetica"/>
                <a:cs typeface="Helvetica"/>
              </a:rPr>
              <a:t> </a:t>
            </a:r>
            <a:r>
              <a:rPr lang="zh-TW" altLang="en-US" sz="2200" dirty="0">
                <a:latin typeface="Helvetica"/>
                <a:cs typeface="Helvetica"/>
              </a:rPr>
              <a:t>坚 固 门 徒 的 心 ， 劝 他 们 恒 守 所 信 的 道 ； 又 说 ： 我 们 进 入 神 的 国 ， 必 须 经 历 许 多 艰 难 </a:t>
            </a:r>
            <a:r>
              <a:rPr lang="zh-TW" altLang="en-US" sz="2200" dirty="0" smtClean="0">
                <a:latin typeface="Helvetica"/>
                <a:cs typeface="Helvetica"/>
              </a:rPr>
              <a:t>。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424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635000"/>
            <a:ext cx="55753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4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0300" y="8128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>
                <a:latin typeface="Helvetica"/>
                <a:cs typeface="Helvetica"/>
              </a:rPr>
              <a:t>21</a:t>
            </a:r>
            <a:r>
              <a:rPr lang="en-US" sz="2200" dirty="0">
                <a:latin typeface="Helvetica"/>
                <a:cs typeface="Helvetica"/>
              </a:rPr>
              <a:t> They preached the gospel in that city and won a large number of disciples. Then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they returned</a:t>
            </a:r>
            <a:r>
              <a:rPr lang="en-US" sz="2200" dirty="0">
                <a:latin typeface="Helvetica"/>
                <a:cs typeface="Helvetica"/>
              </a:rPr>
              <a:t> to </a:t>
            </a:r>
            <a:r>
              <a:rPr lang="en-US" sz="2200" dirty="0" err="1">
                <a:latin typeface="Helvetica"/>
                <a:cs typeface="Helvetica"/>
              </a:rPr>
              <a:t>Lystra</a:t>
            </a:r>
            <a:r>
              <a:rPr lang="en-US" sz="2200" dirty="0">
                <a:latin typeface="Helvetica"/>
                <a:cs typeface="Helvetica"/>
              </a:rPr>
              <a:t>, </a:t>
            </a:r>
            <a:r>
              <a:rPr lang="en-US" sz="2200" dirty="0" err="1">
                <a:latin typeface="Helvetica"/>
                <a:cs typeface="Helvetica"/>
              </a:rPr>
              <a:t>Iconium</a:t>
            </a:r>
            <a:r>
              <a:rPr lang="en-US" sz="2200" dirty="0">
                <a:latin typeface="Helvetica"/>
                <a:cs typeface="Helvetica"/>
              </a:rPr>
              <a:t> and Antioch, </a:t>
            </a:r>
            <a:r>
              <a:rPr lang="en-US" sz="2200" baseline="30000" dirty="0">
                <a:latin typeface="Helvetica"/>
                <a:cs typeface="Helvetica"/>
              </a:rPr>
              <a:t>22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strengthening the disciples</a:t>
            </a:r>
            <a:r>
              <a:rPr lang="en-US" sz="2200" dirty="0">
                <a:latin typeface="Helvetica"/>
                <a:cs typeface="Helvetica"/>
              </a:rPr>
              <a:t> and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encouraging them</a:t>
            </a:r>
            <a:r>
              <a:rPr lang="en-US" sz="2200" dirty="0">
                <a:latin typeface="Helvetica"/>
                <a:cs typeface="Helvetica"/>
              </a:rPr>
              <a:t> to remain true to the faith. “We must go through many hardships to enter the kingdom of God,” they said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  <a:endParaRPr lang="en-US" sz="2200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300" y="3777040"/>
            <a:ext cx="668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200" baseline="30000" dirty="0" smtClean="0">
                <a:latin typeface="Helvetica"/>
                <a:cs typeface="Helvetica"/>
              </a:rPr>
              <a:t>21</a:t>
            </a:r>
            <a:r>
              <a:rPr lang="en-US" altLang="zh-TW" sz="2200" dirty="0" smtClean="0">
                <a:latin typeface="Helvetica"/>
                <a:cs typeface="Helvetica"/>
              </a:rPr>
              <a:t> </a:t>
            </a:r>
            <a:r>
              <a:rPr lang="zh-TW" altLang="en-US" sz="2200" dirty="0">
                <a:latin typeface="Helvetica"/>
                <a:cs typeface="Helvetica"/>
              </a:rPr>
              <a:t>对 那 城 里 的 人 传 了 福 音 ， 使 好 些 人 作 门 徒 ， 就 回 路 司 得 、 以 哥 念 、 安 提 阿 去 ，</a:t>
            </a:r>
          </a:p>
          <a:p>
            <a:pPr>
              <a:spcAft>
                <a:spcPts val="1200"/>
              </a:spcAft>
            </a:pPr>
            <a:r>
              <a:rPr lang="en-US" altLang="zh-TW" sz="2200" baseline="30000" dirty="0">
                <a:latin typeface="Helvetica"/>
                <a:cs typeface="Helvetica"/>
              </a:rPr>
              <a:t>22</a:t>
            </a:r>
            <a:r>
              <a:rPr lang="en-US" altLang="zh-TW" sz="2200" dirty="0">
                <a:latin typeface="Helvetica"/>
                <a:cs typeface="Helvetica"/>
              </a:rPr>
              <a:t> </a:t>
            </a:r>
            <a:r>
              <a:rPr lang="zh-TW" altLang="en-US" sz="2200" dirty="0">
                <a:latin typeface="Helvetica"/>
                <a:cs typeface="Helvetica"/>
              </a:rPr>
              <a:t>坚 固 门 徒 的 心 ， 劝 他 们 恒 守 所 信 的 道 ； 又 说 ： 我 们 进 入 神 的 国 ， 必 须 经 历 许 多 艰 难 </a:t>
            </a:r>
            <a:r>
              <a:rPr lang="zh-TW" altLang="en-US" sz="2200" dirty="0" smtClean="0">
                <a:latin typeface="Helvetica"/>
                <a:cs typeface="Helvetica"/>
              </a:rPr>
              <a:t>。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77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917518"/>
            <a:ext cx="613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Elders Appointed</a:t>
            </a:r>
            <a:endParaRPr lang="en-US" sz="3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1771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0300" y="160020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 smtClean="0">
                <a:latin typeface="Helvetica"/>
                <a:cs typeface="Helvetica"/>
              </a:rPr>
              <a:t>23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Paul and Barnabas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appointed </a:t>
            </a:r>
            <a:r>
              <a:rPr lang="en-US" sz="2200" dirty="0" smtClean="0">
                <a:solidFill>
                  <a:srgbClr val="FFFF00"/>
                </a:solidFill>
                <a:latin typeface="Helvetica"/>
                <a:cs typeface="Helvetica"/>
              </a:rPr>
              <a:t>elders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 smtClean="0">
                <a:latin typeface="Helvetica"/>
                <a:cs typeface="Helvetica"/>
              </a:rPr>
              <a:t>for </a:t>
            </a:r>
            <a:r>
              <a:rPr lang="en-US" sz="2200" dirty="0">
                <a:latin typeface="Helvetica"/>
                <a:cs typeface="Helvetica"/>
              </a:rPr>
              <a:t>them in each church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and, with prayer and fasting, committed them to the Lord, in whom they had put their trust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300" y="3942140"/>
            <a:ext cx="668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aseline="30000" dirty="0" smtClean="0">
                <a:latin typeface="Helvetica"/>
                <a:cs typeface="Helvetica"/>
              </a:rPr>
              <a:t>23</a:t>
            </a:r>
            <a:r>
              <a:rPr lang="en-US" altLang="zh-TW" sz="2200" dirty="0" smtClean="0">
                <a:latin typeface="Helvetica"/>
                <a:cs typeface="Helvetica"/>
              </a:rPr>
              <a:t> </a:t>
            </a:r>
            <a:r>
              <a:rPr lang="zh-TW" altLang="en-US" sz="2200" dirty="0" smtClean="0">
                <a:latin typeface="Helvetica"/>
                <a:cs typeface="Helvetica"/>
              </a:rPr>
              <a:t>二 人 在 各 教 会 中 选 立 了 长 老 ， 又 禁 食 祷 告 ， 就 把 他 们 交 托 所 信 的 主 。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9481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2" y="1041400"/>
            <a:ext cx="7723038" cy="40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8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978436"/>
            <a:ext cx="6362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latin typeface="Helvetica"/>
                <a:cs typeface="Helvetica"/>
              </a:rPr>
              <a:t>17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</a:rPr>
              <a:t>The elders who direct the affairs of the church well are worthy of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double honor</a:t>
            </a:r>
            <a:r>
              <a:rPr lang="en-US" sz="2000" dirty="0">
                <a:latin typeface="Helvetica"/>
                <a:cs typeface="Helvetica"/>
              </a:rPr>
              <a:t>, especially those whose work is preaching and teaching. </a:t>
            </a:r>
            <a:r>
              <a:rPr lang="en-US" sz="2000" baseline="30000" dirty="0">
                <a:latin typeface="Helvetica"/>
                <a:cs typeface="Helvetica"/>
              </a:rPr>
              <a:t>18</a:t>
            </a:r>
            <a:r>
              <a:rPr lang="en-US" sz="2000" dirty="0">
                <a:latin typeface="Helvetica"/>
                <a:cs typeface="Helvetica"/>
              </a:rPr>
              <a:t> For Scripture says, “Do not muzzle an ox while it is treading out the grain,</a:t>
            </a:r>
            <a:r>
              <a:rPr lang="en-US" sz="2000" dirty="0" smtClean="0">
                <a:latin typeface="Helvetica"/>
                <a:cs typeface="Helvetica"/>
              </a:rPr>
              <a:t>” </a:t>
            </a:r>
            <a:r>
              <a:rPr lang="en-US" sz="2000" dirty="0">
                <a:latin typeface="Helvetica"/>
                <a:cs typeface="Helvetica"/>
              </a:rPr>
              <a:t>and “The worker deserves his wages.</a:t>
            </a:r>
            <a:r>
              <a:rPr lang="en-US" sz="2000" dirty="0" smtClean="0">
                <a:latin typeface="Helvetica"/>
                <a:cs typeface="Helvetica"/>
              </a:rPr>
              <a:t>”</a:t>
            </a:r>
            <a:endParaRPr lang="en-US" sz="2000" dirty="0">
              <a:latin typeface="Helvetica"/>
              <a:cs typeface="Helvetica"/>
            </a:endParaRPr>
          </a:p>
          <a:p>
            <a:endParaRPr lang="en-US" sz="2000" dirty="0" smtClean="0">
              <a:latin typeface="Helvetica"/>
              <a:cs typeface="Helvetica"/>
            </a:endParaRPr>
          </a:p>
          <a:p>
            <a:r>
              <a:rPr lang="en-US" sz="2000" dirty="0" smtClean="0">
                <a:latin typeface="Helvetica"/>
                <a:cs typeface="Helvetica"/>
              </a:rPr>
              <a:t>				1 </a:t>
            </a:r>
            <a:r>
              <a:rPr lang="en-US" sz="2000" dirty="0">
                <a:latin typeface="Helvetica"/>
                <a:cs typeface="Helvetica"/>
              </a:rPr>
              <a:t>Timothy 5:17-</a:t>
            </a:r>
            <a:r>
              <a:rPr lang="en-US" sz="2000" dirty="0" smtClean="0">
                <a:latin typeface="Helvetica"/>
                <a:cs typeface="Helvetica"/>
              </a:rPr>
              <a:t>18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300" y="4003239"/>
            <a:ext cx="6362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aseline="30000" dirty="0" smtClean="0">
                <a:latin typeface="Helvetica"/>
                <a:cs typeface="Helvetica"/>
              </a:rPr>
              <a:t>17</a:t>
            </a:r>
            <a:r>
              <a:rPr lang="en-US" altLang="zh-TW" sz="2000" dirty="0" smtClean="0">
                <a:latin typeface="Helvetica"/>
                <a:cs typeface="Helvetica"/>
              </a:rPr>
              <a:t> </a:t>
            </a:r>
            <a:r>
              <a:rPr lang="zh-TW" altLang="en-US" sz="2000" dirty="0">
                <a:latin typeface="Helvetica"/>
                <a:cs typeface="Helvetica"/>
              </a:rPr>
              <a:t>那 善 於 管 理 教 会 的 长 老 ， 当 以 为 配 受 加 倍 的 敬 奉 ； 那 劳 苦 传 道 教 导 人 的 ， 更 当 如 此 。</a:t>
            </a:r>
          </a:p>
          <a:p>
            <a:r>
              <a:rPr lang="en-US" altLang="zh-TW" sz="2000" baseline="30000" dirty="0">
                <a:latin typeface="Helvetica"/>
                <a:cs typeface="Helvetica"/>
              </a:rPr>
              <a:t>18</a:t>
            </a:r>
            <a:r>
              <a:rPr lang="en-US" altLang="zh-TW" sz="2000" dirty="0">
                <a:latin typeface="Helvetica"/>
                <a:cs typeface="Helvetica"/>
              </a:rPr>
              <a:t> </a:t>
            </a:r>
            <a:r>
              <a:rPr lang="zh-TW" altLang="en-US" sz="2000" dirty="0">
                <a:latin typeface="Helvetica"/>
                <a:cs typeface="Helvetica"/>
              </a:rPr>
              <a:t>因 为 经 上 说 ： 牛 在 场 上 踹 谷 的 时 候 ， 不 可 笼 住 他 的 嘴 ； 又 说 ： 工 人 得 工 价 是 应 当 的 </a:t>
            </a:r>
            <a:r>
              <a:rPr lang="zh-TW" altLang="en-US" sz="2000" dirty="0" smtClean="0">
                <a:latin typeface="Helvetica"/>
                <a:cs typeface="Helvetica"/>
              </a:rPr>
              <a:t>。</a:t>
            </a:r>
            <a:endParaRPr lang="en-US" altLang="zh-TW" sz="2000" dirty="0" smtClean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pPr lvl="7"/>
            <a:r>
              <a:rPr lang="zh-TW" altLang="en-US" sz="2000" dirty="0">
                <a:latin typeface="Helvetica"/>
                <a:cs typeface="Helvetica"/>
              </a:rPr>
              <a:t>提 摩 太 前 書 </a:t>
            </a:r>
            <a:r>
              <a:rPr lang="en-US" altLang="zh-TW" sz="2000" dirty="0">
                <a:latin typeface="Helvetica"/>
                <a:cs typeface="Helvetica"/>
              </a:rPr>
              <a:t>5:17-</a:t>
            </a:r>
            <a:r>
              <a:rPr lang="en-US" altLang="zh-TW" sz="2000" dirty="0" smtClean="0">
                <a:latin typeface="Helvetica"/>
                <a:cs typeface="Helvetica"/>
              </a:rPr>
              <a:t>18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3298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0" y="6220936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Argentina – 2004 Olympic Champions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0300" y="160020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 smtClean="0">
                <a:latin typeface="Helvetica"/>
                <a:cs typeface="Helvetica"/>
              </a:rPr>
              <a:t>23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Paul and Barnabas appointed </a:t>
            </a:r>
            <a:r>
              <a:rPr lang="en-US" sz="2200" dirty="0" smtClean="0">
                <a:latin typeface="Helvetica"/>
                <a:cs typeface="Helvetica"/>
              </a:rPr>
              <a:t>elders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 smtClean="0">
                <a:latin typeface="Helvetica"/>
                <a:cs typeface="Helvetica"/>
              </a:rPr>
              <a:t>for </a:t>
            </a:r>
            <a:r>
              <a:rPr lang="en-US" sz="2200" dirty="0">
                <a:latin typeface="Helvetica"/>
                <a:cs typeface="Helvetica"/>
              </a:rPr>
              <a:t>them in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each church </a:t>
            </a:r>
            <a:r>
              <a:rPr lang="en-US" sz="2200" dirty="0">
                <a:latin typeface="Helvetica"/>
                <a:cs typeface="Helvetica"/>
              </a:rPr>
              <a:t>and, with prayer and fasting, committed them to the Lord, in whom they had put their trust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300" y="3942140"/>
            <a:ext cx="668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aseline="30000" dirty="0" smtClean="0">
                <a:latin typeface="Helvetica"/>
                <a:cs typeface="Helvetica"/>
              </a:rPr>
              <a:t>23</a:t>
            </a:r>
            <a:r>
              <a:rPr lang="en-US" altLang="zh-TW" sz="2200" dirty="0" smtClean="0">
                <a:latin typeface="Helvetica"/>
                <a:cs typeface="Helvetica"/>
              </a:rPr>
              <a:t> </a:t>
            </a:r>
            <a:r>
              <a:rPr lang="zh-TW" altLang="en-US" sz="2200" dirty="0" smtClean="0">
                <a:latin typeface="Helvetica"/>
                <a:cs typeface="Helvetica"/>
              </a:rPr>
              <a:t>二 人 在 各 教 会 中 选 立 了 长 老 ， 又 禁 食 祷 告 ， 就 把 他 们 交 托 所 信 的 主 。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9499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8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37419"/>
            <a:ext cx="82677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3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0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917518"/>
            <a:ext cx="613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Process of Appointment</a:t>
            </a:r>
            <a:endParaRPr lang="en-US" sz="3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3115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0300" y="160020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 smtClean="0">
                <a:latin typeface="Helvetica"/>
                <a:cs typeface="Helvetica"/>
              </a:rPr>
              <a:t>23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Paul and Barnabas appointed </a:t>
            </a:r>
            <a:r>
              <a:rPr lang="en-US" sz="2200" dirty="0" smtClean="0">
                <a:latin typeface="Helvetica"/>
                <a:cs typeface="Helvetica"/>
              </a:rPr>
              <a:t>elders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 smtClean="0">
                <a:latin typeface="Helvetica"/>
                <a:cs typeface="Helvetica"/>
              </a:rPr>
              <a:t>for </a:t>
            </a:r>
            <a:r>
              <a:rPr lang="en-US" sz="2200" dirty="0">
                <a:latin typeface="Helvetica"/>
                <a:cs typeface="Helvetica"/>
              </a:rPr>
              <a:t>them in each church and, with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prayer and fasting</a:t>
            </a:r>
            <a:r>
              <a:rPr lang="en-US" sz="2200" dirty="0">
                <a:solidFill>
                  <a:srgbClr val="FFFFFF"/>
                </a:solidFill>
                <a:latin typeface="Helvetica"/>
                <a:cs typeface="Helvetica"/>
              </a:rPr>
              <a:t>, committed them to the Lord</a:t>
            </a:r>
            <a:r>
              <a:rPr lang="en-US" sz="2200" dirty="0">
                <a:latin typeface="Helvetica"/>
                <a:cs typeface="Helvetica"/>
              </a:rPr>
              <a:t>, in whom they had put their trust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300" y="3942140"/>
            <a:ext cx="668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aseline="30000" dirty="0" smtClean="0">
                <a:latin typeface="Helvetica"/>
                <a:cs typeface="Helvetica"/>
              </a:rPr>
              <a:t>23</a:t>
            </a:r>
            <a:r>
              <a:rPr lang="en-US" altLang="zh-TW" sz="2200" dirty="0" smtClean="0">
                <a:latin typeface="Helvetica"/>
                <a:cs typeface="Helvetica"/>
              </a:rPr>
              <a:t> </a:t>
            </a:r>
            <a:r>
              <a:rPr lang="zh-TW" altLang="en-US" sz="2200" dirty="0" smtClean="0">
                <a:latin typeface="Helvetica"/>
                <a:cs typeface="Helvetica"/>
              </a:rPr>
              <a:t>二 人 在 各 教 会 中 选 立 了 长 老 ， 又 禁 食 祷 告 ， 就 把 他 们 交 托 所 信 的 主 。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436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666749"/>
            <a:ext cx="76073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0300" y="160020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 smtClean="0">
                <a:latin typeface="Helvetica"/>
                <a:cs typeface="Helvetica"/>
              </a:rPr>
              <a:t>23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Paul and Barnabas appointed </a:t>
            </a:r>
            <a:r>
              <a:rPr lang="en-US" sz="2200" dirty="0" smtClean="0">
                <a:latin typeface="Helvetica"/>
                <a:cs typeface="Helvetica"/>
              </a:rPr>
              <a:t>elders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 smtClean="0">
                <a:latin typeface="Helvetica"/>
                <a:cs typeface="Helvetica"/>
              </a:rPr>
              <a:t>for </a:t>
            </a:r>
            <a:r>
              <a:rPr lang="en-US" sz="2200" dirty="0">
                <a:latin typeface="Helvetica"/>
                <a:cs typeface="Helvetica"/>
              </a:rPr>
              <a:t>them in each church and, with </a:t>
            </a:r>
            <a:r>
              <a:rPr lang="en-US" sz="2200" dirty="0">
                <a:solidFill>
                  <a:srgbClr val="FFFFFF"/>
                </a:solidFill>
                <a:latin typeface="Helvetica"/>
                <a:cs typeface="Helvetica"/>
              </a:rPr>
              <a:t>prayer and fasting,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committed them to the Lord</a:t>
            </a:r>
            <a:r>
              <a:rPr lang="en-US" sz="2200" dirty="0">
                <a:latin typeface="Helvetica"/>
                <a:cs typeface="Helvetica"/>
              </a:rPr>
              <a:t>, in whom they had put their trust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300" y="3942140"/>
            <a:ext cx="668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aseline="30000" dirty="0" smtClean="0">
                <a:latin typeface="Helvetica"/>
                <a:cs typeface="Helvetica"/>
              </a:rPr>
              <a:t>23</a:t>
            </a:r>
            <a:r>
              <a:rPr lang="en-US" altLang="zh-TW" sz="2200" dirty="0" smtClean="0">
                <a:latin typeface="Helvetica"/>
                <a:cs typeface="Helvetica"/>
              </a:rPr>
              <a:t> </a:t>
            </a:r>
            <a:r>
              <a:rPr lang="zh-TW" altLang="en-US" sz="2200" dirty="0" smtClean="0">
                <a:latin typeface="Helvetica"/>
                <a:cs typeface="Helvetica"/>
              </a:rPr>
              <a:t>二 人 在 各 教 会 中 选 立 了 长 老 ， 又 禁 食 祷 告 ， 就 把 他 们 交 托 所 信 的 主 。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87079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5778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24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917518"/>
            <a:ext cx="613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Apply</a:t>
            </a:r>
          </a:p>
        </p:txBody>
      </p:sp>
    </p:spTree>
    <p:extLst>
      <p:ext uri="{BB962C8B-B14F-4D97-AF65-F5344CB8AC3E}">
        <p14:creationId xmlns:p14="http://schemas.microsoft.com/office/powerpoint/2010/main" val="682835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200"/>
            <a:ext cx="9144000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9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600200"/>
            <a:ext cx="8509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2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333500"/>
            <a:ext cx="8267700" cy="54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8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0300" y="160020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 smtClean="0">
                <a:latin typeface="Helvetica"/>
                <a:cs typeface="Helvetica"/>
              </a:rPr>
              <a:t>23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Paul and Barnabas appointed </a:t>
            </a:r>
            <a:r>
              <a:rPr lang="en-US" sz="2200" dirty="0" smtClean="0">
                <a:latin typeface="Helvetica"/>
                <a:cs typeface="Helvetica"/>
              </a:rPr>
              <a:t>elders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 smtClean="0">
                <a:latin typeface="Helvetica"/>
                <a:cs typeface="Helvetica"/>
              </a:rPr>
              <a:t>for </a:t>
            </a:r>
            <a:r>
              <a:rPr lang="en-US" sz="2200" dirty="0">
                <a:latin typeface="Helvetica"/>
                <a:cs typeface="Helvetica"/>
              </a:rPr>
              <a:t>them in each church and, with </a:t>
            </a:r>
            <a:r>
              <a:rPr lang="en-US" sz="2200" dirty="0">
                <a:solidFill>
                  <a:srgbClr val="FFFFFF"/>
                </a:solidFill>
                <a:latin typeface="Helvetica"/>
                <a:cs typeface="Helvetica"/>
              </a:rPr>
              <a:t>prayer and fasting, committed them to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the Lord</a:t>
            </a:r>
            <a:r>
              <a:rPr lang="en-US" sz="2200" dirty="0">
                <a:solidFill>
                  <a:srgbClr val="FFFFFF"/>
                </a:solidFill>
                <a:latin typeface="Helvetica"/>
                <a:cs typeface="Helvetica"/>
              </a:rPr>
              <a:t>,</a:t>
            </a:r>
            <a:r>
              <a:rPr lang="en-US" sz="2200" dirty="0">
                <a:latin typeface="Helvetica"/>
                <a:cs typeface="Helvetica"/>
              </a:rPr>
              <a:t> in whom they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had put their trust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300" y="3942140"/>
            <a:ext cx="668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aseline="30000" dirty="0" smtClean="0">
                <a:latin typeface="Helvetica"/>
                <a:cs typeface="Helvetica"/>
              </a:rPr>
              <a:t>23</a:t>
            </a:r>
            <a:r>
              <a:rPr lang="en-US" altLang="zh-TW" sz="2200" dirty="0" smtClean="0">
                <a:latin typeface="Helvetica"/>
                <a:cs typeface="Helvetica"/>
              </a:rPr>
              <a:t> </a:t>
            </a:r>
            <a:r>
              <a:rPr lang="zh-TW" altLang="en-US" sz="2200" dirty="0" smtClean="0">
                <a:latin typeface="Helvetica"/>
                <a:cs typeface="Helvetica"/>
              </a:rPr>
              <a:t>二 人 在 各 教 会 中 选 立 了 长 老 ， 又 禁 食 祷 告 ， 就 把 他 们 交 托 所 信 的 主 。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77057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917518"/>
            <a:ext cx="613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Conclusion</a:t>
            </a:r>
            <a:endParaRPr lang="en-US" sz="3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067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700" y="2300238"/>
            <a:ext cx="650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Our calling </a:t>
            </a:r>
            <a:r>
              <a:rPr lang="en-US" sz="2800" dirty="0" smtClean="0">
                <a:latin typeface="Helvetica"/>
                <a:cs typeface="Helvetica"/>
              </a:rPr>
              <a:t>as a congregation is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to serve together </a:t>
            </a:r>
            <a:r>
              <a:rPr lang="en-US" sz="2800" dirty="0" smtClean="0">
                <a:latin typeface="Helvetica"/>
                <a:cs typeface="Helvetica"/>
              </a:rPr>
              <a:t>with pastors/elders and deacons according to our spiritual gifts and talents resulting in spiritual maturity and a unity in our faith. 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1889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6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5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100" y="1262778"/>
            <a:ext cx="76327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latin typeface="Helvetica"/>
                <a:cs typeface="Helvetica"/>
              </a:rPr>
              <a:t>陳偉</a:t>
            </a:r>
            <a:r>
              <a:rPr lang="en-US" sz="2000" dirty="0" smtClean="0">
                <a:latin typeface="Helvetica"/>
                <a:cs typeface="Helvetica"/>
              </a:rPr>
              <a:t>文 Simon Chan - （</a:t>
            </a:r>
            <a:r>
              <a:rPr lang="en-US" sz="2000" dirty="0" err="1">
                <a:latin typeface="Helvetica"/>
                <a:cs typeface="Helvetica"/>
              </a:rPr>
              <a:t>Evangelism，福音</a:t>
            </a:r>
            <a:r>
              <a:rPr lang="en-US" sz="2000" dirty="0">
                <a:latin typeface="Helvetica"/>
                <a:cs typeface="Helvetica"/>
              </a:rPr>
              <a:t>）</a:t>
            </a:r>
            <a:r>
              <a:rPr lang="en-US" sz="2000" dirty="0" smtClean="0">
                <a:latin typeface="Helvetica"/>
                <a:cs typeface="Helvetica"/>
              </a:rPr>
              <a:t>；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Helvetica"/>
                <a:cs typeface="Helvetica"/>
              </a:rPr>
              <a:t>樊</a:t>
            </a:r>
            <a:r>
              <a:rPr lang="en-US" sz="2000" dirty="0">
                <a:latin typeface="Helvetica"/>
                <a:cs typeface="Helvetica"/>
              </a:rPr>
              <a:t>大</a:t>
            </a:r>
            <a:r>
              <a:rPr lang="en-US" sz="2000" dirty="0" smtClean="0">
                <a:latin typeface="Helvetica"/>
                <a:cs typeface="Helvetica"/>
              </a:rPr>
              <a:t>平 </a:t>
            </a:r>
            <a:r>
              <a:rPr lang="en-US" sz="2000" dirty="0" err="1" smtClean="0">
                <a:latin typeface="Helvetica"/>
                <a:cs typeface="Helvetica"/>
              </a:rPr>
              <a:t>Daping</a:t>
            </a:r>
            <a:r>
              <a:rPr lang="en-US" sz="2000" dirty="0" smtClean="0">
                <a:latin typeface="Helvetica"/>
                <a:cs typeface="Helvetica"/>
              </a:rPr>
              <a:t> Fan - （</a:t>
            </a:r>
            <a:r>
              <a:rPr lang="en-US" sz="2000" dirty="0">
                <a:latin typeface="Helvetica"/>
                <a:cs typeface="Helvetica"/>
              </a:rPr>
              <a:t>General </a:t>
            </a:r>
            <a:r>
              <a:rPr lang="en-US" sz="2000" dirty="0" err="1">
                <a:latin typeface="Helvetica"/>
                <a:cs typeface="Helvetica"/>
              </a:rPr>
              <a:t>service，总务</a:t>
            </a:r>
            <a:r>
              <a:rPr lang="en-US" sz="2000" dirty="0">
                <a:latin typeface="Helvetica"/>
                <a:cs typeface="Helvetica"/>
              </a:rPr>
              <a:t>）</a:t>
            </a:r>
            <a:r>
              <a:rPr lang="en-US" sz="2000" dirty="0" smtClean="0">
                <a:latin typeface="Helvetica"/>
                <a:cs typeface="Helvetica"/>
              </a:rPr>
              <a:t>；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Helvetica"/>
                <a:cs typeface="Helvetica"/>
              </a:rPr>
              <a:t>林</a:t>
            </a:r>
            <a:r>
              <a:rPr lang="en-US" sz="2000" dirty="0">
                <a:latin typeface="Helvetica"/>
                <a:cs typeface="Helvetica"/>
              </a:rPr>
              <a:t>主</a:t>
            </a:r>
            <a:r>
              <a:rPr lang="en-US" sz="2000" dirty="0" smtClean="0">
                <a:latin typeface="Helvetica"/>
                <a:cs typeface="Helvetica"/>
              </a:rPr>
              <a:t>惠 Dan Lam -  </a:t>
            </a:r>
            <a:r>
              <a:rPr lang="en-US" sz="2000" dirty="0">
                <a:latin typeface="Helvetica"/>
                <a:cs typeface="Helvetica"/>
              </a:rPr>
              <a:t>(</a:t>
            </a:r>
            <a:r>
              <a:rPr lang="en-US" sz="2000" dirty="0" smtClean="0">
                <a:latin typeface="Helvetica"/>
                <a:cs typeface="Helvetica"/>
              </a:rPr>
              <a:t>Worship &amp; </a:t>
            </a:r>
            <a:r>
              <a:rPr lang="en-US" sz="2000" dirty="0" err="1">
                <a:latin typeface="Helvetica"/>
                <a:cs typeface="Helvetica"/>
              </a:rPr>
              <a:t>treasury，敬拜&amp;财务</a:t>
            </a:r>
            <a:r>
              <a:rPr lang="en-US" sz="2000" dirty="0">
                <a:latin typeface="Helvetica"/>
                <a:cs typeface="Helvetica"/>
              </a:rPr>
              <a:t>)</a:t>
            </a:r>
            <a:r>
              <a:rPr lang="en-US" sz="2000" dirty="0" smtClean="0">
                <a:latin typeface="Helvetica"/>
                <a:cs typeface="Helvetica"/>
              </a:rPr>
              <a:t>；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Helvetica"/>
                <a:cs typeface="Helvetica"/>
              </a:rPr>
              <a:t>廖</a:t>
            </a:r>
            <a:r>
              <a:rPr lang="en-US" sz="2000" dirty="0">
                <a:latin typeface="Helvetica"/>
                <a:cs typeface="Helvetica"/>
              </a:rPr>
              <a:t>畅</a:t>
            </a:r>
            <a:r>
              <a:rPr lang="en-US" sz="2000" dirty="0" smtClean="0">
                <a:latin typeface="Helvetica"/>
                <a:cs typeface="Helvetica"/>
              </a:rPr>
              <a:t>泳 </a:t>
            </a:r>
            <a:r>
              <a:rPr lang="en-US" sz="2000" dirty="0" err="1" smtClean="0">
                <a:latin typeface="Helvetica"/>
                <a:cs typeface="Helvetica"/>
              </a:rPr>
              <a:t>Changyong</a:t>
            </a:r>
            <a:r>
              <a:rPr lang="en-US" sz="2000" dirty="0" smtClean="0">
                <a:latin typeface="Helvetica"/>
                <a:cs typeface="Helvetica"/>
              </a:rPr>
              <a:t> Liao - (Fellowship &amp; </a:t>
            </a:r>
            <a:r>
              <a:rPr lang="en-US" sz="2000" dirty="0" err="1" smtClean="0">
                <a:latin typeface="Helvetica"/>
                <a:cs typeface="Helvetica"/>
              </a:rPr>
              <a:t>education</a:t>
            </a:r>
            <a:r>
              <a:rPr lang="en-US" sz="2000" dirty="0" err="1">
                <a:latin typeface="Helvetica"/>
                <a:cs typeface="Helvetica"/>
              </a:rPr>
              <a:t>，团契&amp;教育</a:t>
            </a:r>
            <a:r>
              <a:rPr lang="en-US" sz="2000" dirty="0">
                <a:latin typeface="Helvetica"/>
                <a:cs typeface="Helvetica"/>
              </a:rPr>
              <a:t>)</a:t>
            </a:r>
            <a:r>
              <a:rPr lang="en-US" sz="2000" dirty="0" smtClean="0">
                <a:latin typeface="Helvetica"/>
                <a:cs typeface="Helvetica"/>
              </a:rPr>
              <a:t>；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Helvetica"/>
                <a:cs typeface="Helvetica"/>
              </a:rPr>
              <a:t>林彬 Bin Lin - （</a:t>
            </a:r>
            <a:r>
              <a:rPr lang="en-US" sz="2000" dirty="0">
                <a:latin typeface="Helvetica"/>
                <a:cs typeface="Helvetica"/>
              </a:rPr>
              <a:t>Building and </a:t>
            </a:r>
            <a:r>
              <a:rPr lang="en-US" sz="2000" dirty="0" err="1" smtClean="0">
                <a:latin typeface="Helvetica"/>
                <a:cs typeface="Helvetica"/>
              </a:rPr>
              <a:t>grounds，</a:t>
            </a:r>
            <a:r>
              <a:rPr lang="en-US" sz="2000" dirty="0" err="1">
                <a:latin typeface="Helvetica"/>
                <a:cs typeface="Helvetica"/>
              </a:rPr>
              <a:t>建筑教产</a:t>
            </a:r>
            <a:r>
              <a:rPr lang="en-US" sz="2000" dirty="0">
                <a:latin typeface="Helvetica"/>
                <a:cs typeface="Helvetica"/>
              </a:rPr>
              <a:t>）</a:t>
            </a:r>
            <a:r>
              <a:rPr lang="en-US" sz="2000" dirty="0" smtClean="0">
                <a:latin typeface="Helvetica"/>
                <a:cs typeface="Helvetica"/>
              </a:rPr>
              <a:t>；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Helvetica"/>
                <a:cs typeface="Helvetica"/>
              </a:rPr>
              <a:t>Pastor </a:t>
            </a:r>
            <a:r>
              <a:rPr lang="en-US" sz="2000" dirty="0">
                <a:latin typeface="Helvetica"/>
                <a:cs typeface="Helvetica"/>
              </a:rPr>
              <a:t>Tom Siwicki </a:t>
            </a:r>
            <a:r>
              <a:rPr lang="en-US" sz="2000" dirty="0" smtClean="0">
                <a:latin typeface="Helvetica"/>
                <a:cs typeface="Helvetica"/>
              </a:rPr>
              <a:t>- (</a:t>
            </a:r>
            <a:r>
              <a:rPr lang="en-US" sz="2000" dirty="0" err="1">
                <a:latin typeface="Helvetica"/>
                <a:cs typeface="Helvetica"/>
              </a:rPr>
              <a:t>Education，教育</a:t>
            </a:r>
            <a:r>
              <a:rPr lang="en-US" sz="2000" dirty="0">
                <a:latin typeface="Helvetica"/>
                <a:cs typeface="Helvetica"/>
              </a:rPr>
              <a:t>)</a:t>
            </a:r>
            <a:r>
              <a:rPr lang="en-US" sz="2000" dirty="0" smtClean="0">
                <a:latin typeface="Helvetica"/>
                <a:cs typeface="Helvetica"/>
              </a:rPr>
              <a:t>；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latin typeface="Helvetica"/>
                <a:cs typeface="Helvetica"/>
              </a:rPr>
              <a:t>苏</a:t>
            </a:r>
            <a:r>
              <a:rPr lang="en-US" sz="2000" dirty="0">
                <a:latin typeface="Helvetica"/>
                <a:cs typeface="Helvetica"/>
              </a:rPr>
              <a:t>昆明传</a:t>
            </a:r>
            <a:r>
              <a:rPr lang="en-US" sz="2000" dirty="0" smtClean="0">
                <a:latin typeface="Helvetica"/>
                <a:cs typeface="Helvetica"/>
              </a:rPr>
              <a:t>道 Kunming Su - （Missions, </a:t>
            </a:r>
            <a:r>
              <a:rPr lang="en-US" sz="2000" dirty="0">
                <a:latin typeface="Helvetica"/>
                <a:cs typeface="Helvetica"/>
              </a:rPr>
              <a:t>差传）</a:t>
            </a:r>
            <a:r>
              <a:rPr lang="en-US" sz="2000" dirty="0" smtClean="0">
                <a:latin typeface="Helvetica"/>
                <a:cs typeface="Helvetica"/>
              </a:rPr>
              <a:t>；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容</a:t>
            </a:r>
            <a:r>
              <a:rPr lang="en-US" sz="2000" dirty="0">
                <a:latin typeface="Helvetica"/>
                <a:cs typeface="Helvetica"/>
              </a:rPr>
              <a:t>展</a:t>
            </a:r>
            <a:r>
              <a:rPr lang="en-US" sz="2000" dirty="0" smtClean="0">
                <a:latin typeface="Helvetica"/>
                <a:cs typeface="Helvetica"/>
              </a:rPr>
              <a:t>雲 Richard </a:t>
            </a:r>
            <a:r>
              <a:rPr lang="en-US" sz="2000" dirty="0">
                <a:latin typeface="Helvetica"/>
                <a:cs typeface="Helvetica"/>
              </a:rPr>
              <a:t>Yung (Chair </a:t>
            </a:r>
            <a:r>
              <a:rPr lang="en-US" sz="2000" dirty="0" smtClean="0">
                <a:latin typeface="Helvetica"/>
                <a:cs typeface="Helvetica"/>
              </a:rPr>
              <a:t>&amp; </a:t>
            </a:r>
            <a:r>
              <a:rPr lang="en-US" sz="2000" dirty="0" err="1" smtClean="0">
                <a:latin typeface="Helvetica"/>
                <a:cs typeface="Helvetica"/>
              </a:rPr>
              <a:t>clerk</a:t>
            </a:r>
            <a:r>
              <a:rPr lang="en-US" sz="2000" dirty="0" err="1">
                <a:latin typeface="Helvetica"/>
                <a:cs typeface="Helvetica"/>
              </a:rPr>
              <a:t>，主席</a:t>
            </a:r>
            <a:r>
              <a:rPr lang="en-US" sz="2000" dirty="0">
                <a:latin typeface="Helvetica"/>
                <a:cs typeface="Helvetica"/>
              </a:rPr>
              <a:t>&amp; 文书)。</a:t>
            </a:r>
          </a:p>
        </p:txBody>
      </p:sp>
    </p:spTree>
    <p:extLst>
      <p:ext uri="{BB962C8B-B14F-4D97-AF65-F5344CB8AC3E}">
        <p14:creationId xmlns:p14="http://schemas.microsoft.com/office/powerpoint/2010/main" val="1740654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8" y="2641600"/>
            <a:ext cx="9161318" cy="13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0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22300"/>
            <a:ext cx="38100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22300"/>
            <a:ext cx="2641600" cy="264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40" y="3556001"/>
            <a:ext cx="3244559" cy="306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400" y="3556002"/>
            <a:ext cx="293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4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200" y="1944638"/>
            <a:ext cx="6159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Our calling </a:t>
            </a:r>
            <a:r>
              <a:rPr lang="en-US" sz="2800" dirty="0" smtClean="0">
                <a:latin typeface="Helvetica"/>
                <a:cs typeface="Helvetica"/>
              </a:rPr>
              <a:t>as a congregation is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to serve together </a:t>
            </a:r>
            <a:r>
              <a:rPr lang="en-US" sz="2800" dirty="0" smtClean="0">
                <a:latin typeface="Helvetica"/>
                <a:cs typeface="Helvetica"/>
              </a:rPr>
              <a:t>with pastors/elders and deacons according to our spiritual gifts and talents resulting in spiritual maturity and a unity in our faith. 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2756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0300" y="1600200"/>
            <a:ext cx="6858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>
                <a:latin typeface="Helvetica"/>
                <a:cs typeface="Helvetica"/>
              </a:rPr>
              <a:t>21</a:t>
            </a:r>
            <a:r>
              <a:rPr lang="en-US" sz="2200" dirty="0">
                <a:latin typeface="Helvetica"/>
                <a:cs typeface="Helvetica"/>
              </a:rPr>
              <a:t> They preached the gospel in that city and won a large number of disciples. Then they returned to </a:t>
            </a:r>
            <a:r>
              <a:rPr lang="en-US" sz="2200" dirty="0" err="1">
                <a:latin typeface="Helvetica"/>
                <a:cs typeface="Helvetica"/>
              </a:rPr>
              <a:t>Lystra</a:t>
            </a:r>
            <a:r>
              <a:rPr lang="en-US" sz="2200" dirty="0">
                <a:latin typeface="Helvetica"/>
                <a:cs typeface="Helvetica"/>
              </a:rPr>
              <a:t>, </a:t>
            </a:r>
            <a:r>
              <a:rPr lang="en-US" sz="2200" dirty="0" err="1">
                <a:latin typeface="Helvetica"/>
                <a:cs typeface="Helvetica"/>
              </a:rPr>
              <a:t>Iconium</a:t>
            </a:r>
            <a:r>
              <a:rPr lang="en-US" sz="2200" dirty="0">
                <a:latin typeface="Helvetica"/>
                <a:cs typeface="Helvetica"/>
              </a:rPr>
              <a:t> and Antioch, </a:t>
            </a:r>
            <a:r>
              <a:rPr lang="en-US" sz="2200" baseline="30000" dirty="0">
                <a:latin typeface="Helvetica"/>
                <a:cs typeface="Helvetica"/>
              </a:rPr>
              <a:t>22</a:t>
            </a:r>
            <a:r>
              <a:rPr lang="en-US" sz="2200" dirty="0">
                <a:latin typeface="Helvetica"/>
                <a:cs typeface="Helvetica"/>
              </a:rPr>
              <a:t> strengthening the disciples and encouraging them to remain true to the faith. “We must go through many hardships to enter the kingdom of God,” they said. </a:t>
            </a:r>
            <a:r>
              <a:rPr lang="en-US" sz="2200" baseline="30000" dirty="0">
                <a:latin typeface="Helvetica"/>
                <a:cs typeface="Helvetica"/>
              </a:rPr>
              <a:t>23</a:t>
            </a:r>
            <a:r>
              <a:rPr lang="en-US" sz="2200" dirty="0">
                <a:latin typeface="Helvetica"/>
                <a:cs typeface="Helvetica"/>
              </a:rPr>
              <a:t> Paul and Barnabas appointed </a:t>
            </a:r>
            <a:r>
              <a:rPr lang="en-US" sz="2200" dirty="0" smtClean="0">
                <a:latin typeface="Helvetica"/>
                <a:cs typeface="Helvetica"/>
              </a:rPr>
              <a:t>elders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 smtClean="0">
                <a:latin typeface="Helvetica"/>
                <a:cs typeface="Helvetica"/>
              </a:rPr>
              <a:t>for </a:t>
            </a:r>
            <a:r>
              <a:rPr lang="en-US" sz="2200" dirty="0">
                <a:latin typeface="Helvetica"/>
                <a:cs typeface="Helvetica"/>
              </a:rPr>
              <a:t>them in each church and, with prayer and fasting, committed them to the Lord, in whom they had put their trust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		</a:t>
            </a:r>
          </a:p>
          <a:p>
            <a:r>
              <a:rPr lang="en-US" sz="2200" dirty="0">
                <a:latin typeface="Helvetica"/>
                <a:cs typeface="Helvetica"/>
              </a:rPr>
              <a:t>	</a:t>
            </a:r>
            <a:r>
              <a:rPr lang="en-US" sz="2200" dirty="0" smtClean="0">
                <a:latin typeface="Helvetica"/>
                <a:cs typeface="Helvetica"/>
              </a:rPr>
              <a:t>			Acts 14:21-23    NIV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3128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1900" y="1287840"/>
            <a:ext cx="6680200" cy="378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Helvetica"/>
                <a:cs typeface="Helvetica"/>
              </a:rPr>
              <a:t>使 徒 行 傳 </a:t>
            </a:r>
            <a:r>
              <a:rPr lang="en-US" altLang="zh-TW" sz="2200" dirty="0">
                <a:latin typeface="Helvetica"/>
                <a:cs typeface="Helvetica"/>
              </a:rPr>
              <a:t>14:21-</a:t>
            </a:r>
            <a:r>
              <a:rPr lang="en-US" altLang="zh-TW" sz="2200" dirty="0" smtClean="0">
                <a:latin typeface="Helvetica"/>
                <a:cs typeface="Helvetica"/>
              </a:rPr>
              <a:t>23 Chinese </a:t>
            </a:r>
            <a:r>
              <a:rPr lang="en-US" altLang="zh-TW" sz="2200" dirty="0">
                <a:latin typeface="Helvetica"/>
                <a:cs typeface="Helvetica"/>
              </a:rPr>
              <a:t>Union Version (Simplified) (CUVS)</a:t>
            </a:r>
          </a:p>
          <a:p>
            <a:endParaRPr lang="en-US" altLang="zh-TW" sz="2200" dirty="0"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altLang="zh-TW" sz="2200" baseline="30000" dirty="0">
                <a:latin typeface="Helvetica"/>
                <a:cs typeface="Helvetica"/>
              </a:rPr>
              <a:t>21</a:t>
            </a:r>
            <a:r>
              <a:rPr lang="en-US" altLang="zh-TW" sz="2200" dirty="0">
                <a:latin typeface="Helvetica"/>
                <a:cs typeface="Helvetica"/>
              </a:rPr>
              <a:t> </a:t>
            </a:r>
            <a:r>
              <a:rPr lang="zh-TW" altLang="en-US" sz="2200" dirty="0">
                <a:latin typeface="Helvetica"/>
                <a:cs typeface="Helvetica"/>
              </a:rPr>
              <a:t>对 那 城 里 的 人 传 了 福 音 ， 使 好 些 人 作 门 徒 ， 就 回 路 司 得 、 以 哥 念 、 安 提 阿 去 ，</a:t>
            </a:r>
          </a:p>
          <a:p>
            <a:pPr>
              <a:spcAft>
                <a:spcPts val="1200"/>
              </a:spcAft>
            </a:pPr>
            <a:r>
              <a:rPr lang="en-US" altLang="zh-TW" sz="2200" baseline="30000" dirty="0">
                <a:latin typeface="Helvetica"/>
                <a:cs typeface="Helvetica"/>
              </a:rPr>
              <a:t>22</a:t>
            </a:r>
            <a:r>
              <a:rPr lang="en-US" altLang="zh-TW" sz="2200" dirty="0">
                <a:latin typeface="Helvetica"/>
                <a:cs typeface="Helvetica"/>
              </a:rPr>
              <a:t> </a:t>
            </a:r>
            <a:r>
              <a:rPr lang="zh-TW" altLang="en-US" sz="2200" dirty="0">
                <a:latin typeface="Helvetica"/>
                <a:cs typeface="Helvetica"/>
              </a:rPr>
              <a:t>坚 固 门 徒 的 心 ， 劝 他 们 恒 守 所 信 的 道 ； 又 说 ： 我 们 进 入 神 的 国 ， 必 须 经 历 许 多 艰 难 。</a:t>
            </a:r>
          </a:p>
          <a:p>
            <a:r>
              <a:rPr lang="en-US" altLang="zh-TW" sz="2200" baseline="30000" dirty="0">
                <a:latin typeface="Helvetica"/>
                <a:cs typeface="Helvetica"/>
              </a:rPr>
              <a:t>23</a:t>
            </a:r>
            <a:r>
              <a:rPr lang="en-US" altLang="zh-TW" sz="2200" dirty="0">
                <a:latin typeface="Helvetica"/>
                <a:cs typeface="Helvetica"/>
              </a:rPr>
              <a:t> </a:t>
            </a:r>
            <a:r>
              <a:rPr lang="zh-TW" altLang="en-US" sz="2200" dirty="0">
                <a:latin typeface="Helvetica"/>
                <a:cs typeface="Helvetica"/>
              </a:rPr>
              <a:t>二 人 在 各 教 会 中 选 立 了 长 老 ， 又 禁 食 祷 告 ， 就 把 他 们 交 托 所 信 的 主 。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3515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3307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Paul’s Concern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4488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46" y="863599"/>
            <a:ext cx="8525554" cy="48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28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47470</TotalTime>
  <Words>1136</Words>
  <Application>Microsoft Macintosh PowerPoint</Application>
  <PresentationFormat>On-screen Show (4:3)</PresentationFormat>
  <Paragraphs>50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Elemental</vt:lpstr>
      <vt:lpstr>The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570</cp:revision>
  <dcterms:created xsi:type="dcterms:W3CDTF">2013-11-03T00:06:16Z</dcterms:created>
  <dcterms:modified xsi:type="dcterms:W3CDTF">2017-07-30T15:02:01Z</dcterms:modified>
  <cp:category/>
</cp:coreProperties>
</file>